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83"/>
  </p:notesMasterIdLst>
  <p:sldIdLst>
    <p:sldId id="256" r:id="rId2"/>
    <p:sldId id="295" r:id="rId3"/>
    <p:sldId id="296" r:id="rId4"/>
    <p:sldId id="297" r:id="rId5"/>
    <p:sldId id="301" r:id="rId6"/>
    <p:sldId id="302" r:id="rId7"/>
    <p:sldId id="298" r:id="rId8"/>
    <p:sldId id="300" r:id="rId9"/>
    <p:sldId id="262" r:id="rId10"/>
    <p:sldId id="263" r:id="rId11"/>
    <p:sldId id="264" r:id="rId12"/>
    <p:sldId id="303" r:id="rId13"/>
    <p:sldId id="304" r:id="rId14"/>
    <p:sldId id="306" r:id="rId15"/>
    <p:sldId id="307" r:id="rId16"/>
    <p:sldId id="309" r:id="rId17"/>
    <p:sldId id="310" r:id="rId18"/>
    <p:sldId id="312" r:id="rId19"/>
    <p:sldId id="314" r:id="rId20"/>
    <p:sldId id="318" r:id="rId21"/>
    <p:sldId id="319" r:id="rId22"/>
    <p:sldId id="315" r:id="rId23"/>
    <p:sldId id="322" r:id="rId24"/>
    <p:sldId id="323" r:id="rId25"/>
    <p:sldId id="324" r:id="rId26"/>
    <p:sldId id="326" r:id="rId27"/>
    <p:sldId id="260" r:id="rId28"/>
    <p:sldId id="268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41" r:id="rId44"/>
    <p:sldId id="342" r:id="rId45"/>
    <p:sldId id="343" r:id="rId46"/>
    <p:sldId id="344" r:id="rId47"/>
    <p:sldId id="345" r:id="rId48"/>
    <p:sldId id="346" r:id="rId49"/>
    <p:sldId id="347" r:id="rId50"/>
    <p:sldId id="348" r:id="rId51"/>
    <p:sldId id="349" r:id="rId52"/>
    <p:sldId id="350" r:id="rId53"/>
    <p:sldId id="351" r:id="rId54"/>
    <p:sldId id="352" r:id="rId55"/>
    <p:sldId id="353" r:id="rId56"/>
    <p:sldId id="354" r:id="rId57"/>
    <p:sldId id="355" r:id="rId58"/>
    <p:sldId id="356" r:id="rId59"/>
    <p:sldId id="357" r:id="rId60"/>
    <p:sldId id="358" r:id="rId61"/>
    <p:sldId id="359" r:id="rId62"/>
    <p:sldId id="360" r:id="rId63"/>
    <p:sldId id="361" r:id="rId64"/>
    <p:sldId id="362" r:id="rId65"/>
    <p:sldId id="363" r:id="rId66"/>
    <p:sldId id="364" r:id="rId67"/>
    <p:sldId id="365" r:id="rId68"/>
    <p:sldId id="366" r:id="rId69"/>
    <p:sldId id="367" r:id="rId70"/>
    <p:sldId id="368" r:id="rId71"/>
    <p:sldId id="369" r:id="rId72"/>
    <p:sldId id="370" r:id="rId73"/>
    <p:sldId id="371" r:id="rId74"/>
    <p:sldId id="372" r:id="rId75"/>
    <p:sldId id="373" r:id="rId76"/>
    <p:sldId id="374" r:id="rId77"/>
    <p:sldId id="375" r:id="rId78"/>
    <p:sldId id="376" r:id="rId79"/>
    <p:sldId id="377" r:id="rId80"/>
    <p:sldId id="378" r:id="rId81"/>
    <p:sldId id="379" r:id="rId8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081DF9-6EB9-4ED8-99C9-37A665F9006C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1C4E3-B2E1-479F-87DA-9B262707D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484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1C4E3-B2E1-479F-87DA-9B262707D78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804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1C4E3-B2E1-479F-87DA-9B262707D784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3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009D4-C477-47C8-B0D4-B3BD9338780E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387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1C4E3-B2E1-479F-87DA-9B262707D784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757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BAB7-641D-4E30-9F4E-7C22806DEEB9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2AD1-A44D-4EA7-AD9E-F21445FB412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BAB7-641D-4E30-9F4E-7C22806DEEB9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2AD1-A44D-4EA7-AD9E-F21445FB412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BAB7-641D-4E30-9F4E-7C22806DEEB9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2AD1-A44D-4EA7-AD9E-F21445FB412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BAB7-641D-4E30-9F4E-7C22806DEEB9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2AD1-A44D-4EA7-AD9E-F21445FB412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BAB7-641D-4E30-9F4E-7C22806DEEB9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2AD1-A44D-4EA7-AD9E-F21445FB412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BAB7-641D-4E30-9F4E-7C22806DEEB9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2AD1-A44D-4EA7-AD9E-F21445FB412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BAB7-641D-4E30-9F4E-7C22806DEEB9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2AD1-A44D-4EA7-AD9E-F21445FB412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BAB7-641D-4E30-9F4E-7C22806DEEB9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2AD1-A44D-4EA7-AD9E-F21445FB412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BAB7-641D-4E30-9F4E-7C22806DEEB9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2AD1-A44D-4EA7-AD9E-F21445FB412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BAB7-641D-4E30-9F4E-7C22806DEEB9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2AD1-A44D-4EA7-AD9E-F21445FB412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BAB7-641D-4E30-9F4E-7C22806DEEB9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2AD1-A44D-4EA7-AD9E-F21445FB412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0E5BAB7-641D-4E30-9F4E-7C22806DEEB9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3B82AD1-A44D-4EA7-AD9E-F21445FB412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7400" y="9144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2826050"/>
            <a:ext cx="7086600" cy="76944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en-US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  <a:ea typeface="ＭＳ Ｐゴシック" pitchFamily="34" charset="-128"/>
                <a:cs typeface="Times New Roman" pitchFamily="18" charset="0"/>
              </a:rPr>
              <a:t>Files In Python</a:t>
            </a:r>
            <a:endParaRPr 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7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DEFINITION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66800" y="1371600"/>
            <a:ext cx="7010400" cy="5181600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en-US" dirty="0">
                <a:latin typeface="Book Antiqua" pitchFamily="18" charset="0"/>
              </a:rPr>
              <a:t>File is a named location on disk to store related information. It is used to permanently store data in a non-volatile memory (e.g. hard disk</a:t>
            </a:r>
            <a:r>
              <a:rPr lang="en-US" dirty="0" smtClean="0">
                <a:latin typeface="Book Antiqua" pitchFamily="18" charset="0"/>
              </a:rPr>
              <a:t>).</a:t>
            </a:r>
          </a:p>
          <a:p>
            <a:pPr marL="45720" indent="0" algn="just">
              <a:buNone/>
            </a:pPr>
            <a:endParaRPr lang="en-US" dirty="0">
              <a:latin typeface="Book Antiqua" pitchFamily="18" charset="0"/>
            </a:endParaRPr>
          </a:p>
          <a:p>
            <a:pPr marL="45720" indent="0" algn="just">
              <a:buNone/>
            </a:pPr>
            <a:r>
              <a:rPr lang="en-US" dirty="0">
                <a:latin typeface="Book Antiqua" pitchFamily="18" charset="0"/>
              </a:rPr>
              <a:t>Since, random access memory (RAM) is volatile which loses its data when computer is turned off, we use files for future use of the data</a:t>
            </a:r>
            <a:r>
              <a:rPr lang="en-US" dirty="0" smtClean="0">
                <a:latin typeface="Book Antiqua" pitchFamily="18" charset="0"/>
              </a:rPr>
              <a:t>.</a:t>
            </a:r>
          </a:p>
          <a:p>
            <a:pPr marL="45720" indent="0" algn="just">
              <a:buNone/>
            </a:pPr>
            <a:endParaRPr lang="en-US" dirty="0">
              <a:latin typeface="Book Antiqua" pitchFamily="18" charset="0"/>
            </a:endParaRPr>
          </a:p>
          <a:p>
            <a:pPr marL="45720" indent="0" algn="just">
              <a:buNone/>
            </a:pPr>
            <a:r>
              <a:rPr lang="en-US" dirty="0" smtClean="0">
                <a:latin typeface="Book Antiqua" pitchFamily="18" charset="0"/>
              </a:rPr>
              <a:t>In Python</a:t>
            </a:r>
            <a:r>
              <a:rPr lang="en-US" dirty="0">
                <a:latin typeface="Book Antiqua" pitchFamily="18" charset="0"/>
              </a:rPr>
              <a:t>, a file operation takes place in the following order.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dirty="0">
                <a:latin typeface="Book Antiqua" pitchFamily="18" charset="0"/>
              </a:rPr>
              <a:t> </a:t>
            </a:r>
            <a:r>
              <a:rPr lang="en-US" dirty="0" smtClean="0">
                <a:latin typeface="Book Antiqua" pitchFamily="18" charset="0"/>
              </a:rPr>
              <a:t>Open </a:t>
            </a:r>
            <a:r>
              <a:rPr lang="en-US" dirty="0">
                <a:latin typeface="Book Antiqua" pitchFamily="18" charset="0"/>
              </a:rPr>
              <a:t>a file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dirty="0">
                <a:latin typeface="Book Antiqua" pitchFamily="18" charset="0"/>
              </a:rPr>
              <a:t> </a:t>
            </a:r>
            <a:r>
              <a:rPr lang="en-US" dirty="0" smtClean="0">
                <a:latin typeface="Book Antiqua" pitchFamily="18" charset="0"/>
              </a:rPr>
              <a:t>Read </a:t>
            </a:r>
            <a:r>
              <a:rPr lang="en-US" dirty="0">
                <a:latin typeface="Book Antiqua" pitchFamily="18" charset="0"/>
              </a:rPr>
              <a:t>or write (perform operation)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dirty="0">
                <a:latin typeface="Book Antiqua" pitchFamily="18" charset="0"/>
              </a:rPr>
              <a:t> </a:t>
            </a:r>
            <a:r>
              <a:rPr lang="en-US" dirty="0" smtClean="0">
                <a:latin typeface="Book Antiqua" pitchFamily="18" charset="0"/>
              </a:rPr>
              <a:t>Close </a:t>
            </a:r>
            <a:r>
              <a:rPr lang="en-US" dirty="0">
                <a:latin typeface="Book Antiqua" pitchFamily="18" charset="0"/>
              </a:rPr>
              <a:t>the file</a:t>
            </a:r>
          </a:p>
          <a:p>
            <a:pPr marL="45720" indent="0" algn="just">
              <a:buNone/>
            </a:pPr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59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FILE PATH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1524000"/>
            <a:ext cx="6400800" cy="3474720"/>
          </a:xfrm>
        </p:spPr>
        <p:txBody>
          <a:bodyPr/>
          <a:lstStyle/>
          <a:p>
            <a:pPr marL="45720" indent="0">
              <a:buNone/>
            </a:pPr>
            <a:r>
              <a:rPr lang="en-US" dirty="0" smtClean="0"/>
              <a:t>Every file is identified by its path that begins from root node or folder.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File Path may be relative or absolute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Absolute path :</a:t>
            </a:r>
            <a:r>
              <a:rPr lang="en-US" dirty="0" smtClean="0"/>
              <a:t>D:\Data\Final\Base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Relative path : </a:t>
            </a:r>
            <a:r>
              <a:rPr lang="en-US" dirty="0" smtClean="0"/>
              <a:t>Base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160" y="2819400"/>
            <a:ext cx="32766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169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TYPES OF FILES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66800" y="1828800"/>
            <a:ext cx="7391400" cy="4191000"/>
          </a:xfrm>
        </p:spPr>
        <p:txBody>
          <a:bodyPr>
            <a:normAutofit fontScale="92500" lnSpcReduction="20000"/>
          </a:bodyPr>
          <a:lstStyle/>
          <a:p>
            <a:pPr marL="45720" indent="0" algn="just">
              <a:buNone/>
            </a:pPr>
            <a:r>
              <a:rPr lang="en-US" dirty="0" smtClean="0">
                <a:solidFill>
                  <a:schemeClr val="tx1"/>
                </a:solidFill>
              </a:rPr>
              <a:t>Support two types of files.</a:t>
            </a:r>
          </a:p>
          <a:p>
            <a:pPr marL="45720" indent="0" algn="just">
              <a:buNone/>
            </a:pPr>
            <a:endParaRPr lang="en-US" dirty="0" smtClean="0"/>
          </a:p>
          <a:p>
            <a:pPr marL="45720" indent="0" algn="just">
              <a:buNone/>
            </a:pPr>
            <a:r>
              <a:rPr lang="en-US" dirty="0" smtClean="0">
                <a:solidFill>
                  <a:srgbClr val="FF0000"/>
                </a:solidFill>
              </a:rPr>
              <a:t>Text File: </a:t>
            </a:r>
            <a:r>
              <a:rPr lang="en-US" dirty="0" smtClean="0">
                <a:solidFill>
                  <a:schemeClr val="tx1"/>
                </a:solidFill>
              </a:rPr>
              <a:t>Sequence of characters that is processed by computer . Each line of text file ends with a newline character. Each file ends with special character called EOF character.</a:t>
            </a:r>
            <a:endParaRPr lang="en-US" dirty="0" smtClean="0">
              <a:solidFill>
                <a:srgbClr val="FF0000"/>
              </a:solidFill>
            </a:endParaRPr>
          </a:p>
          <a:p>
            <a:pPr marL="45720" indent="0" algn="just">
              <a:buNone/>
            </a:pPr>
            <a:endParaRPr lang="en-US" dirty="0"/>
          </a:p>
          <a:p>
            <a:pPr marL="45720" indent="0" algn="just">
              <a:buNone/>
            </a:pPr>
            <a:r>
              <a:rPr lang="en-US" dirty="0" smtClean="0">
                <a:solidFill>
                  <a:srgbClr val="FF0000"/>
                </a:solidFill>
              </a:rPr>
              <a:t>Binary File: </a:t>
            </a:r>
            <a:r>
              <a:rPr lang="en-US" dirty="0" smtClean="0">
                <a:solidFill>
                  <a:schemeClr val="tx1"/>
                </a:solidFill>
              </a:rPr>
              <a:t>The contents of binary file are not in human readable format</a:t>
            </a:r>
          </a:p>
          <a:p>
            <a:pPr marL="45720" indent="0" algn="just">
              <a:buNone/>
            </a:pPr>
            <a:r>
              <a:rPr lang="en-US" dirty="0" smtClean="0">
                <a:solidFill>
                  <a:schemeClr val="tx1"/>
                </a:solidFill>
              </a:rPr>
              <a:t>If we want the data to be in human readable </a:t>
            </a:r>
            <a:r>
              <a:rPr lang="en-US" dirty="0" err="1" smtClean="0">
                <a:solidFill>
                  <a:schemeClr val="tx1"/>
                </a:solidFill>
              </a:rPr>
              <a:t>format,then</a:t>
            </a:r>
            <a:r>
              <a:rPr lang="en-US" dirty="0" smtClean="0">
                <a:solidFill>
                  <a:schemeClr val="tx1"/>
                </a:solidFill>
              </a:rPr>
              <a:t> store it as text file</a:t>
            </a:r>
          </a:p>
          <a:p>
            <a:pPr marL="45720" indent="0" algn="just">
              <a:buNone/>
            </a:pPr>
            <a:r>
              <a:rPr lang="en-US" dirty="0" smtClean="0">
                <a:solidFill>
                  <a:schemeClr val="tx1"/>
                </a:solidFill>
              </a:rPr>
              <a:t>Binary files are mainly used to store images and executable files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19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57400" y="228600"/>
            <a:ext cx="48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Open </a:t>
            </a: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File</a:t>
            </a:r>
            <a:endParaRPr lang="en-US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1295400"/>
            <a:ext cx="80772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Tx/>
              <a:buNone/>
            </a:pPr>
            <a:r>
              <a:rPr lang="en-US" sz="2800" dirty="0" smtClean="0">
                <a:solidFill>
                  <a:srgbClr val="002060"/>
                </a:solidFill>
                <a:latin typeface="Constantia" pitchFamily="18" charset="0"/>
              </a:rPr>
              <a:t>Parameters detail:</a:t>
            </a:r>
          </a:p>
          <a:p>
            <a:pPr algn="ctr">
              <a:buFontTx/>
              <a:buNone/>
            </a:pPr>
            <a:endParaRPr lang="en-US" sz="2800" dirty="0" smtClean="0">
              <a:solidFill>
                <a:srgbClr val="002060"/>
              </a:solidFill>
              <a:latin typeface="Constantia" pitchFamily="18" charset="0"/>
            </a:endParaRPr>
          </a:p>
          <a:p>
            <a:r>
              <a:rPr lang="en-US" sz="2000" b="1" dirty="0" smtClean="0">
                <a:solidFill>
                  <a:srgbClr val="7030A0"/>
                </a:solidFill>
                <a:latin typeface="Constantia" pitchFamily="18" charset="0"/>
              </a:rPr>
              <a:t>file_name:</a:t>
            </a:r>
            <a:r>
              <a:rPr lang="en-US" sz="2000" dirty="0" smtClean="0">
                <a:solidFill>
                  <a:srgbClr val="7030A0"/>
                </a:solidFill>
                <a:latin typeface="Constantia" pitchFamily="18" charset="0"/>
              </a:rPr>
              <a:t> </a:t>
            </a:r>
            <a:r>
              <a:rPr lang="en-US" sz="2000" dirty="0" smtClean="0">
                <a:latin typeface="Constantia" pitchFamily="18" charset="0"/>
              </a:rPr>
              <a:t>The file_name argument is a string value that contains the name of the file that you want to access.</a:t>
            </a:r>
          </a:p>
          <a:p>
            <a:endParaRPr lang="en-US" sz="2000" dirty="0" smtClean="0">
              <a:latin typeface="Constantia" pitchFamily="18" charset="0"/>
            </a:endParaRPr>
          </a:p>
          <a:p>
            <a:endParaRPr lang="en-US" sz="2000" dirty="0">
              <a:latin typeface="Constantia" pitchFamily="18" charset="0"/>
            </a:endParaRPr>
          </a:p>
          <a:p>
            <a:endParaRPr lang="en-US" sz="2000" dirty="0" smtClean="0">
              <a:latin typeface="Constantia" pitchFamily="18" charset="0"/>
            </a:endParaRPr>
          </a:p>
          <a:p>
            <a:r>
              <a:rPr lang="en-US" sz="2000" b="1" dirty="0" smtClean="0">
                <a:solidFill>
                  <a:srgbClr val="7030A0"/>
                </a:solidFill>
                <a:latin typeface="Constantia" pitchFamily="18" charset="0"/>
              </a:rPr>
              <a:t>access_mode:</a:t>
            </a:r>
            <a:r>
              <a:rPr lang="en-US" sz="2000" dirty="0" smtClean="0">
                <a:solidFill>
                  <a:srgbClr val="7030A0"/>
                </a:solidFill>
                <a:latin typeface="Constantia" pitchFamily="18" charset="0"/>
              </a:rPr>
              <a:t> </a:t>
            </a:r>
            <a:r>
              <a:rPr lang="en-US" sz="2000" dirty="0" smtClean="0">
                <a:latin typeface="Constantia" pitchFamily="18" charset="0"/>
              </a:rPr>
              <a:t>The access_mode determines the mode in which the file has to be opened i.e. read, write append etc. This is optional parameter and the default file access mode is read (r) </a:t>
            </a:r>
          </a:p>
          <a:p>
            <a:endParaRPr lang="en-US" sz="2000" dirty="0" smtClean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13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634676"/>
              </p:ext>
            </p:extLst>
          </p:nvPr>
        </p:nvGraphicFramePr>
        <p:xfrm>
          <a:off x="762000" y="29227"/>
          <a:ext cx="7696200" cy="6996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685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‘r’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‘w’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Write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‘a’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Appending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‘r+’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Read+Write</a:t>
                      </a:r>
                      <a:endParaRPr lang="en-US" dirty="0"/>
                    </a:p>
                  </a:txBody>
                  <a:tcPr/>
                </a:tc>
              </a:tr>
              <a:tr h="137160">
                <a:tc>
                  <a:txBody>
                    <a:bodyPr/>
                    <a:lstStyle/>
                    <a:p>
                      <a:r>
                        <a:rPr lang="en-US" dirty="0" smtClean="0"/>
                        <a:t>‘w+’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Read+Write</a:t>
                      </a:r>
                      <a:endParaRPr lang="en-US" dirty="0" smtClean="0"/>
                    </a:p>
                    <a:p>
                      <a:r>
                        <a:rPr lang="en-US" baseline="0" dirty="0" smtClean="0"/>
                        <a:t>If file not exists a new file is created for read and write</a:t>
                      </a:r>
                    </a:p>
                    <a:p>
                      <a:r>
                        <a:rPr lang="en-US" baseline="0" dirty="0" smtClean="0"/>
                        <a:t>If file already exists the contents is overwritten</a:t>
                      </a:r>
                      <a:endParaRPr lang="en-US" dirty="0"/>
                    </a:p>
                  </a:txBody>
                  <a:tcPr/>
                </a:tc>
              </a:tr>
              <a:tr h="935973">
                <a:tc>
                  <a:txBody>
                    <a:bodyPr/>
                    <a:lstStyle/>
                    <a:p>
                      <a:r>
                        <a:rPr lang="en-US" dirty="0" smtClean="0"/>
                        <a:t>‘a+’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Read+Append</a:t>
                      </a: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If file not exists a new file is created for read and write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If file already exists the new contents will be appended</a:t>
                      </a:r>
                      <a:endParaRPr lang="en-US" dirty="0" smtClean="0"/>
                    </a:p>
                  </a:txBody>
                  <a:tcPr/>
                </a:tc>
              </a:tr>
              <a:tr h="137160">
                <a:tc>
                  <a:txBody>
                    <a:bodyPr/>
                    <a:lstStyle/>
                    <a:p>
                      <a:r>
                        <a:rPr lang="en-US" dirty="0" smtClean="0"/>
                        <a:t>‘rb’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Read only in binary</a:t>
                      </a:r>
                      <a:r>
                        <a:rPr lang="en-US" baseline="0" dirty="0" smtClean="0"/>
                        <a:t> format</a:t>
                      </a:r>
                      <a:endParaRPr lang="en-US" dirty="0"/>
                    </a:p>
                  </a:txBody>
                  <a:tcPr/>
                </a:tc>
              </a:tr>
              <a:tr h="137160">
                <a:tc>
                  <a:txBody>
                    <a:bodyPr/>
                    <a:lstStyle/>
                    <a:p>
                      <a:r>
                        <a:rPr lang="en-US" dirty="0" smtClean="0"/>
                        <a:t>‘</a:t>
                      </a:r>
                      <a:r>
                        <a:rPr lang="en-US" dirty="0" err="1" smtClean="0"/>
                        <a:t>wb</a:t>
                      </a:r>
                      <a:r>
                        <a:rPr lang="en-US" dirty="0" smtClean="0"/>
                        <a:t>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Write only</a:t>
                      </a:r>
                      <a:r>
                        <a:rPr lang="en-US" baseline="0" dirty="0" smtClean="0"/>
                        <a:t> in binary format</a:t>
                      </a:r>
                      <a:endParaRPr lang="en-US" dirty="0" smtClean="0"/>
                    </a:p>
                  </a:txBody>
                  <a:tcPr/>
                </a:tc>
              </a:tr>
              <a:tr h="137160">
                <a:tc>
                  <a:txBody>
                    <a:bodyPr/>
                    <a:lstStyle/>
                    <a:p>
                      <a:r>
                        <a:rPr lang="en-US" dirty="0" smtClean="0"/>
                        <a:t>‘</a:t>
                      </a:r>
                      <a:r>
                        <a:rPr lang="en-US" dirty="0" err="1" smtClean="0"/>
                        <a:t>ab</a:t>
                      </a:r>
                      <a:r>
                        <a:rPr lang="en-US" dirty="0" smtClean="0"/>
                        <a:t>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Opens a</a:t>
                      </a:r>
                      <a:r>
                        <a:rPr lang="en-US" baseline="0" dirty="0" smtClean="0"/>
                        <a:t> file in binary format for appending</a:t>
                      </a:r>
                      <a:endParaRPr lang="en-US" dirty="0" smtClean="0"/>
                    </a:p>
                  </a:txBody>
                  <a:tcPr/>
                </a:tc>
              </a:tr>
              <a:tr h="137160">
                <a:tc>
                  <a:txBody>
                    <a:bodyPr/>
                    <a:lstStyle/>
                    <a:p>
                      <a:r>
                        <a:rPr lang="en-US" dirty="0" smtClean="0"/>
                        <a:t>‘</a:t>
                      </a:r>
                      <a:r>
                        <a:rPr lang="en-US" dirty="0" err="1" smtClean="0"/>
                        <a:t>rb</a:t>
                      </a:r>
                      <a:r>
                        <a:rPr lang="en-US" dirty="0" smtClean="0"/>
                        <a:t>+’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Read+Write</a:t>
                      </a:r>
                      <a:r>
                        <a:rPr lang="en-US" dirty="0" smtClean="0"/>
                        <a:t> in binary format</a:t>
                      </a:r>
                    </a:p>
                  </a:txBody>
                  <a:tcPr/>
                </a:tc>
              </a:tr>
              <a:tr h="137160">
                <a:tc>
                  <a:txBody>
                    <a:bodyPr/>
                    <a:lstStyle/>
                    <a:p>
                      <a:r>
                        <a:rPr lang="en-US" dirty="0" smtClean="0"/>
                        <a:t>‘</a:t>
                      </a:r>
                      <a:r>
                        <a:rPr lang="en-US" dirty="0" err="1" smtClean="0"/>
                        <a:t>wb</a:t>
                      </a:r>
                      <a:r>
                        <a:rPr lang="en-US" dirty="0" smtClean="0"/>
                        <a:t>+’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Read+Write</a:t>
                      </a:r>
                      <a:r>
                        <a:rPr lang="en-US" dirty="0" smtClean="0"/>
                        <a:t> (binary</a:t>
                      </a:r>
                      <a:r>
                        <a:rPr lang="en-US" baseline="0" dirty="0" smtClean="0"/>
                        <a:t> format)</a:t>
                      </a:r>
                      <a:endParaRPr lang="en-US" dirty="0" smtClean="0"/>
                    </a:p>
                    <a:p>
                      <a:r>
                        <a:rPr lang="en-US" baseline="0" dirty="0" smtClean="0"/>
                        <a:t>If file not exists a new file is created for read and write</a:t>
                      </a:r>
                    </a:p>
                    <a:p>
                      <a:r>
                        <a:rPr lang="en-US" baseline="0" dirty="0" smtClean="0"/>
                        <a:t>If file already exists the contents is overwritten</a:t>
                      </a:r>
                      <a:endParaRPr lang="en-US" dirty="0" smtClean="0"/>
                    </a:p>
                  </a:txBody>
                  <a:tcPr/>
                </a:tc>
              </a:tr>
              <a:tr h="137160">
                <a:tc>
                  <a:txBody>
                    <a:bodyPr/>
                    <a:lstStyle/>
                    <a:p>
                      <a:r>
                        <a:rPr lang="en-US" dirty="0" smtClean="0"/>
                        <a:t>‘</a:t>
                      </a:r>
                      <a:r>
                        <a:rPr lang="en-US" dirty="0" err="1" smtClean="0"/>
                        <a:t>ab</a:t>
                      </a:r>
                      <a:r>
                        <a:rPr lang="en-US" dirty="0" smtClean="0"/>
                        <a:t>+’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Read+Append</a:t>
                      </a:r>
                      <a:r>
                        <a:rPr lang="en-US" dirty="0" smtClean="0"/>
                        <a:t> (binary format)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If file not exists a new file is created for read and write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If file already exists the new contents will be appended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878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05000" y="228600"/>
            <a:ext cx="48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Syntax to Open </a:t>
            </a: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File</a:t>
            </a:r>
            <a:endParaRPr lang="en-US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1023093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Constantia" pitchFamily="18" charset="0"/>
              </a:rPr>
              <a:t>fileobj</a:t>
            </a:r>
            <a:r>
              <a:rPr lang="en-US" sz="3600" dirty="0" smtClean="0">
                <a:latin typeface="Constantia" pitchFamily="18" charset="0"/>
              </a:rPr>
              <a:t> = open(filename, mode)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1779687"/>
            <a:ext cx="8991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Constantia" pitchFamily="18" charset="0"/>
              </a:rPr>
              <a:t>fp</a:t>
            </a:r>
            <a:r>
              <a:rPr lang="en-US" sz="3600" dirty="0" smtClean="0">
                <a:latin typeface="Constantia" pitchFamily="18" charset="0"/>
              </a:rPr>
              <a:t> = open(“py.txt”, “w”)</a:t>
            </a:r>
          </a:p>
          <a:p>
            <a:r>
              <a:rPr lang="en-US" sz="3600" dirty="0">
                <a:latin typeface="Constantia" pitchFamily="18" charset="0"/>
              </a:rPr>
              <a:t>p</a:t>
            </a:r>
            <a:r>
              <a:rPr lang="en-US" sz="3600" dirty="0" smtClean="0">
                <a:latin typeface="Constantia" pitchFamily="18" charset="0"/>
              </a:rPr>
              <a:t>rint(</a:t>
            </a:r>
            <a:r>
              <a:rPr lang="en-US" sz="3600" dirty="0" err="1" smtClean="0">
                <a:latin typeface="Constantia" pitchFamily="18" charset="0"/>
              </a:rPr>
              <a:t>fp</a:t>
            </a:r>
            <a:r>
              <a:rPr lang="en-US" sz="3600" dirty="0" smtClean="0">
                <a:latin typeface="Constantia" pitchFamily="18" charset="0"/>
              </a:rPr>
              <a:t>)</a:t>
            </a:r>
          </a:p>
          <a:p>
            <a:endParaRPr lang="en-US" sz="3600" dirty="0" smtClean="0">
              <a:latin typeface="Constantia" pitchFamily="18" charset="0"/>
            </a:endParaRPr>
          </a:p>
          <a:p>
            <a:r>
              <a:rPr lang="en-US" sz="3600" dirty="0" smtClean="0">
                <a:latin typeface="Constantia" pitchFamily="18" charset="0"/>
              </a:rPr>
              <a:t>Creates a text file named py.txt in write mode in the relative path.</a:t>
            </a:r>
          </a:p>
          <a:p>
            <a:endParaRPr lang="en-US" sz="3600" dirty="0" smtClean="0">
              <a:latin typeface="Constantia" pitchFamily="18" charset="0"/>
            </a:endParaRPr>
          </a:p>
          <a:p>
            <a:r>
              <a:rPr lang="en-US" sz="3600" dirty="0" smtClean="0">
                <a:solidFill>
                  <a:srgbClr val="FF0000"/>
                </a:solidFill>
                <a:latin typeface="Constantia" pitchFamily="18" charset="0"/>
              </a:rPr>
              <a:t>Output:</a:t>
            </a:r>
          </a:p>
          <a:p>
            <a:r>
              <a:rPr lang="en-US" sz="3600" dirty="0">
                <a:solidFill>
                  <a:srgbClr val="FF0000"/>
                </a:solidFill>
                <a:latin typeface="Constantia" pitchFamily="18" charset="0"/>
              </a:rPr>
              <a:t>&lt;_</a:t>
            </a:r>
            <a:r>
              <a:rPr lang="en-US" sz="3600" dirty="0" err="1">
                <a:solidFill>
                  <a:srgbClr val="FF0000"/>
                </a:solidFill>
                <a:latin typeface="Constantia" pitchFamily="18" charset="0"/>
              </a:rPr>
              <a:t>io.TextIOWrapper</a:t>
            </a:r>
            <a:r>
              <a:rPr lang="en-US" sz="3600" dirty="0">
                <a:solidFill>
                  <a:srgbClr val="FF0000"/>
                </a:solidFill>
                <a:latin typeface="Constantia" pitchFamily="18" charset="0"/>
              </a:rPr>
              <a:t> name='py.txt' mode='w' encoding='cp1252'&gt;</a:t>
            </a:r>
            <a:endParaRPr lang="en-US" sz="3600" dirty="0" smtClean="0">
              <a:solidFill>
                <a:srgbClr val="FF0000"/>
              </a:solidFill>
              <a:latin typeface="Constantia" pitchFamily="18" charset="0"/>
            </a:endParaRPr>
          </a:p>
          <a:p>
            <a:endParaRPr lang="en-US" sz="3600" dirty="0" smtClean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31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05000" y="228600"/>
            <a:ext cx="48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Syntax to Open </a:t>
            </a: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File</a:t>
            </a:r>
            <a:endParaRPr lang="en-US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1023093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Constantia" pitchFamily="18" charset="0"/>
              </a:rPr>
              <a:t>fileobj</a:t>
            </a:r>
            <a:r>
              <a:rPr lang="en-US" sz="3600" dirty="0" smtClean="0">
                <a:latin typeface="Constantia" pitchFamily="18" charset="0"/>
              </a:rPr>
              <a:t> = open(filename, mode)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1779687"/>
            <a:ext cx="8991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Constantia" pitchFamily="18" charset="0"/>
              </a:rPr>
              <a:t>fp</a:t>
            </a:r>
            <a:r>
              <a:rPr lang="en-US" sz="3600" dirty="0" smtClean="0">
                <a:latin typeface="Constantia" pitchFamily="18" charset="0"/>
              </a:rPr>
              <a:t> = open(“D:\py.txt”, “w”)</a:t>
            </a:r>
          </a:p>
          <a:p>
            <a:r>
              <a:rPr lang="en-US" sz="3600" dirty="0">
                <a:latin typeface="Constantia" pitchFamily="18" charset="0"/>
              </a:rPr>
              <a:t>p</a:t>
            </a:r>
            <a:r>
              <a:rPr lang="en-US" sz="3600" dirty="0" smtClean="0">
                <a:latin typeface="Constantia" pitchFamily="18" charset="0"/>
              </a:rPr>
              <a:t>rint(</a:t>
            </a:r>
            <a:r>
              <a:rPr lang="en-US" sz="3600" dirty="0" err="1" smtClean="0">
                <a:latin typeface="Constantia" pitchFamily="18" charset="0"/>
              </a:rPr>
              <a:t>fp</a:t>
            </a:r>
            <a:r>
              <a:rPr lang="en-US" sz="3600" dirty="0" smtClean="0">
                <a:latin typeface="Constantia" pitchFamily="18" charset="0"/>
              </a:rPr>
              <a:t>)</a:t>
            </a:r>
          </a:p>
          <a:p>
            <a:endParaRPr lang="en-US" sz="3600" dirty="0" smtClean="0">
              <a:latin typeface="Constantia" pitchFamily="18" charset="0"/>
            </a:endParaRPr>
          </a:p>
          <a:p>
            <a:r>
              <a:rPr lang="en-US" sz="3600" dirty="0" smtClean="0">
                <a:latin typeface="Constantia" pitchFamily="18" charset="0"/>
              </a:rPr>
              <a:t>Creates a text file named py.txt in write mode in the path Absolute path (D:\).</a:t>
            </a:r>
          </a:p>
          <a:p>
            <a:endParaRPr lang="en-US" sz="3600" dirty="0" smtClean="0">
              <a:latin typeface="Constantia" pitchFamily="18" charset="0"/>
            </a:endParaRPr>
          </a:p>
          <a:p>
            <a:r>
              <a:rPr lang="en-US" sz="3600" dirty="0" smtClean="0">
                <a:solidFill>
                  <a:srgbClr val="FF0000"/>
                </a:solidFill>
                <a:latin typeface="Constantia" pitchFamily="18" charset="0"/>
              </a:rPr>
              <a:t>Output:</a:t>
            </a:r>
          </a:p>
          <a:p>
            <a:r>
              <a:rPr lang="en-US" sz="3600" dirty="0">
                <a:solidFill>
                  <a:srgbClr val="FF0000"/>
                </a:solidFill>
                <a:latin typeface="Constantia" pitchFamily="18" charset="0"/>
              </a:rPr>
              <a:t>&lt;_</a:t>
            </a:r>
            <a:r>
              <a:rPr lang="en-US" sz="3600" dirty="0" err="1">
                <a:solidFill>
                  <a:srgbClr val="FF0000"/>
                </a:solidFill>
                <a:latin typeface="Constantia" pitchFamily="18" charset="0"/>
              </a:rPr>
              <a:t>io.TextIOWrapper</a:t>
            </a:r>
            <a:r>
              <a:rPr lang="en-US" sz="3600" dirty="0">
                <a:solidFill>
                  <a:srgbClr val="FF0000"/>
                </a:solidFill>
                <a:latin typeface="Constantia" pitchFamily="18" charset="0"/>
              </a:rPr>
              <a:t> name='D:\\py.txt' mode='w' encoding='cp1252'&gt;</a:t>
            </a:r>
            <a:endParaRPr lang="en-US" sz="3600" dirty="0" smtClean="0">
              <a:solidFill>
                <a:srgbClr val="FF0000"/>
              </a:solidFill>
              <a:latin typeface="Constantia" pitchFamily="18" charset="0"/>
            </a:endParaRPr>
          </a:p>
          <a:p>
            <a:endParaRPr lang="en-US" sz="3600" dirty="0" smtClean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30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905000"/>
            <a:ext cx="777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None/>
            </a:pPr>
            <a:r>
              <a:rPr lang="en-US" sz="2400" b="1" dirty="0" smtClean="0">
                <a:latin typeface="Constantia" pitchFamily="18" charset="0"/>
              </a:rPr>
              <a:t> </a:t>
            </a:r>
            <a:r>
              <a:rPr lang="en-US" sz="2400" dirty="0" smtClean="0">
                <a:latin typeface="Constantia" pitchFamily="18" charset="0"/>
              </a:rPr>
              <a:t>Once </a:t>
            </a:r>
            <a:r>
              <a:rPr lang="en-US" sz="2400" dirty="0">
                <a:latin typeface="Constantia" pitchFamily="18" charset="0"/>
              </a:rPr>
              <a:t>a file is opened and you have one </a:t>
            </a:r>
            <a:r>
              <a:rPr lang="en-US" sz="2400" i="1" dirty="0">
                <a:solidFill>
                  <a:srgbClr val="7030A0"/>
                </a:solidFill>
                <a:latin typeface="Constantia" pitchFamily="18" charset="0"/>
              </a:rPr>
              <a:t>file</a:t>
            </a:r>
            <a:r>
              <a:rPr lang="en-US" sz="2400" dirty="0">
                <a:solidFill>
                  <a:srgbClr val="7030A0"/>
                </a:solidFill>
                <a:latin typeface="Constantia" pitchFamily="18" charset="0"/>
              </a:rPr>
              <a:t> object</a:t>
            </a:r>
            <a:r>
              <a:rPr lang="en-US" sz="2400" dirty="0">
                <a:latin typeface="Constantia" pitchFamily="18" charset="0"/>
              </a:rPr>
              <a:t>, you can get various information related to that file</a:t>
            </a:r>
            <a:r>
              <a:rPr lang="en-US" sz="2400" dirty="0" smtClean="0">
                <a:latin typeface="Constantia" pitchFamily="18" charset="0"/>
              </a:rPr>
              <a:t>.</a:t>
            </a:r>
          </a:p>
          <a:p>
            <a:pPr>
              <a:buFontTx/>
              <a:buNone/>
            </a:pPr>
            <a:endParaRPr lang="en-US" sz="2400" dirty="0">
              <a:latin typeface="Constantia" pitchFamily="18" charset="0"/>
            </a:endParaRPr>
          </a:p>
          <a:p>
            <a:pPr>
              <a:buFontTx/>
              <a:buNone/>
            </a:pPr>
            <a:r>
              <a:rPr lang="en-US" sz="2400" dirty="0" smtClean="0">
                <a:latin typeface="Constantia" pitchFamily="18" charset="0"/>
              </a:rPr>
              <a:t>Here </a:t>
            </a:r>
            <a:r>
              <a:rPr lang="en-US" sz="2400" dirty="0">
                <a:latin typeface="Constantia" pitchFamily="18" charset="0"/>
              </a:rPr>
              <a:t>is a list of all attributes related to file object:</a:t>
            </a:r>
            <a:r>
              <a:rPr lang="en-US" sz="2400" dirty="0">
                <a:latin typeface="Constantia" pitchFamily="18" charset="0"/>
                <a:cs typeface="Courier New" pitchFamily="49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5000" y="838200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File Object Attributes</a:t>
            </a:r>
            <a:endParaRPr lang="en-US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901024"/>
              </p:ext>
            </p:extLst>
          </p:nvPr>
        </p:nvGraphicFramePr>
        <p:xfrm>
          <a:off x="457200" y="3657601"/>
          <a:ext cx="8229600" cy="1597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8791"/>
                <a:gridCol w="6480809"/>
              </a:tblGrid>
              <a:tr h="3994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Attribute</a:t>
                      </a: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Description</a:t>
                      </a:r>
                    </a:p>
                  </a:txBody>
                  <a:tcPr marL="9525" marR="9525" marT="9528" marB="0" anchor="ctr"/>
                </a:tc>
              </a:tr>
              <a:tr h="399494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file.closed</a:t>
                      </a: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Returns true if file is closed, false otherwise.</a:t>
                      </a:r>
                    </a:p>
                  </a:txBody>
                  <a:tcPr marL="9525" marR="9525" marT="9528" marB="0"/>
                </a:tc>
              </a:tr>
              <a:tr h="399494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file.mode</a:t>
                      </a: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Returns access mode with which file was opened.</a:t>
                      </a:r>
                    </a:p>
                  </a:txBody>
                  <a:tcPr marL="9525" marR="9525" marT="9528" marB="0"/>
                </a:tc>
              </a:tr>
              <a:tr h="399494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file.name</a:t>
                      </a: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Returns name of the file.</a:t>
                      </a:r>
                    </a:p>
                  </a:txBody>
                  <a:tcPr marL="9525" marR="9525" marT="9528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93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2794" y="1143000"/>
            <a:ext cx="7543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Constantia" pitchFamily="18" charset="0"/>
              </a:rPr>
              <a:t>Example:</a:t>
            </a:r>
          </a:p>
          <a:p>
            <a:r>
              <a:rPr lang="en-US" sz="2400" b="1" dirty="0" err="1">
                <a:latin typeface="Book Antiqua" pitchFamily="18" charset="0"/>
              </a:rPr>
              <a:t>fp</a:t>
            </a:r>
            <a:r>
              <a:rPr lang="en-US" sz="2400" b="1" dirty="0">
                <a:latin typeface="Book Antiqua" pitchFamily="18" charset="0"/>
              </a:rPr>
              <a:t> = open("D:\py.txt", "r")</a:t>
            </a:r>
          </a:p>
          <a:p>
            <a:r>
              <a:rPr lang="en-US" sz="2400" b="1" dirty="0">
                <a:latin typeface="Book Antiqua" pitchFamily="18" charset="0"/>
              </a:rPr>
              <a:t>print(</a:t>
            </a:r>
            <a:r>
              <a:rPr lang="en-US" sz="2400" b="1" dirty="0" err="1">
                <a:latin typeface="Book Antiqua" pitchFamily="18" charset="0"/>
              </a:rPr>
              <a:t>fp.closed</a:t>
            </a:r>
            <a:r>
              <a:rPr lang="en-US" sz="2400" b="1" dirty="0">
                <a:latin typeface="Book Antiqua" pitchFamily="18" charset="0"/>
              </a:rPr>
              <a:t>)</a:t>
            </a:r>
          </a:p>
          <a:p>
            <a:r>
              <a:rPr lang="en-US" sz="2400" b="1" dirty="0">
                <a:latin typeface="Book Antiqua" pitchFamily="18" charset="0"/>
              </a:rPr>
              <a:t>print(fp.name)</a:t>
            </a:r>
          </a:p>
          <a:p>
            <a:r>
              <a:rPr lang="en-US" sz="2400" b="1" dirty="0">
                <a:latin typeface="Book Antiqua" pitchFamily="18" charset="0"/>
              </a:rPr>
              <a:t>print(</a:t>
            </a:r>
            <a:r>
              <a:rPr lang="en-US" sz="2400" b="1" dirty="0" err="1">
                <a:latin typeface="Book Antiqua" pitchFamily="18" charset="0"/>
              </a:rPr>
              <a:t>fp.mode</a:t>
            </a:r>
            <a:r>
              <a:rPr lang="en-US" sz="2400" b="1" dirty="0">
                <a:latin typeface="Book Antiqua" pitchFamily="18" charset="0"/>
              </a:rPr>
              <a:t>)</a:t>
            </a:r>
            <a:r>
              <a:rPr lang="en-US" sz="2400" dirty="0" smtClean="0">
                <a:latin typeface="Book Antiqua" pitchFamily="18" charset="0"/>
                <a:cs typeface="Courier New" pitchFamily="49" charset="0"/>
              </a:rPr>
              <a:t> </a:t>
            </a:r>
            <a:endParaRPr lang="en-US" sz="2400" dirty="0">
              <a:latin typeface="Book Antiqua" pitchFamily="18" charset="0"/>
              <a:cs typeface="Courier New" pitchFamily="49" charset="0"/>
            </a:endParaRPr>
          </a:p>
          <a:p>
            <a:endParaRPr lang="en-US" sz="2400" b="1" dirty="0">
              <a:solidFill>
                <a:srgbClr val="7030A0"/>
              </a:solidFill>
              <a:latin typeface="Book Antiqua" pitchFamily="18" charset="0"/>
              <a:cs typeface="Courier New" pitchFamily="49" charset="0"/>
            </a:endParaRPr>
          </a:p>
          <a:p>
            <a:endParaRPr lang="en-US" sz="2400" b="1" dirty="0" smtClean="0">
              <a:solidFill>
                <a:srgbClr val="7030A0"/>
              </a:solidFill>
              <a:latin typeface="Constantia" pitchFamily="18" charset="0"/>
              <a:cs typeface="Courier New" pitchFamily="49" charset="0"/>
            </a:endParaRPr>
          </a:p>
          <a:p>
            <a:r>
              <a:rPr lang="en-US" sz="2400" b="1" dirty="0" smtClean="0">
                <a:solidFill>
                  <a:srgbClr val="7030A0"/>
                </a:solidFill>
                <a:latin typeface="Constantia" pitchFamily="18" charset="0"/>
                <a:cs typeface="Courier New" pitchFamily="49" charset="0"/>
              </a:rPr>
              <a:t>OUTPUT</a:t>
            </a:r>
            <a:r>
              <a:rPr lang="en-US" sz="2400" b="1" dirty="0" smtClean="0">
                <a:solidFill>
                  <a:srgbClr val="7030A0"/>
                </a:solidFill>
                <a:latin typeface="Constantia" pitchFamily="18" charset="0"/>
              </a:rPr>
              <a:t>:</a:t>
            </a:r>
          </a:p>
          <a:p>
            <a:pPr lvl="1">
              <a:buFontTx/>
              <a:buNone/>
            </a:pPr>
            <a:r>
              <a:rPr lang="en-US" sz="2400" dirty="0" smtClean="0">
                <a:latin typeface="Constantia" pitchFamily="18" charset="0"/>
                <a:cs typeface="Courier New" pitchFamily="49" charset="0"/>
              </a:rPr>
              <a:t>False</a:t>
            </a:r>
            <a:endParaRPr lang="en-US" sz="2400" dirty="0">
              <a:latin typeface="Constantia" pitchFamily="18" charset="0"/>
              <a:cs typeface="Courier New" pitchFamily="49" charset="0"/>
            </a:endParaRPr>
          </a:p>
          <a:p>
            <a:pPr lvl="1">
              <a:buFontTx/>
              <a:buNone/>
            </a:pPr>
            <a:r>
              <a:rPr lang="en-US" sz="2400" dirty="0">
                <a:latin typeface="Constantia" pitchFamily="18" charset="0"/>
                <a:cs typeface="Courier New" pitchFamily="49" charset="0"/>
              </a:rPr>
              <a:t>D:\py.txt</a:t>
            </a:r>
          </a:p>
          <a:p>
            <a:pPr lvl="1">
              <a:buFontTx/>
              <a:buNone/>
            </a:pPr>
            <a:r>
              <a:rPr lang="en-US" sz="2400" dirty="0">
                <a:latin typeface="Constantia" pitchFamily="18" charset="0"/>
                <a:cs typeface="Courier New" pitchFamily="49" charset="0"/>
              </a:rPr>
              <a:t>r</a:t>
            </a:r>
            <a:endParaRPr lang="en-US" sz="2400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34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060525"/>
            <a:ext cx="8763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sz="2000" b="1" i="1" dirty="0" smtClean="0">
                <a:solidFill>
                  <a:srgbClr val="7030A0"/>
                </a:solidFill>
                <a:latin typeface="Book Antiqua" pitchFamily="18" charset="0"/>
              </a:rPr>
              <a:t>close()</a:t>
            </a:r>
            <a:r>
              <a:rPr lang="en-US" sz="2000" b="1" dirty="0" smtClean="0">
                <a:solidFill>
                  <a:srgbClr val="7030A0"/>
                </a:solidFill>
                <a:latin typeface="Book Antiqua" pitchFamily="18" charset="0"/>
              </a:rPr>
              <a:t> Method:</a:t>
            </a:r>
          </a:p>
          <a:p>
            <a:pPr>
              <a:buFontTx/>
              <a:buNone/>
            </a:pPr>
            <a:r>
              <a:rPr lang="en-US" sz="2000" dirty="0" smtClean="0">
                <a:latin typeface="Constantia" pitchFamily="18" charset="0"/>
              </a:rPr>
              <a:t>	The close() method is used to close the file object. Once you close the file object you can not do any operations like read or write.	</a:t>
            </a:r>
          </a:p>
          <a:p>
            <a:pPr>
              <a:buFontTx/>
              <a:buNone/>
            </a:pPr>
            <a:endParaRPr lang="en-US" sz="2000" dirty="0" smtClean="0">
              <a:latin typeface="Constantia" pitchFamily="18" charset="0"/>
            </a:endParaRPr>
          </a:p>
          <a:p>
            <a:r>
              <a:rPr lang="en-US" sz="2000" b="1" dirty="0" smtClean="0">
                <a:solidFill>
                  <a:srgbClr val="7030A0"/>
                </a:solidFill>
                <a:latin typeface="Constantia" pitchFamily="18" charset="0"/>
              </a:rPr>
              <a:t>Syntax:</a:t>
            </a:r>
          </a:p>
          <a:p>
            <a:pPr>
              <a:buFontTx/>
              <a:buNone/>
            </a:pPr>
            <a:r>
              <a:rPr lang="en-US" sz="2000" dirty="0" smtClean="0">
                <a:latin typeface="Constantia" pitchFamily="18" charset="0"/>
              </a:rPr>
              <a:t>	</a:t>
            </a:r>
            <a:r>
              <a:rPr lang="en-US" sz="2000" dirty="0" err="1" smtClean="0">
                <a:latin typeface="Constantia" pitchFamily="18" charset="0"/>
              </a:rPr>
              <a:t>fileObj.close</a:t>
            </a:r>
            <a:r>
              <a:rPr lang="en-US" sz="2000" dirty="0" smtClean="0">
                <a:latin typeface="Constantia" pitchFamily="18" charset="0"/>
              </a:rPr>
              <a:t>() </a:t>
            </a:r>
          </a:p>
          <a:p>
            <a:pPr>
              <a:buFontTx/>
              <a:buNone/>
            </a:pPr>
            <a:r>
              <a:rPr lang="en-US" sz="2000" b="1" dirty="0" smtClean="0">
                <a:solidFill>
                  <a:srgbClr val="7030A0"/>
                </a:solidFill>
                <a:latin typeface="Constantia" pitchFamily="18" charset="0"/>
              </a:rPr>
              <a:t>	</a:t>
            </a:r>
          </a:p>
          <a:p>
            <a:pPr>
              <a:buFontTx/>
              <a:buNone/>
            </a:pPr>
            <a:r>
              <a:rPr lang="en-US" sz="2000" b="1" dirty="0" smtClean="0">
                <a:solidFill>
                  <a:srgbClr val="7030A0"/>
                </a:solidFill>
                <a:latin typeface="Constantia" pitchFamily="18" charset="0"/>
              </a:rPr>
              <a:t>Example:</a:t>
            </a:r>
          </a:p>
          <a:p>
            <a:pPr>
              <a:buFontTx/>
              <a:buNone/>
            </a:pPr>
            <a:r>
              <a:rPr lang="en-US" sz="2000" dirty="0">
                <a:solidFill>
                  <a:srgbClr val="7030A0"/>
                </a:solidFill>
                <a:latin typeface="Constantia" pitchFamily="18" charset="0"/>
              </a:rPr>
              <a:t>	</a:t>
            </a:r>
            <a:r>
              <a:rPr lang="en-US" sz="2000" dirty="0" err="1">
                <a:latin typeface="Constantia" pitchFamily="18" charset="0"/>
              </a:rPr>
              <a:t>fp</a:t>
            </a:r>
            <a:r>
              <a:rPr lang="en-US" sz="2000" dirty="0">
                <a:latin typeface="Constantia" pitchFamily="18" charset="0"/>
              </a:rPr>
              <a:t> = open("D:\py.txt", "r")</a:t>
            </a:r>
          </a:p>
          <a:p>
            <a:pPr>
              <a:buFontTx/>
              <a:buNone/>
            </a:pPr>
            <a:r>
              <a:rPr lang="en-US" sz="2000" dirty="0" smtClean="0">
                <a:latin typeface="Constantia" pitchFamily="18" charset="0"/>
              </a:rPr>
              <a:t>	</a:t>
            </a:r>
            <a:r>
              <a:rPr lang="en-US" sz="2000" dirty="0" err="1" smtClean="0">
                <a:latin typeface="Constantia" pitchFamily="18" charset="0"/>
              </a:rPr>
              <a:t>fp.close</a:t>
            </a:r>
            <a:r>
              <a:rPr lang="en-US" sz="2000" dirty="0">
                <a:latin typeface="Constantia" pitchFamily="18" charset="0"/>
              </a:rPr>
              <a:t>()</a:t>
            </a:r>
          </a:p>
          <a:p>
            <a:pPr>
              <a:buFontTx/>
              <a:buNone/>
            </a:pPr>
            <a:r>
              <a:rPr lang="en-US" sz="2000" dirty="0" smtClean="0">
                <a:latin typeface="Constantia" pitchFamily="18" charset="0"/>
              </a:rPr>
              <a:t>	print(</a:t>
            </a:r>
            <a:r>
              <a:rPr lang="en-US" sz="2000" dirty="0" err="1" smtClean="0">
                <a:latin typeface="Constantia" pitchFamily="18" charset="0"/>
              </a:rPr>
              <a:t>fp.closed</a:t>
            </a:r>
            <a:r>
              <a:rPr lang="en-US" sz="2000" dirty="0">
                <a:latin typeface="Constantia" pitchFamily="18" charset="0"/>
              </a:rPr>
              <a:t>)</a:t>
            </a:r>
          </a:p>
          <a:p>
            <a:pPr>
              <a:buFontTx/>
              <a:buNone/>
            </a:pPr>
            <a:r>
              <a:rPr lang="en-US" sz="2000" dirty="0" smtClean="0">
                <a:latin typeface="Constantia" pitchFamily="18" charset="0"/>
              </a:rPr>
              <a:t>	print(</a:t>
            </a:r>
            <a:r>
              <a:rPr lang="en-US" sz="2000" dirty="0" err="1" smtClean="0">
                <a:latin typeface="Constantia" pitchFamily="18" charset="0"/>
              </a:rPr>
              <a:t>fp.read</a:t>
            </a:r>
            <a:r>
              <a:rPr lang="en-US" sz="2000" dirty="0">
                <a:latin typeface="Constantia" pitchFamily="18" charset="0"/>
              </a:rPr>
              <a:t>())	</a:t>
            </a:r>
            <a:endParaRPr lang="en-US" sz="2000" dirty="0" smtClean="0">
              <a:latin typeface="Constantia" pitchFamily="18" charset="0"/>
            </a:endParaRPr>
          </a:p>
          <a:p>
            <a:pPr>
              <a:buFontTx/>
              <a:buNone/>
            </a:pPr>
            <a:r>
              <a:rPr lang="en-US" sz="2000" b="1" dirty="0" smtClean="0">
                <a:solidFill>
                  <a:srgbClr val="7030A0"/>
                </a:solidFill>
                <a:latin typeface="Constantia" pitchFamily="18" charset="0"/>
              </a:rPr>
              <a:t>Output:</a:t>
            </a:r>
            <a:endParaRPr lang="en-US" sz="2000" b="1" dirty="0">
              <a:solidFill>
                <a:srgbClr val="7030A0"/>
              </a:solidFill>
              <a:latin typeface="Constantia" pitchFamily="18" charset="0"/>
            </a:endParaRPr>
          </a:p>
          <a:p>
            <a:pPr>
              <a:buFontTx/>
              <a:buNone/>
            </a:pPr>
            <a:r>
              <a:rPr lang="en-US" sz="2000" dirty="0" smtClean="0">
                <a:latin typeface="Constantia" pitchFamily="18" charset="0"/>
              </a:rPr>
              <a:t>True</a:t>
            </a:r>
            <a:endParaRPr lang="en-US" sz="2000" dirty="0">
              <a:latin typeface="Constantia" pitchFamily="18" charset="0"/>
            </a:endParaRPr>
          </a:p>
          <a:p>
            <a:pPr>
              <a:buFontTx/>
              <a:buNone/>
            </a:pPr>
            <a:r>
              <a:rPr lang="en-US" sz="2000" dirty="0" err="1">
                <a:latin typeface="Constantia" pitchFamily="18" charset="0"/>
              </a:rPr>
              <a:t>Traceback</a:t>
            </a:r>
            <a:r>
              <a:rPr lang="en-US" sz="2000" dirty="0">
                <a:latin typeface="Constantia" pitchFamily="18" charset="0"/>
              </a:rPr>
              <a:t> (most recent call last):</a:t>
            </a:r>
          </a:p>
          <a:p>
            <a:pPr>
              <a:buFontTx/>
              <a:buNone/>
            </a:pPr>
            <a:r>
              <a:rPr lang="en-US" sz="2000" dirty="0">
                <a:latin typeface="Constantia" pitchFamily="18" charset="0"/>
              </a:rPr>
              <a:t>  File "C:/Users/english/Desktop/aa.py", line 4, in &lt;module&gt;</a:t>
            </a:r>
          </a:p>
          <a:p>
            <a:pPr>
              <a:buFontTx/>
              <a:buNone/>
            </a:pPr>
            <a:r>
              <a:rPr lang="en-US" sz="2000" dirty="0">
                <a:latin typeface="Constantia" pitchFamily="18" charset="0"/>
              </a:rPr>
              <a:t>    print(</a:t>
            </a:r>
            <a:r>
              <a:rPr lang="en-US" sz="2000" dirty="0" err="1">
                <a:latin typeface="Constantia" pitchFamily="18" charset="0"/>
              </a:rPr>
              <a:t>fp.read</a:t>
            </a:r>
            <a:r>
              <a:rPr lang="en-US" sz="2000" dirty="0">
                <a:latin typeface="Constantia" pitchFamily="18" charset="0"/>
              </a:rPr>
              <a:t>())</a:t>
            </a:r>
          </a:p>
          <a:p>
            <a:pPr>
              <a:buFontTx/>
              <a:buNone/>
            </a:pPr>
            <a:r>
              <a:rPr lang="en-US" sz="2000" dirty="0" err="1">
                <a:latin typeface="Constantia" pitchFamily="18" charset="0"/>
              </a:rPr>
              <a:t>ValueError</a:t>
            </a:r>
            <a:r>
              <a:rPr lang="en-US" sz="2000" dirty="0">
                <a:latin typeface="Constantia" pitchFamily="18" charset="0"/>
              </a:rPr>
              <a:t>: I/O operation on closed file.</a:t>
            </a:r>
            <a:endParaRPr lang="en-US" sz="2000" dirty="0" smtClean="0">
              <a:latin typeface="Constant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3655" y="352639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Closing a File</a:t>
            </a:r>
            <a:endParaRPr lang="en-US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307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678190" y="533400"/>
            <a:ext cx="5637010" cy="882119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Book Antiqua" pitchFamily="18" charset="0"/>
              </a:rPr>
              <a:t>READING AND WRITING FILES</a:t>
            </a:r>
            <a:endParaRPr lang="en-US" sz="2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09600" y="2057400"/>
            <a:ext cx="8458200" cy="4114800"/>
          </a:xfrm>
        </p:spPr>
        <p:txBody>
          <a:bodyPr/>
          <a:lstStyle/>
          <a:p>
            <a:pPr marL="182880" indent="0">
              <a:buNone/>
            </a:pPr>
            <a:r>
              <a:rPr lang="en-US" sz="4000" b="0" dirty="0">
                <a:latin typeface="Book Antiqua" panose="02040602050305030304" pitchFamily="18" charset="0"/>
              </a:rPr>
              <a:t>w</a:t>
            </a:r>
            <a:r>
              <a:rPr lang="en-US" sz="4000" b="0" dirty="0" smtClean="0">
                <a:latin typeface="Book Antiqua" panose="02040602050305030304" pitchFamily="18" charset="0"/>
              </a:rPr>
              <a:t>rite()and </a:t>
            </a:r>
            <a:r>
              <a:rPr lang="en-US" sz="4000" b="0" dirty="0" err="1" smtClean="0">
                <a:latin typeface="Book Antiqua" panose="02040602050305030304" pitchFamily="18" charset="0"/>
              </a:rPr>
              <a:t>writelines</a:t>
            </a:r>
            <a:r>
              <a:rPr lang="en-US" sz="4000" b="0" dirty="0" smtClean="0">
                <a:latin typeface="Book Antiqua" panose="02040602050305030304" pitchFamily="18" charset="0"/>
              </a:rPr>
              <a:t>()</a:t>
            </a:r>
            <a:br>
              <a:rPr lang="en-US" sz="4000" b="0" dirty="0" smtClean="0">
                <a:latin typeface="Book Antiqua" panose="02040602050305030304" pitchFamily="18" charset="0"/>
              </a:rPr>
            </a:br>
            <a:r>
              <a:rPr lang="en-US" sz="4000" b="0" dirty="0" smtClean="0">
                <a:latin typeface="Book Antiqua" panose="02040602050305030304" pitchFamily="18" charset="0"/>
              </a:rPr>
              <a:t>append</a:t>
            </a:r>
            <a:br>
              <a:rPr lang="en-US" sz="4000" b="0" dirty="0" smtClean="0">
                <a:latin typeface="Book Antiqua" panose="02040602050305030304" pitchFamily="18" charset="0"/>
              </a:rPr>
            </a:br>
            <a:r>
              <a:rPr lang="en-US" sz="4000" b="0" dirty="0" smtClean="0">
                <a:latin typeface="Book Antiqua" panose="02040602050305030304" pitchFamily="18" charset="0"/>
              </a:rPr>
              <a:t>read() and </a:t>
            </a:r>
            <a:r>
              <a:rPr lang="en-US" sz="4000" b="0" dirty="0" err="1" smtClean="0">
                <a:latin typeface="Book Antiqua" panose="02040602050305030304" pitchFamily="18" charset="0"/>
              </a:rPr>
              <a:t>readline</a:t>
            </a:r>
            <a:r>
              <a:rPr lang="en-US" sz="4000" b="0" dirty="0" smtClean="0">
                <a:latin typeface="Book Antiqua" panose="02040602050305030304" pitchFamily="18" charset="0"/>
              </a:rPr>
              <a:t>()</a:t>
            </a:r>
            <a:br>
              <a:rPr lang="en-US" sz="4000" b="0" dirty="0" smtClean="0">
                <a:latin typeface="Book Antiqua" panose="02040602050305030304" pitchFamily="18" charset="0"/>
              </a:rPr>
            </a:br>
            <a:r>
              <a:rPr lang="en-US" sz="4000" b="0" dirty="0" smtClean="0">
                <a:latin typeface="Book Antiqua" panose="02040602050305030304" pitchFamily="18" charset="0"/>
              </a:rPr>
              <a:t>opening files using with keyword</a:t>
            </a:r>
            <a:br>
              <a:rPr lang="en-US" sz="4000" b="0" dirty="0" smtClean="0">
                <a:latin typeface="Book Antiqua" panose="02040602050305030304" pitchFamily="18" charset="0"/>
              </a:rPr>
            </a:br>
            <a:r>
              <a:rPr lang="en-US" sz="4000" b="0" dirty="0" smtClean="0">
                <a:latin typeface="Book Antiqua" panose="02040602050305030304" pitchFamily="18" charset="0"/>
              </a:rPr>
              <a:t>splitting words</a:t>
            </a:r>
            <a:endParaRPr lang="en-US" sz="4000" b="0" dirty="0">
              <a:latin typeface="Book Antiqua" panose="02040602050305030304" pitchFamily="18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14400" y="2590800"/>
            <a:ext cx="6400800" cy="64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endParaRPr lang="en-US" sz="28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47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write()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1524000"/>
            <a:ext cx="6400800" cy="408432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Write() </a:t>
            </a:r>
          </a:p>
          <a:p>
            <a:pPr marL="45720" indent="0">
              <a:buNone/>
            </a:pPr>
            <a:r>
              <a:rPr lang="en-US" dirty="0" smtClean="0"/>
              <a:t>Syntax: </a:t>
            </a:r>
            <a:r>
              <a:rPr lang="en-US" dirty="0" err="1" smtClean="0"/>
              <a:t>fileobj.write</a:t>
            </a:r>
            <a:r>
              <a:rPr lang="en-US" dirty="0" smtClean="0"/>
              <a:t>(“String”)</a:t>
            </a:r>
          </a:p>
          <a:p>
            <a:pPr marL="45720" indent="0">
              <a:buNone/>
            </a:pPr>
            <a:r>
              <a:rPr lang="en-US" b="1" u="sng" dirty="0">
                <a:solidFill>
                  <a:srgbClr val="0070C0"/>
                </a:solidFill>
              </a:rPr>
              <a:t>Example: </a:t>
            </a:r>
            <a:endParaRPr lang="en-US" b="1" u="sng" dirty="0" smtClean="0">
              <a:solidFill>
                <a:srgbClr val="0070C0"/>
              </a:solidFill>
            </a:endParaRPr>
          </a:p>
          <a:p>
            <a:pPr marL="45720" indent="0">
              <a:buNone/>
            </a:pPr>
            <a:r>
              <a:rPr lang="en-US" dirty="0" err="1" smtClean="0"/>
              <a:t>fp</a:t>
            </a:r>
            <a:r>
              <a:rPr lang="en-US" dirty="0" smtClean="0"/>
              <a:t> </a:t>
            </a:r>
            <a:r>
              <a:rPr lang="en-US" dirty="0"/>
              <a:t>= open("D:\py.txt", "w+")</a:t>
            </a:r>
          </a:p>
          <a:p>
            <a:pPr marL="45720" indent="0">
              <a:buNone/>
            </a:pPr>
            <a:r>
              <a:rPr lang="en-US" dirty="0" err="1"/>
              <a:t>fp.write</a:t>
            </a:r>
            <a:r>
              <a:rPr lang="en-US" dirty="0"/>
              <a:t>("hello")</a:t>
            </a:r>
          </a:p>
          <a:p>
            <a:pPr marL="45720" indent="0">
              <a:buNone/>
            </a:pPr>
            <a:r>
              <a:rPr lang="en-US" dirty="0"/>
              <a:t>print("File is successfully written")</a:t>
            </a:r>
          </a:p>
          <a:p>
            <a:pPr marL="45720" indent="0">
              <a:buNone/>
            </a:pPr>
            <a:r>
              <a:rPr lang="en-US" dirty="0" err="1"/>
              <a:t>fp.close</a:t>
            </a:r>
            <a:r>
              <a:rPr lang="en-US" dirty="0" smtClean="0"/>
              <a:t>()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Output:</a:t>
            </a:r>
          </a:p>
          <a:p>
            <a:pPr marL="45720" indent="0">
              <a:buNone/>
            </a:pPr>
            <a:r>
              <a:rPr lang="en-US" dirty="0"/>
              <a:t>File is successfully written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362200"/>
            <a:ext cx="28956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91200" y="1756682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0070C0"/>
                </a:solidFill>
              </a:rPr>
              <a:t>Snap shot</a:t>
            </a:r>
            <a:endParaRPr lang="en-US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29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writelines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1600200"/>
            <a:ext cx="6781800" cy="408432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b="1" u="sng" dirty="0" err="1">
                <a:solidFill>
                  <a:srgbClr val="0070C0"/>
                </a:solidFill>
              </a:rPr>
              <a:t>w</a:t>
            </a:r>
            <a:r>
              <a:rPr lang="en-US" b="1" u="sng" dirty="0" err="1" smtClean="0">
                <a:solidFill>
                  <a:srgbClr val="0070C0"/>
                </a:solidFill>
              </a:rPr>
              <a:t>ritelines</a:t>
            </a:r>
            <a:r>
              <a:rPr lang="en-US" b="1" u="sng" dirty="0" smtClean="0">
                <a:solidFill>
                  <a:srgbClr val="0070C0"/>
                </a:solidFill>
              </a:rPr>
              <a:t>() </a:t>
            </a:r>
          </a:p>
          <a:p>
            <a:pPr marL="4572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This method is used to write a list of strings</a:t>
            </a:r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Example</a:t>
            </a:r>
            <a:r>
              <a:rPr lang="en-US" b="1" u="sng" dirty="0">
                <a:solidFill>
                  <a:srgbClr val="0070C0"/>
                </a:solidFill>
              </a:rPr>
              <a:t>: </a:t>
            </a:r>
            <a:endParaRPr lang="en-US" b="1" u="sng" dirty="0" smtClean="0">
              <a:solidFill>
                <a:srgbClr val="0070C0"/>
              </a:solidFill>
            </a:endParaRPr>
          </a:p>
          <a:p>
            <a:pPr marL="45720" indent="0">
              <a:buNone/>
            </a:pPr>
            <a:r>
              <a:rPr lang="en-US" dirty="0" err="1"/>
              <a:t>fp</a:t>
            </a:r>
            <a:r>
              <a:rPr lang="en-US" dirty="0"/>
              <a:t> = open("py.txt", "w+")</a:t>
            </a:r>
          </a:p>
          <a:p>
            <a:pPr marL="45720" indent="0">
              <a:buNone/>
            </a:pPr>
            <a:r>
              <a:rPr lang="en-US" dirty="0"/>
              <a:t>l=["hello ","welcome to python ","thank you"]</a:t>
            </a:r>
          </a:p>
          <a:p>
            <a:pPr marL="45720" indent="0">
              <a:buNone/>
            </a:pPr>
            <a:r>
              <a:rPr lang="en-US" dirty="0" err="1"/>
              <a:t>fp.writelines</a:t>
            </a:r>
            <a:r>
              <a:rPr lang="en-US" dirty="0"/>
              <a:t>(l)</a:t>
            </a:r>
          </a:p>
          <a:p>
            <a:pPr marL="45720" indent="0">
              <a:buNone/>
            </a:pPr>
            <a:r>
              <a:rPr lang="en-US" dirty="0"/>
              <a:t>print("File is successfully written")</a:t>
            </a:r>
          </a:p>
          <a:p>
            <a:pPr marL="45720" indent="0">
              <a:buNone/>
            </a:pPr>
            <a:r>
              <a:rPr lang="en-US" dirty="0" err="1"/>
              <a:t>fp.close</a:t>
            </a:r>
            <a:r>
              <a:rPr lang="en-US" dirty="0"/>
              <a:t>()</a:t>
            </a:r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Output:</a:t>
            </a:r>
          </a:p>
          <a:p>
            <a:pPr marL="45720" indent="0">
              <a:buNone/>
            </a:pPr>
            <a:r>
              <a:rPr lang="en-US" dirty="0"/>
              <a:t>File is successfully written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28194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60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append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1524000"/>
            <a:ext cx="7162800" cy="4084320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To append a file we must  open by using ‘a’ or ’</a:t>
            </a:r>
            <a:r>
              <a:rPr lang="en-US" dirty="0" err="1" smtClean="0">
                <a:solidFill>
                  <a:schemeClr val="tx1"/>
                </a:solidFill>
                <a:latin typeface="Book Antiqua" panose="02040602050305030304" pitchFamily="18" charset="0"/>
              </a:rPr>
              <a:t>ab</a:t>
            </a:r>
            <a:r>
              <a:rPr lang="en-US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’ depending on whether it is a text file or binary file</a:t>
            </a:r>
          </a:p>
          <a:p>
            <a:pPr marL="45720" indent="0"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Example:</a:t>
            </a:r>
          </a:p>
          <a:p>
            <a:pPr marL="45720" indent="0">
              <a:buNone/>
            </a:pPr>
            <a:r>
              <a:rPr lang="en-US" dirty="0" err="1" smtClean="0"/>
              <a:t>fp</a:t>
            </a:r>
            <a:r>
              <a:rPr lang="en-US" dirty="0" smtClean="0"/>
              <a:t> </a:t>
            </a:r>
            <a:r>
              <a:rPr lang="en-US" dirty="0"/>
              <a:t>= open</a:t>
            </a:r>
            <a:r>
              <a:rPr lang="en-US" dirty="0" smtClean="0"/>
              <a:t>("py.txt</a:t>
            </a:r>
            <a:r>
              <a:rPr lang="en-US" dirty="0"/>
              <a:t>", </a:t>
            </a:r>
            <a:r>
              <a:rPr lang="en-US" dirty="0" smtClean="0"/>
              <a:t>“a")</a:t>
            </a:r>
            <a:endParaRPr lang="en-US" dirty="0"/>
          </a:p>
          <a:p>
            <a:pPr marL="45720" indent="0">
              <a:buNone/>
            </a:pPr>
            <a:r>
              <a:rPr lang="en-US" dirty="0" err="1" smtClean="0"/>
              <a:t>fp.write</a:t>
            </a:r>
            <a:r>
              <a:rPr lang="en-US" dirty="0" smtClean="0"/>
              <a:t>(“Good initiative“)</a:t>
            </a:r>
            <a:endParaRPr lang="en-US" dirty="0"/>
          </a:p>
          <a:p>
            <a:pPr marL="45720" indent="0">
              <a:buNone/>
            </a:pPr>
            <a:r>
              <a:rPr lang="en-US" dirty="0"/>
              <a:t>print("File is </a:t>
            </a:r>
            <a:r>
              <a:rPr lang="en-US" dirty="0" smtClean="0"/>
              <a:t>appended")</a:t>
            </a:r>
            <a:endParaRPr lang="en-US" dirty="0"/>
          </a:p>
          <a:p>
            <a:pPr marL="45720" indent="0">
              <a:buNone/>
            </a:pPr>
            <a:r>
              <a:rPr lang="en-US" dirty="0" err="1"/>
              <a:t>fp.close</a:t>
            </a:r>
            <a:r>
              <a:rPr lang="en-US" dirty="0" smtClean="0"/>
              <a:t>()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Output:</a:t>
            </a:r>
          </a:p>
          <a:p>
            <a:pPr marL="45720" indent="0">
              <a:buNone/>
            </a:pPr>
            <a:r>
              <a:rPr lang="en-US" dirty="0" smtClean="0"/>
              <a:t>File is appended</a:t>
            </a:r>
          </a:p>
          <a:p>
            <a:pPr marL="4572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***If you open a file in append mode then the file is created if it does not exist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133600"/>
            <a:ext cx="35052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601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read()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1524000"/>
            <a:ext cx="6400800" cy="4724400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en-US" dirty="0" smtClean="0"/>
              <a:t>Reads the content of a file until EOF is encountered</a:t>
            </a:r>
            <a:endParaRPr lang="en-US" b="1" u="sng" dirty="0" smtClean="0">
              <a:solidFill>
                <a:srgbClr val="0070C0"/>
              </a:solidFill>
            </a:endParaRPr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read() </a:t>
            </a:r>
          </a:p>
          <a:p>
            <a:pPr marL="45720" indent="0">
              <a:buNone/>
            </a:pPr>
            <a:r>
              <a:rPr lang="en-US" dirty="0" smtClean="0"/>
              <a:t>Syntax: </a:t>
            </a:r>
            <a:r>
              <a:rPr lang="en-US" dirty="0" err="1" smtClean="0"/>
              <a:t>fileobj.read</a:t>
            </a:r>
            <a:r>
              <a:rPr lang="en-US" dirty="0" smtClean="0"/>
              <a:t>()</a:t>
            </a:r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Example 1: </a:t>
            </a:r>
          </a:p>
          <a:p>
            <a:pPr marL="45720" indent="0">
              <a:buNone/>
            </a:pPr>
            <a:r>
              <a:rPr lang="en-US" dirty="0" err="1"/>
              <a:t>fp</a:t>
            </a:r>
            <a:r>
              <a:rPr lang="en-US" dirty="0"/>
              <a:t> = open("py.txt", "r")</a:t>
            </a:r>
          </a:p>
          <a:p>
            <a:pPr marL="45720" indent="0">
              <a:buNone/>
            </a:pPr>
            <a:r>
              <a:rPr lang="en-US" dirty="0"/>
              <a:t>print(</a:t>
            </a:r>
            <a:r>
              <a:rPr lang="en-US" dirty="0" err="1"/>
              <a:t>fp.read</a:t>
            </a:r>
            <a:r>
              <a:rPr lang="en-US" dirty="0"/>
              <a:t>())</a:t>
            </a:r>
          </a:p>
          <a:p>
            <a:pPr marL="45720" indent="0">
              <a:buNone/>
            </a:pPr>
            <a:r>
              <a:rPr lang="en-US" dirty="0"/>
              <a:t>print("File is read successfully")</a:t>
            </a:r>
          </a:p>
          <a:p>
            <a:pPr marL="45720" indent="0">
              <a:buNone/>
            </a:pPr>
            <a:r>
              <a:rPr lang="en-US" dirty="0" err="1"/>
              <a:t>fp.close</a:t>
            </a:r>
            <a:r>
              <a:rPr lang="en-US" dirty="0"/>
              <a:t>()</a:t>
            </a:r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Output:</a:t>
            </a:r>
          </a:p>
          <a:p>
            <a:pPr marL="45720" indent="0">
              <a:buNone/>
            </a:pPr>
            <a:r>
              <a:rPr lang="en-US" dirty="0"/>
              <a:t>hello welcome to python thank </a:t>
            </a:r>
            <a:r>
              <a:rPr lang="en-US" dirty="0" err="1"/>
              <a:t>youGood</a:t>
            </a:r>
            <a:r>
              <a:rPr lang="en-US" dirty="0"/>
              <a:t> initiative</a:t>
            </a:r>
          </a:p>
          <a:p>
            <a:pPr marL="45720" indent="0">
              <a:buNone/>
            </a:pPr>
            <a:r>
              <a:rPr lang="en-US" dirty="0"/>
              <a:t>File is read </a:t>
            </a:r>
            <a:r>
              <a:rPr lang="en-US" dirty="0" smtClean="0"/>
              <a:t>successfully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*** returns an error if the file is not present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48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read(n)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1447800"/>
            <a:ext cx="7620000" cy="5410200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dirty="0" smtClean="0"/>
              <a:t>Reads up to particular number of bytes from the opened file.</a:t>
            </a:r>
            <a:endParaRPr lang="en-US" b="1" u="sng" dirty="0" smtClean="0">
              <a:solidFill>
                <a:srgbClr val="0070C0"/>
              </a:solidFill>
            </a:endParaRPr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read(n) </a:t>
            </a:r>
          </a:p>
          <a:p>
            <a:pPr marL="45720" indent="0">
              <a:buNone/>
            </a:pPr>
            <a:r>
              <a:rPr lang="en-US" dirty="0" smtClean="0"/>
              <a:t>Syntax: </a:t>
            </a:r>
            <a:r>
              <a:rPr lang="en-US" dirty="0" err="1" smtClean="0"/>
              <a:t>fileobj.read</a:t>
            </a:r>
            <a:r>
              <a:rPr lang="en-US" dirty="0" smtClean="0"/>
              <a:t>(n)</a:t>
            </a:r>
          </a:p>
          <a:p>
            <a:pPr marL="45720" indent="0">
              <a:buNone/>
            </a:pPr>
            <a:r>
              <a:rPr lang="en-US" dirty="0" smtClean="0"/>
              <a:t>This function is used to the n number of bytes from a file</a:t>
            </a:r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Example 2: </a:t>
            </a:r>
          </a:p>
          <a:p>
            <a:pPr marL="45720" indent="0">
              <a:buNone/>
            </a:pPr>
            <a:r>
              <a:rPr lang="en-US" dirty="0" err="1" smtClean="0"/>
              <a:t>fp</a:t>
            </a:r>
            <a:r>
              <a:rPr lang="en-US" dirty="0" smtClean="0"/>
              <a:t> = open("py.txt", "r")</a:t>
            </a:r>
          </a:p>
          <a:p>
            <a:pPr marL="45720" indent="0">
              <a:buNone/>
            </a:pPr>
            <a:r>
              <a:rPr lang="en-US" dirty="0" smtClean="0"/>
              <a:t>print(</a:t>
            </a:r>
            <a:r>
              <a:rPr lang="en-US" dirty="0" err="1" smtClean="0"/>
              <a:t>fp.read</a:t>
            </a:r>
            <a:r>
              <a:rPr lang="en-US" dirty="0" smtClean="0"/>
              <a:t>(5))</a:t>
            </a:r>
          </a:p>
          <a:p>
            <a:pPr marL="45720" indent="0">
              <a:buNone/>
            </a:pPr>
            <a:r>
              <a:rPr lang="en-US" dirty="0" smtClean="0"/>
              <a:t>print("File is read successfully")</a:t>
            </a:r>
          </a:p>
          <a:p>
            <a:pPr marL="45720" indent="0">
              <a:buNone/>
            </a:pPr>
            <a:r>
              <a:rPr lang="en-US" dirty="0" err="1" smtClean="0"/>
              <a:t>fp.close</a:t>
            </a:r>
            <a:r>
              <a:rPr lang="en-US" dirty="0" smtClean="0"/>
              <a:t>()</a:t>
            </a:r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Output:</a:t>
            </a:r>
          </a:p>
          <a:p>
            <a:pPr marL="45720" indent="0">
              <a:buNone/>
            </a:pPr>
            <a:r>
              <a:rPr lang="en-US" dirty="0"/>
              <a:t>hello</a:t>
            </a:r>
          </a:p>
          <a:p>
            <a:pPr marL="45720" indent="0">
              <a:buNone/>
            </a:pPr>
            <a:r>
              <a:rPr lang="en-US" dirty="0"/>
              <a:t>File is read </a:t>
            </a:r>
            <a:r>
              <a:rPr lang="en-US" dirty="0" smtClean="0"/>
              <a:t>successfully</a:t>
            </a:r>
          </a:p>
          <a:p>
            <a:pPr marL="4572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n-US" dirty="0">
                <a:solidFill>
                  <a:srgbClr val="FF0000"/>
                </a:solidFill>
              </a:rPr>
              <a:t>*** returns an error if the file is not present </a:t>
            </a:r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82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readline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1066800"/>
            <a:ext cx="6400800" cy="5791200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dirty="0" smtClean="0"/>
              <a:t>Reads the content of file line by line</a:t>
            </a:r>
          </a:p>
          <a:p>
            <a:pPr marL="45720" indent="0">
              <a:buNone/>
            </a:pP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Syntax: </a:t>
            </a:r>
            <a:r>
              <a:rPr lang="en-US" dirty="0" err="1" smtClean="0"/>
              <a:t>fileobj.readline</a:t>
            </a:r>
            <a:r>
              <a:rPr lang="en-US" dirty="0" smtClean="0"/>
              <a:t>()</a:t>
            </a:r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Example 1: </a:t>
            </a:r>
          </a:p>
          <a:p>
            <a:pPr marL="45720" indent="0">
              <a:buNone/>
            </a:pPr>
            <a:r>
              <a:rPr lang="en-US" dirty="0" err="1"/>
              <a:t>fp</a:t>
            </a:r>
            <a:r>
              <a:rPr lang="en-US" dirty="0"/>
              <a:t> = open("py.txt", "r")</a:t>
            </a:r>
          </a:p>
          <a:p>
            <a:pPr marL="45720" indent="0">
              <a:buNone/>
            </a:pPr>
            <a:r>
              <a:rPr lang="en-US" dirty="0"/>
              <a:t>print("First line", </a:t>
            </a:r>
            <a:r>
              <a:rPr lang="en-US" dirty="0" err="1"/>
              <a:t>fp.readline</a:t>
            </a:r>
            <a:r>
              <a:rPr lang="en-US" dirty="0"/>
              <a:t>())</a:t>
            </a:r>
          </a:p>
          <a:p>
            <a:pPr marL="45720" indent="0">
              <a:buNone/>
            </a:pPr>
            <a:r>
              <a:rPr lang="en-US" dirty="0"/>
              <a:t>print("Second line",</a:t>
            </a:r>
            <a:r>
              <a:rPr lang="en-US" dirty="0" err="1"/>
              <a:t>fp.readline</a:t>
            </a:r>
            <a:r>
              <a:rPr lang="en-US" dirty="0"/>
              <a:t>())</a:t>
            </a:r>
          </a:p>
          <a:p>
            <a:pPr marL="45720" indent="0">
              <a:buNone/>
            </a:pPr>
            <a:r>
              <a:rPr lang="en-US" dirty="0"/>
              <a:t>print("Third line",</a:t>
            </a:r>
            <a:r>
              <a:rPr lang="en-US" dirty="0" err="1"/>
              <a:t>fp.readline</a:t>
            </a:r>
            <a:r>
              <a:rPr lang="en-US" dirty="0"/>
              <a:t>())</a:t>
            </a:r>
          </a:p>
          <a:p>
            <a:pPr marL="45720" indent="0">
              <a:buNone/>
            </a:pPr>
            <a:r>
              <a:rPr lang="en-US" dirty="0" err="1"/>
              <a:t>fp.close</a:t>
            </a:r>
            <a:r>
              <a:rPr lang="en-US" dirty="0" smtClean="0"/>
              <a:t>()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Output:</a:t>
            </a:r>
          </a:p>
          <a:p>
            <a:pPr marL="45720" indent="0">
              <a:buNone/>
            </a:pPr>
            <a:r>
              <a:rPr lang="en-US" dirty="0"/>
              <a:t>First line Hello</a:t>
            </a:r>
          </a:p>
          <a:p>
            <a:pPr marL="45720" indent="0">
              <a:buNone/>
            </a:pPr>
            <a:r>
              <a:rPr lang="en-US" dirty="0" smtClean="0"/>
              <a:t>Second </a:t>
            </a:r>
            <a:r>
              <a:rPr lang="en-US" dirty="0"/>
              <a:t>line Good initiative</a:t>
            </a:r>
          </a:p>
          <a:p>
            <a:pPr marL="45720" indent="0">
              <a:buNone/>
            </a:pPr>
            <a:r>
              <a:rPr lang="en-US" dirty="0" smtClean="0"/>
              <a:t>Third </a:t>
            </a:r>
            <a:r>
              <a:rPr lang="en-US" dirty="0"/>
              <a:t>line Thank </a:t>
            </a:r>
            <a:r>
              <a:rPr lang="en-US" dirty="0" smtClean="0"/>
              <a:t>you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*** returns an error if the file is not present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53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readlines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1066800"/>
            <a:ext cx="7162800" cy="57912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 smtClean="0"/>
              <a:t>Reads the content of file line by line and convert it as list with a newline character between lines</a:t>
            </a:r>
          </a:p>
          <a:p>
            <a:pPr marL="45720" indent="0">
              <a:buNone/>
            </a:pP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Syntax: </a:t>
            </a:r>
            <a:r>
              <a:rPr lang="en-US" dirty="0" err="1" smtClean="0"/>
              <a:t>fileobj.readlines</a:t>
            </a:r>
            <a:r>
              <a:rPr lang="en-US" dirty="0" smtClean="0"/>
              <a:t>()</a:t>
            </a:r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Example: </a:t>
            </a:r>
          </a:p>
          <a:p>
            <a:pPr marL="45720" indent="0">
              <a:buNone/>
            </a:pPr>
            <a:r>
              <a:rPr lang="en-US" dirty="0" err="1"/>
              <a:t>fp</a:t>
            </a:r>
            <a:r>
              <a:rPr lang="en-US" dirty="0"/>
              <a:t> = open("py.txt", "r")</a:t>
            </a:r>
          </a:p>
          <a:p>
            <a:pPr marL="45720" indent="0">
              <a:buNone/>
            </a:pPr>
            <a:r>
              <a:rPr lang="en-US" dirty="0" smtClean="0"/>
              <a:t>print(</a:t>
            </a:r>
            <a:r>
              <a:rPr lang="en-US" dirty="0" err="1" smtClean="0"/>
              <a:t>fp.readlines</a:t>
            </a:r>
            <a:r>
              <a:rPr lang="en-US" dirty="0" smtClean="0"/>
              <a:t>())</a:t>
            </a:r>
            <a:endParaRPr lang="en-US" dirty="0"/>
          </a:p>
          <a:p>
            <a:pPr marL="45720" indent="0">
              <a:buNone/>
            </a:pPr>
            <a:r>
              <a:rPr lang="en-US" dirty="0" err="1" smtClean="0"/>
              <a:t>fp.close</a:t>
            </a:r>
            <a:r>
              <a:rPr lang="en-US" dirty="0" smtClean="0"/>
              <a:t>()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Output:</a:t>
            </a:r>
          </a:p>
          <a:p>
            <a:pPr marL="45720" indent="0">
              <a:buNone/>
            </a:pPr>
            <a:r>
              <a:rPr lang="en-US" dirty="0"/>
              <a:t>['Hello\n', 'Good initiative\n', 'Thank you</a:t>
            </a:r>
            <a:r>
              <a:rPr lang="en-US" dirty="0" smtClean="0"/>
              <a:t>']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*** returns an error if the file is not present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36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 smtClean="0">
                <a:solidFill>
                  <a:srgbClr val="FF0000"/>
                </a:solidFill>
              </a:rPr>
              <a:t>Opening files using with keyword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1066800"/>
            <a:ext cx="7924800" cy="5791200"/>
          </a:xfrm>
        </p:spPr>
        <p:txBody>
          <a:bodyPr>
            <a:normAutofit lnSpcReduction="10000"/>
          </a:bodyPr>
          <a:lstStyle/>
          <a:p>
            <a:pPr marL="45720" indent="0" algn="just">
              <a:buNone/>
            </a:pPr>
            <a:r>
              <a:rPr lang="en-US" dirty="0" smtClean="0"/>
              <a:t>When you forget to close the file explicitly it will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automatically closes the file </a:t>
            </a:r>
            <a:r>
              <a:rPr lang="en-US" dirty="0" smtClean="0"/>
              <a:t>after file operations while you open the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file using with keyword </a:t>
            </a:r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Example: </a:t>
            </a:r>
          </a:p>
          <a:p>
            <a:pPr marL="45720" indent="0">
              <a:buNone/>
            </a:pPr>
            <a:r>
              <a:rPr lang="en-US" dirty="0"/>
              <a:t>with open ("py.txt", "r") as f:	</a:t>
            </a: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	for </a:t>
            </a:r>
            <a:r>
              <a:rPr lang="en-US" dirty="0"/>
              <a:t>line in f:		</a:t>
            </a: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		print(line)</a:t>
            </a:r>
          </a:p>
          <a:p>
            <a:pPr marL="45720" indent="0">
              <a:buNone/>
            </a:pPr>
            <a:r>
              <a:rPr lang="en-US" dirty="0" smtClean="0"/>
              <a:t>print(</a:t>
            </a:r>
            <a:r>
              <a:rPr lang="en-US" dirty="0" err="1" smtClean="0"/>
              <a:t>f.closed</a:t>
            </a:r>
            <a:r>
              <a:rPr lang="en-US" dirty="0" smtClean="0"/>
              <a:t>)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Output:</a:t>
            </a:r>
          </a:p>
          <a:p>
            <a:pPr marL="45720" indent="0">
              <a:buNone/>
            </a:pPr>
            <a:r>
              <a:rPr lang="en-US" dirty="0" smtClean="0"/>
              <a:t>Hello</a:t>
            </a:r>
            <a:endParaRPr lang="en-US" dirty="0"/>
          </a:p>
          <a:p>
            <a:pPr marL="45720" indent="0">
              <a:buNone/>
            </a:pPr>
            <a:r>
              <a:rPr lang="en-US" dirty="0" smtClean="0"/>
              <a:t>Good initiative</a:t>
            </a:r>
          </a:p>
          <a:p>
            <a:pPr marL="45720" indent="0">
              <a:buNone/>
            </a:pPr>
            <a:r>
              <a:rPr lang="en-US" dirty="0" smtClean="0"/>
              <a:t>Thank you</a:t>
            </a:r>
          </a:p>
          <a:p>
            <a:pPr marL="45720" indent="0">
              <a:buNone/>
            </a:pPr>
            <a:r>
              <a:rPr lang="en-US" dirty="0" smtClean="0"/>
              <a:t>TRUE</a:t>
            </a:r>
            <a:endParaRPr lang="en-US" dirty="0"/>
          </a:p>
          <a:p>
            <a:pPr marL="4572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7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 smtClean="0">
                <a:solidFill>
                  <a:srgbClr val="FF0000"/>
                </a:solidFill>
              </a:rPr>
              <a:t>Splitting Words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1066800"/>
            <a:ext cx="7924800" cy="5791200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en-US" dirty="0" smtClean="0"/>
              <a:t>It reads the lines of a file and splits the line into words based on a character.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Default character for splitting the words in  “ “</a:t>
            </a:r>
            <a:r>
              <a:rPr lang="en-US" dirty="0" smtClean="0"/>
              <a:t>.</a:t>
            </a:r>
            <a:endParaRPr lang="en-US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Example 1: </a:t>
            </a:r>
          </a:p>
          <a:p>
            <a:pPr marL="45720" indent="0">
              <a:buNone/>
            </a:pPr>
            <a:r>
              <a:rPr lang="en-US" dirty="0"/>
              <a:t>with open ("py.txt", "r") as f:	</a:t>
            </a: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	line=</a:t>
            </a:r>
            <a:r>
              <a:rPr lang="en-US" dirty="0" err="1" smtClean="0"/>
              <a:t>f.readline</a:t>
            </a:r>
            <a:r>
              <a:rPr lang="en-US" dirty="0" smtClean="0"/>
              <a:t>()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words=</a:t>
            </a:r>
            <a:r>
              <a:rPr lang="en-US" dirty="0" err="1" smtClean="0"/>
              <a:t>line.split</a:t>
            </a:r>
            <a:r>
              <a:rPr lang="en-US" dirty="0" smtClean="0"/>
              <a:t>(" ")</a:t>
            </a:r>
            <a:r>
              <a:rPr lang="en-US" dirty="0"/>
              <a:t>	</a:t>
            </a: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	print(words)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Output:</a:t>
            </a:r>
          </a:p>
          <a:p>
            <a:pPr marL="45720" indent="0">
              <a:buNone/>
            </a:pPr>
            <a:r>
              <a:rPr lang="en-US" dirty="0"/>
              <a:t>['Hello', 'Good', 'initiative', 'Thank', 'you</a:t>
            </a:r>
            <a:r>
              <a:rPr lang="en-US" dirty="0" smtClean="0"/>
              <a:t>']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22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8392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Some other Useful file methods </a:t>
            </a:r>
            <a:endParaRPr lang="en-US" sz="36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97198132"/>
              </p:ext>
            </p:extLst>
          </p:nvPr>
        </p:nvGraphicFramePr>
        <p:xfrm>
          <a:off x="152400" y="914400"/>
          <a:ext cx="8839200" cy="576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8512"/>
                <a:gridCol w="2575133"/>
                <a:gridCol w="3596355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Method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Output</a:t>
                      </a:r>
                      <a:endParaRPr lang="en-IN" dirty="0"/>
                    </a:p>
                  </a:txBody>
                  <a:tcPr/>
                </a:tc>
              </a:tr>
              <a:tr h="54356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fileno</a:t>
                      </a:r>
                      <a:r>
                        <a:rPr lang="en-US" dirty="0" smtClean="0"/>
                        <a:t>()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 the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 file number of a file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f=open("</a:t>
                      </a:r>
                      <a:r>
                        <a:rPr lang="en-US" dirty="0" err="1" smtClean="0"/>
                        <a:t>py.txt","r</a:t>
                      </a:r>
                      <a:r>
                        <a:rPr lang="en-US" dirty="0" smtClean="0"/>
                        <a:t>")</a:t>
                      </a:r>
                    </a:p>
                    <a:p>
                      <a:r>
                        <a:rPr lang="en-US" dirty="0" smtClean="0"/>
                        <a:t>print(</a:t>
                      </a:r>
                      <a:r>
                        <a:rPr lang="en-US" dirty="0" err="1" smtClean="0"/>
                        <a:t>f.fileno</a:t>
                      </a:r>
                      <a:r>
                        <a:rPr lang="en-US" dirty="0" smtClean="0"/>
                        <a:t>())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flush()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Flushes the write buffer of the </a:t>
                      </a:r>
                      <a:r>
                        <a:rPr lang="en-US" dirty="0" err="1" smtClean="0"/>
                        <a:t>filestream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f=open("</a:t>
                      </a:r>
                      <a:r>
                        <a:rPr lang="en-US" dirty="0" err="1" smtClean="0"/>
                        <a:t>py.txt","r</a:t>
                      </a:r>
                      <a:r>
                        <a:rPr lang="en-US" dirty="0" smtClean="0"/>
                        <a:t>")</a:t>
                      </a:r>
                    </a:p>
                    <a:p>
                      <a:r>
                        <a:rPr lang="en-US" dirty="0" smtClean="0"/>
                        <a:t>print(</a:t>
                      </a:r>
                      <a:r>
                        <a:rPr lang="en-US" dirty="0" err="1" smtClean="0"/>
                        <a:t>f.flush</a:t>
                      </a:r>
                      <a:r>
                        <a:rPr lang="en-US" dirty="0" smtClean="0"/>
                        <a:t>())</a:t>
                      </a:r>
                      <a:endParaRPr lang="en-IN" dirty="0" smtClean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isatty</a:t>
                      </a:r>
                      <a:r>
                        <a:rPr lang="en-US" dirty="0" smtClean="0"/>
                        <a:t>()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 true if file</a:t>
                      </a:r>
                      <a:r>
                        <a:rPr lang="en-US" baseline="0" dirty="0" smtClean="0"/>
                        <a:t> stream is interactive and return false otherwise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f=open("</a:t>
                      </a:r>
                      <a:r>
                        <a:rPr lang="en-US" dirty="0" err="1" smtClean="0"/>
                        <a:t>py.txt","w</a:t>
                      </a:r>
                      <a:r>
                        <a:rPr lang="en-US" dirty="0" smtClean="0"/>
                        <a:t>")</a:t>
                      </a:r>
                    </a:p>
                    <a:p>
                      <a:r>
                        <a:rPr lang="en-US" dirty="0" err="1" smtClean="0"/>
                        <a:t>f.write</a:t>
                      </a:r>
                      <a:r>
                        <a:rPr lang="en-US" dirty="0" smtClean="0"/>
                        <a:t>("Hello")</a:t>
                      </a:r>
                    </a:p>
                    <a:p>
                      <a:r>
                        <a:rPr lang="en-US" dirty="0" smtClean="0"/>
                        <a:t>print(</a:t>
                      </a:r>
                      <a:r>
                        <a:rPr lang="en-US" dirty="0" err="1" smtClean="0"/>
                        <a:t>f.isatty</a:t>
                      </a:r>
                      <a:r>
                        <a:rPr lang="en-US" dirty="0" smtClean="0"/>
                        <a:t>())</a:t>
                      </a:r>
                    </a:p>
                    <a:p>
                      <a:r>
                        <a:rPr lang="en-US" dirty="0" err="1" smtClean="0"/>
                        <a:t>f.close</a:t>
                      </a:r>
                      <a:r>
                        <a:rPr lang="en-US" dirty="0" smtClean="0"/>
                        <a:t>()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False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readline</a:t>
                      </a:r>
                      <a:r>
                        <a:rPr lang="en-US" dirty="0" smtClean="0"/>
                        <a:t>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</a:t>
                      </a:r>
                      <a:r>
                        <a:rPr lang="en-US" baseline="0" dirty="0" smtClean="0"/>
                        <a:t> one line from file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f=open("</a:t>
                      </a:r>
                      <a:r>
                        <a:rPr lang="en-IN" dirty="0" err="1" smtClean="0"/>
                        <a:t>py.txt","r</a:t>
                      </a:r>
                      <a:r>
                        <a:rPr lang="en-IN" dirty="0" smtClean="0"/>
                        <a:t>")</a:t>
                      </a:r>
                    </a:p>
                    <a:p>
                      <a:r>
                        <a:rPr lang="en-IN" dirty="0" smtClean="0"/>
                        <a:t>print(</a:t>
                      </a:r>
                      <a:r>
                        <a:rPr lang="en-IN" dirty="0" err="1" smtClean="0"/>
                        <a:t>f.readline</a:t>
                      </a:r>
                      <a:r>
                        <a:rPr lang="en-IN" dirty="0" smtClean="0"/>
                        <a:t>(6))</a:t>
                      </a:r>
                    </a:p>
                    <a:p>
                      <a:r>
                        <a:rPr lang="en-IN" dirty="0" smtClean="0"/>
                        <a:t>print(</a:t>
                      </a:r>
                      <a:r>
                        <a:rPr lang="en-IN" dirty="0" err="1" smtClean="0"/>
                        <a:t>f.readline</a:t>
                      </a:r>
                      <a:r>
                        <a:rPr lang="en-IN" dirty="0" smtClean="0"/>
                        <a:t>(5))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Hello</a:t>
                      </a:r>
                    </a:p>
                    <a:p>
                      <a:endParaRPr lang="en-IN" dirty="0" smtClean="0"/>
                    </a:p>
                    <a:p>
                      <a:r>
                        <a:rPr lang="en-IN" dirty="0" smtClean="0"/>
                        <a:t>Good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truncate()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Resizes the file to n bytes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f=open("</a:t>
                      </a:r>
                      <a:r>
                        <a:rPr lang="en-IN" dirty="0" err="1" smtClean="0"/>
                        <a:t>py.txt","w</a:t>
                      </a:r>
                      <a:r>
                        <a:rPr lang="en-IN" dirty="0" smtClean="0"/>
                        <a:t>")</a:t>
                      </a:r>
                    </a:p>
                    <a:p>
                      <a:r>
                        <a:rPr lang="en-IN" dirty="0" err="1" smtClean="0"/>
                        <a:t>f.write</a:t>
                      </a:r>
                      <a:r>
                        <a:rPr lang="en-IN" dirty="0" smtClean="0"/>
                        <a:t>("Hello Welcome to all")</a:t>
                      </a:r>
                    </a:p>
                    <a:p>
                      <a:r>
                        <a:rPr lang="en-IN" dirty="0" err="1" smtClean="0"/>
                        <a:t>f.truncate</a:t>
                      </a:r>
                      <a:r>
                        <a:rPr lang="en-IN" dirty="0" smtClean="0"/>
                        <a:t>(7)</a:t>
                      </a:r>
                    </a:p>
                    <a:p>
                      <a:r>
                        <a:rPr lang="en-IN" dirty="0" smtClean="0"/>
                        <a:t>f=open("</a:t>
                      </a:r>
                      <a:r>
                        <a:rPr lang="en-IN" dirty="0" err="1" smtClean="0"/>
                        <a:t>py.txt","r</a:t>
                      </a:r>
                      <a:r>
                        <a:rPr lang="en-IN" dirty="0" smtClean="0"/>
                        <a:t>")</a:t>
                      </a:r>
                    </a:p>
                    <a:p>
                      <a:r>
                        <a:rPr lang="en-IN" dirty="0" smtClean="0"/>
                        <a:t>print(</a:t>
                      </a:r>
                      <a:r>
                        <a:rPr lang="en-IN" dirty="0" err="1" smtClean="0"/>
                        <a:t>f.read</a:t>
                      </a:r>
                      <a:r>
                        <a:rPr lang="en-IN" dirty="0" smtClean="0"/>
                        <a:t>())</a:t>
                      </a:r>
                    </a:p>
                    <a:p>
                      <a:r>
                        <a:rPr lang="en-IN" dirty="0" err="1" smtClean="0"/>
                        <a:t>f.close</a:t>
                      </a:r>
                      <a:r>
                        <a:rPr lang="en-IN" dirty="0" smtClean="0"/>
                        <a:t>()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Hello W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3790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8392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Some other Useful file methods </a:t>
            </a:r>
            <a:endParaRPr lang="en-US" sz="36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80012348"/>
              </p:ext>
            </p:extLst>
          </p:nvPr>
        </p:nvGraphicFramePr>
        <p:xfrm>
          <a:off x="228600" y="1447800"/>
          <a:ext cx="8686800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2209800"/>
                <a:gridCol w="3505200"/>
                <a:gridCol w="1981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Method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Output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truncate()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Resizes the file to n bytes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f=open("</a:t>
                      </a:r>
                      <a:r>
                        <a:rPr lang="en-IN" dirty="0" err="1" smtClean="0"/>
                        <a:t>py.txt","w</a:t>
                      </a:r>
                      <a:r>
                        <a:rPr lang="en-IN" dirty="0" smtClean="0"/>
                        <a:t>")</a:t>
                      </a:r>
                    </a:p>
                    <a:p>
                      <a:r>
                        <a:rPr lang="en-IN" dirty="0" err="1" smtClean="0"/>
                        <a:t>f.write</a:t>
                      </a:r>
                      <a:r>
                        <a:rPr lang="en-IN" dirty="0" smtClean="0"/>
                        <a:t>("Hello Welcome to all")</a:t>
                      </a:r>
                    </a:p>
                    <a:p>
                      <a:r>
                        <a:rPr lang="en-IN" dirty="0" err="1" smtClean="0"/>
                        <a:t>f.truncate</a:t>
                      </a:r>
                      <a:r>
                        <a:rPr lang="en-IN" dirty="0" smtClean="0"/>
                        <a:t>(7)</a:t>
                      </a:r>
                    </a:p>
                    <a:p>
                      <a:r>
                        <a:rPr lang="en-IN" dirty="0" smtClean="0"/>
                        <a:t>f=open("</a:t>
                      </a:r>
                      <a:r>
                        <a:rPr lang="en-IN" dirty="0" err="1" smtClean="0"/>
                        <a:t>py.txt","r</a:t>
                      </a:r>
                      <a:r>
                        <a:rPr lang="en-IN" dirty="0" smtClean="0"/>
                        <a:t>")</a:t>
                      </a:r>
                    </a:p>
                    <a:p>
                      <a:r>
                        <a:rPr lang="en-IN" dirty="0" smtClean="0"/>
                        <a:t>print(</a:t>
                      </a:r>
                      <a:r>
                        <a:rPr lang="en-IN" dirty="0" err="1" smtClean="0"/>
                        <a:t>f.read</a:t>
                      </a:r>
                      <a:r>
                        <a:rPr lang="en-IN" dirty="0" smtClean="0"/>
                        <a:t>())</a:t>
                      </a:r>
                    </a:p>
                    <a:p>
                      <a:r>
                        <a:rPr lang="en-IN" dirty="0" err="1" smtClean="0"/>
                        <a:t>f.close</a:t>
                      </a:r>
                      <a:r>
                        <a:rPr lang="en-IN" dirty="0" smtClean="0"/>
                        <a:t>()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Hello W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rstrip</a:t>
                      </a:r>
                      <a:r>
                        <a:rPr lang="en-US" dirty="0" smtClean="0"/>
                        <a:t>()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Strips off white</a:t>
                      </a:r>
                      <a:r>
                        <a:rPr lang="en-US" baseline="0" dirty="0" smtClean="0"/>
                        <a:t> spaces including newline character from right side of the string read from file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f=open("</a:t>
                      </a:r>
                      <a:r>
                        <a:rPr lang="en-IN" dirty="0" err="1" smtClean="0"/>
                        <a:t>py.txt","w</a:t>
                      </a:r>
                      <a:r>
                        <a:rPr lang="en-IN" dirty="0" smtClean="0"/>
                        <a:t>")</a:t>
                      </a:r>
                    </a:p>
                    <a:p>
                      <a:r>
                        <a:rPr lang="en-IN" dirty="0" err="1" smtClean="0"/>
                        <a:t>f.write</a:t>
                      </a:r>
                      <a:r>
                        <a:rPr lang="en-IN" dirty="0" smtClean="0"/>
                        <a:t>("Hello How are u </a:t>
                      </a:r>
                      <a:r>
                        <a:rPr lang="en-IN" baseline="0" dirty="0" smtClean="0"/>
                        <a:t> </a:t>
                      </a:r>
                      <a:r>
                        <a:rPr lang="en-IN" dirty="0" smtClean="0"/>
                        <a:t> \n\n")</a:t>
                      </a:r>
                    </a:p>
                    <a:p>
                      <a:r>
                        <a:rPr lang="en-IN" dirty="0" smtClean="0"/>
                        <a:t>f=open("</a:t>
                      </a:r>
                      <a:r>
                        <a:rPr lang="en-IN" dirty="0" err="1" smtClean="0"/>
                        <a:t>py.txt","r</a:t>
                      </a:r>
                      <a:r>
                        <a:rPr lang="en-IN" dirty="0" smtClean="0"/>
                        <a:t>")</a:t>
                      </a:r>
                    </a:p>
                    <a:p>
                      <a:r>
                        <a:rPr lang="en-IN" dirty="0" smtClean="0"/>
                        <a:t>l=</a:t>
                      </a:r>
                      <a:r>
                        <a:rPr lang="en-IN" dirty="0" err="1" smtClean="0"/>
                        <a:t>f.read</a:t>
                      </a:r>
                      <a:r>
                        <a:rPr lang="en-IN" dirty="0" smtClean="0"/>
                        <a:t>()</a:t>
                      </a:r>
                    </a:p>
                    <a:p>
                      <a:r>
                        <a:rPr lang="en-IN" dirty="0" smtClean="0"/>
                        <a:t>print(</a:t>
                      </a:r>
                      <a:r>
                        <a:rPr lang="en-IN" dirty="0" err="1" smtClean="0"/>
                        <a:t>l.rstrip</a:t>
                      </a:r>
                      <a:r>
                        <a:rPr lang="en-IN" dirty="0" smtClean="0"/>
                        <a:t>())</a:t>
                      </a:r>
                    </a:p>
                    <a:p>
                      <a:r>
                        <a:rPr lang="en-IN" dirty="0" err="1" smtClean="0"/>
                        <a:t>f.close</a:t>
                      </a:r>
                      <a:r>
                        <a:rPr lang="en-IN" dirty="0" smtClean="0"/>
                        <a:t>()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Hello How are u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2034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6106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File Positions</a:t>
            </a:r>
            <a:endParaRPr lang="en-IN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676400"/>
            <a:ext cx="8153400" cy="4160520"/>
          </a:xfrm>
        </p:spPr>
        <p:txBody>
          <a:bodyPr/>
          <a:lstStyle/>
          <a:p>
            <a:pPr marL="45720" indent="0">
              <a:buNone/>
            </a:pPr>
            <a:r>
              <a:rPr lang="en-US" dirty="0" smtClean="0"/>
              <a:t>Python has various methods that tell and set the position of the file pointer</a:t>
            </a:r>
          </a:p>
          <a:p>
            <a:pPr marL="45720" indent="0">
              <a:buNone/>
            </a:pPr>
            <a:r>
              <a:rPr lang="en-US" dirty="0" smtClean="0"/>
              <a:t>Tell- returns the current position of file pointer</a:t>
            </a:r>
          </a:p>
          <a:p>
            <a:pPr marL="45720" indent="0">
              <a:buNone/>
            </a:pPr>
            <a:r>
              <a:rPr lang="en-US" b="1" u="sng" dirty="0" err="1" smtClean="0">
                <a:solidFill>
                  <a:schemeClr val="accent6">
                    <a:lumMod val="50000"/>
                  </a:schemeClr>
                </a:solidFill>
              </a:rPr>
              <a:t>Syntax: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fileptr.tell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()</a:t>
            </a:r>
          </a:p>
          <a:p>
            <a:pPr marL="45720" indent="0">
              <a:buNone/>
            </a:pPr>
            <a:r>
              <a:rPr lang="en-US" dirty="0" smtClean="0"/>
              <a:t>Seek- used to set the position of file pointer to a new location</a:t>
            </a:r>
          </a:p>
          <a:p>
            <a:pPr marL="45720" indent="0">
              <a:buNone/>
            </a:pPr>
            <a:r>
              <a:rPr lang="en-US" b="1" u="sng" dirty="0" err="1" smtClean="0">
                <a:solidFill>
                  <a:schemeClr val="accent6">
                    <a:lumMod val="50000"/>
                  </a:schemeClr>
                </a:solidFill>
              </a:rPr>
              <a:t>Syntax: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fileptr.seek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(offset[,from])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en-US" dirty="0" smtClean="0"/>
              <a:t>from argument has three values</a:t>
            </a:r>
          </a:p>
          <a:p>
            <a:pPr marL="4572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076275"/>
              </p:ext>
            </p:extLst>
          </p:nvPr>
        </p:nvGraphicFramePr>
        <p:xfrm>
          <a:off x="1600200" y="49530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4343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From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position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From beginning</a:t>
                      </a:r>
                      <a:r>
                        <a:rPr lang="en-US" baseline="0" dirty="0" smtClean="0"/>
                        <a:t> of file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From current position of file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From end</a:t>
                      </a:r>
                      <a:r>
                        <a:rPr lang="en-US" baseline="0" dirty="0" smtClean="0"/>
                        <a:t> of file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95121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6106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Example for set and tell</a:t>
            </a:r>
            <a:endParaRPr lang="en-IN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19200" y="1219200"/>
            <a:ext cx="7315200" cy="52578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000" u="sng" dirty="0" smtClean="0">
                <a:solidFill>
                  <a:schemeClr val="accent6">
                    <a:lumMod val="50000"/>
                  </a:schemeClr>
                </a:solidFill>
              </a:rPr>
              <a:t>PROGRAM:</a:t>
            </a:r>
            <a:endParaRPr lang="en-US" sz="2000" dirty="0" smtClean="0"/>
          </a:p>
          <a:p>
            <a:pPr marL="45720" indent="0">
              <a:buNone/>
            </a:pPr>
            <a:r>
              <a:rPr lang="en-US" sz="2000" dirty="0" smtClean="0"/>
              <a:t>f=open</a:t>
            </a:r>
            <a:r>
              <a:rPr lang="en-US" sz="2000" dirty="0"/>
              <a:t>("</a:t>
            </a:r>
            <a:r>
              <a:rPr lang="en-US" sz="2000" dirty="0" err="1"/>
              <a:t>py.txt","w</a:t>
            </a:r>
            <a:r>
              <a:rPr lang="en-US" sz="2000" dirty="0"/>
              <a:t>")</a:t>
            </a:r>
          </a:p>
          <a:p>
            <a:pPr marL="45720" indent="0">
              <a:buNone/>
            </a:pPr>
            <a:r>
              <a:rPr lang="en-US" sz="2000" dirty="0" err="1"/>
              <a:t>f.write</a:t>
            </a:r>
            <a:r>
              <a:rPr lang="en-US" sz="2000" dirty="0"/>
              <a:t>("</a:t>
            </a:r>
            <a:r>
              <a:rPr lang="en-US" sz="2000" dirty="0" err="1"/>
              <a:t>Hai</a:t>
            </a:r>
            <a:r>
              <a:rPr lang="en-US" sz="2000" dirty="0"/>
              <a:t> hello how are u")</a:t>
            </a:r>
          </a:p>
          <a:p>
            <a:pPr marL="45720" indent="0">
              <a:buNone/>
            </a:pPr>
            <a:r>
              <a:rPr lang="en-US" sz="2000" dirty="0"/>
              <a:t>print("current position ",</a:t>
            </a:r>
            <a:r>
              <a:rPr lang="en-US" sz="2000" dirty="0" err="1"/>
              <a:t>f.tell</a:t>
            </a:r>
            <a:r>
              <a:rPr lang="en-US" sz="2000" dirty="0"/>
              <a:t>())</a:t>
            </a:r>
          </a:p>
          <a:p>
            <a:pPr marL="45720" indent="0">
              <a:buNone/>
            </a:pPr>
            <a:r>
              <a:rPr lang="en-US" sz="2000" dirty="0" err="1"/>
              <a:t>f.close</a:t>
            </a:r>
            <a:r>
              <a:rPr lang="en-US" sz="2000" dirty="0"/>
              <a:t>()</a:t>
            </a:r>
          </a:p>
          <a:p>
            <a:pPr marL="45720" indent="0">
              <a:buNone/>
            </a:pPr>
            <a:r>
              <a:rPr lang="en-US" sz="2000" dirty="0"/>
              <a:t>f=open("</a:t>
            </a:r>
            <a:r>
              <a:rPr lang="en-US" sz="2000" dirty="0" err="1"/>
              <a:t>py.txt","r</a:t>
            </a:r>
            <a:r>
              <a:rPr lang="en-US" sz="2000" dirty="0"/>
              <a:t>")		 	</a:t>
            </a:r>
            <a:r>
              <a:rPr lang="en-US" sz="2000" u="sng" dirty="0" smtClean="0">
                <a:solidFill>
                  <a:schemeClr val="accent6">
                    <a:lumMod val="50000"/>
                  </a:schemeClr>
                </a:solidFill>
              </a:rPr>
              <a:t>OUTPUT</a:t>
            </a:r>
            <a:r>
              <a:rPr lang="en-US" sz="2000" u="sng" dirty="0">
                <a:solidFill>
                  <a:schemeClr val="accent6">
                    <a:lumMod val="50000"/>
                  </a:schemeClr>
                </a:solidFill>
              </a:rPr>
              <a:t>:</a:t>
            </a:r>
            <a:endParaRPr lang="en-US" sz="2000" dirty="0"/>
          </a:p>
          <a:p>
            <a:pPr marL="45720" indent="0">
              <a:buNone/>
            </a:pPr>
            <a:r>
              <a:rPr lang="en-US" sz="2000" dirty="0"/>
              <a:t>print("current position ", </a:t>
            </a:r>
            <a:r>
              <a:rPr lang="en-US" sz="2000" dirty="0" err="1"/>
              <a:t>f.tell</a:t>
            </a:r>
            <a:r>
              <a:rPr lang="en-US" sz="2000" dirty="0"/>
              <a:t>())	</a:t>
            </a:r>
            <a:r>
              <a:rPr lang="en-US" sz="2000" dirty="0" smtClean="0"/>
              <a:t>current </a:t>
            </a:r>
            <a:r>
              <a:rPr lang="en-US" sz="2000" dirty="0"/>
              <a:t>position  19</a:t>
            </a:r>
            <a:endParaRPr lang="en-US" sz="2000" u="sng" dirty="0">
              <a:solidFill>
                <a:schemeClr val="accent6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en-US" sz="2000" dirty="0"/>
              <a:t>print(</a:t>
            </a:r>
            <a:r>
              <a:rPr lang="en-US" sz="2000" dirty="0" err="1"/>
              <a:t>f.read</a:t>
            </a:r>
            <a:r>
              <a:rPr lang="en-US" sz="2000" dirty="0"/>
              <a:t>(3))				</a:t>
            </a:r>
            <a:r>
              <a:rPr lang="en-US" sz="2000" dirty="0" smtClean="0"/>
              <a:t>current </a:t>
            </a:r>
            <a:r>
              <a:rPr lang="en-US" sz="2000" dirty="0"/>
              <a:t>position  0</a:t>
            </a:r>
          </a:p>
          <a:p>
            <a:pPr marL="45720" indent="0">
              <a:buNone/>
            </a:pPr>
            <a:r>
              <a:rPr lang="en-US" sz="2000" dirty="0"/>
              <a:t>print("now </a:t>
            </a:r>
            <a:r>
              <a:rPr lang="en-US" sz="2000" dirty="0" smtClean="0"/>
              <a:t>position </a:t>
            </a:r>
            <a:r>
              <a:rPr lang="en-US" sz="2000" dirty="0"/>
              <a:t>", </a:t>
            </a:r>
            <a:r>
              <a:rPr lang="en-US" sz="2000" dirty="0" err="1"/>
              <a:t>f.tell</a:t>
            </a:r>
            <a:r>
              <a:rPr lang="en-US" sz="2000" dirty="0"/>
              <a:t>())	</a:t>
            </a:r>
            <a:r>
              <a:rPr lang="en-US" sz="2000" dirty="0" smtClean="0"/>
              <a:t>	</a:t>
            </a:r>
            <a:r>
              <a:rPr lang="en-US" sz="2000" dirty="0" err="1" smtClean="0"/>
              <a:t>Hai</a:t>
            </a:r>
            <a:endParaRPr lang="en-US" sz="2000" dirty="0" smtClean="0"/>
          </a:p>
          <a:p>
            <a:pPr marL="45720" indent="0">
              <a:buNone/>
            </a:pPr>
            <a:r>
              <a:rPr lang="en-US" sz="2000" dirty="0" smtClean="0"/>
              <a:t>print</a:t>
            </a:r>
            <a:r>
              <a:rPr lang="en-US" sz="2000" dirty="0"/>
              <a:t>("after moving")			</a:t>
            </a:r>
            <a:r>
              <a:rPr lang="en-US" sz="2000" dirty="0" smtClean="0"/>
              <a:t>now position  </a:t>
            </a:r>
            <a:r>
              <a:rPr lang="en-US" sz="2000" dirty="0"/>
              <a:t>3</a:t>
            </a:r>
          </a:p>
          <a:p>
            <a:pPr marL="45720" indent="0">
              <a:buNone/>
            </a:pPr>
            <a:r>
              <a:rPr lang="en-US" sz="2000" dirty="0" err="1"/>
              <a:t>f.seek</a:t>
            </a:r>
            <a:r>
              <a:rPr lang="en-US" sz="2000" dirty="0"/>
              <a:t>(14,0</a:t>
            </a:r>
            <a:r>
              <a:rPr lang="en-US" sz="2000" dirty="0" smtClean="0"/>
              <a:t>)				after </a:t>
            </a:r>
            <a:r>
              <a:rPr lang="en-US" sz="2000" dirty="0"/>
              <a:t>moving</a:t>
            </a:r>
          </a:p>
          <a:p>
            <a:pPr marL="45720" indent="0">
              <a:buNone/>
            </a:pPr>
            <a:r>
              <a:rPr lang="en-US" sz="2000" dirty="0"/>
              <a:t>print("content is ", </a:t>
            </a:r>
            <a:r>
              <a:rPr lang="en-US" sz="2000" dirty="0" err="1"/>
              <a:t>f.read</a:t>
            </a:r>
            <a:r>
              <a:rPr lang="en-US" sz="2000" dirty="0" smtClean="0"/>
              <a:t>())		content </a:t>
            </a:r>
            <a:r>
              <a:rPr lang="en-US" sz="2000" dirty="0"/>
              <a:t>is are u</a:t>
            </a:r>
          </a:p>
          <a:p>
            <a:pPr marL="45720" indent="0">
              <a:buNone/>
            </a:pPr>
            <a:r>
              <a:rPr lang="en-US" sz="2000" dirty="0" err="1"/>
              <a:t>f.close</a:t>
            </a:r>
            <a:r>
              <a:rPr lang="en-US" sz="2000" dirty="0"/>
              <a:t>()</a:t>
            </a:r>
            <a:endParaRPr lang="en-US" sz="2000" dirty="0" smtClean="0"/>
          </a:p>
          <a:p>
            <a:pPr marL="45720" indent="0">
              <a:buNone/>
            </a:pPr>
            <a:endParaRPr lang="en-IN" sz="1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410200" y="1447800"/>
            <a:ext cx="0" cy="502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3520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6868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Example for copying the content of one file to another file</a:t>
            </a:r>
            <a:endParaRPr lang="en-IN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95400" y="2133600"/>
            <a:ext cx="7239000" cy="45720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IN" dirty="0"/>
              <a:t>f=open("</a:t>
            </a:r>
            <a:r>
              <a:rPr lang="en-IN" dirty="0" err="1"/>
              <a:t>py.txt","r</a:t>
            </a:r>
            <a:r>
              <a:rPr lang="en-IN" dirty="0" smtClean="0"/>
              <a:t>")			</a:t>
            </a:r>
            <a:r>
              <a:rPr lang="en-IN" dirty="0">
                <a:solidFill>
                  <a:schemeClr val="accent6">
                    <a:lumMod val="50000"/>
                  </a:schemeClr>
                </a:solidFill>
              </a:rPr>
              <a:t>Snapshot:</a:t>
            </a:r>
            <a:endParaRPr lang="en-IN" dirty="0"/>
          </a:p>
          <a:p>
            <a:pPr marL="45720" indent="0">
              <a:buNone/>
            </a:pPr>
            <a:r>
              <a:rPr lang="en-IN" dirty="0" smtClean="0"/>
              <a:t>p=</a:t>
            </a:r>
            <a:r>
              <a:rPr lang="en-IN" dirty="0" err="1" smtClean="0"/>
              <a:t>f.read</a:t>
            </a:r>
            <a:r>
              <a:rPr lang="en-IN" dirty="0" smtClean="0"/>
              <a:t>()			</a:t>
            </a:r>
          </a:p>
          <a:p>
            <a:pPr marL="45720" indent="0">
              <a:buNone/>
            </a:pPr>
            <a:r>
              <a:rPr lang="en-IN" dirty="0" smtClean="0"/>
              <a:t>f1=open</a:t>
            </a:r>
            <a:r>
              <a:rPr lang="en-IN" dirty="0"/>
              <a:t>("py1.txt","w</a:t>
            </a:r>
            <a:r>
              <a:rPr lang="en-IN" dirty="0" smtClean="0"/>
              <a:t>")		</a:t>
            </a:r>
            <a:endParaRPr lang="en-IN" dirty="0">
              <a:solidFill>
                <a:schemeClr val="accent6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en-IN" dirty="0"/>
              <a:t>f1.write(p)</a:t>
            </a:r>
          </a:p>
          <a:p>
            <a:pPr marL="45720" indent="0">
              <a:buNone/>
            </a:pPr>
            <a:r>
              <a:rPr lang="en-IN" dirty="0"/>
              <a:t>print("File is </a:t>
            </a:r>
            <a:r>
              <a:rPr lang="en-IN" dirty="0" smtClean="0"/>
              <a:t>copied</a:t>
            </a:r>
            <a:r>
              <a:rPr lang="en-IN" dirty="0"/>
              <a:t>")</a:t>
            </a:r>
          </a:p>
          <a:p>
            <a:pPr marL="45720" indent="0">
              <a:buNone/>
            </a:pPr>
            <a:r>
              <a:rPr lang="en-IN" dirty="0" err="1"/>
              <a:t>f.close</a:t>
            </a:r>
            <a:r>
              <a:rPr lang="en-IN" dirty="0"/>
              <a:t>()</a:t>
            </a:r>
          </a:p>
          <a:p>
            <a:pPr marL="45720" indent="0">
              <a:buNone/>
            </a:pPr>
            <a:r>
              <a:rPr lang="en-IN" dirty="0"/>
              <a:t>f1.close</a:t>
            </a:r>
            <a:r>
              <a:rPr lang="en-IN" dirty="0" smtClean="0"/>
              <a:t>()</a:t>
            </a:r>
          </a:p>
          <a:p>
            <a:pPr marL="45720" indent="0">
              <a:buNone/>
            </a:pPr>
            <a:endParaRPr lang="en-IN" dirty="0" smtClean="0"/>
          </a:p>
          <a:p>
            <a:pPr marL="45720" indent="0">
              <a:buNone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Output:</a:t>
            </a:r>
          </a:p>
          <a:p>
            <a:pPr marL="45720" indent="0">
              <a:buNone/>
            </a:pPr>
            <a:r>
              <a:rPr lang="en-IN" dirty="0"/>
              <a:t>File is copied</a:t>
            </a:r>
            <a:endParaRPr lang="en-US" dirty="0" smtClean="0"/>
          </a:p>
          <a:p>
            <a:pPr marL="45720" indent="0">
              <a:buNone/>
            </a:pPr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590800"/>
            <a:ext cx="42672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7895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304799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Renaming a File</a:t>
            </a:r>
            <a:endParaRPr lang="en-US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171184"/>
            <a:ext cx="7848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None/>
            </a:pPr>
            <a:r>
              <a:rPr lang="en-US" sz="2400" b="1" dirty="0" smtClean="0">
                <a:solidFill>
                  <a:srgbClr val="7030A0"/>
                </a:solidFill>
                <a:latin typeface="Constantia" pitchFamily="18" charset="0"/>
              </a:rPr>
              <a:t> </a:t>
            </a:r>
            <a:r>
              <a:rPr lang="en-US" sz="2400" b="1" dirty="0">
                <a:solidFill>
                  <a:srgbClr val="7030A0"/>
                </a:solidFill>
                <a:latin typeface="Constantia" pitchFamily="18" charset="0"/>
              </a:rPr>
              <a:t>rename() Method:</a:t>
            </a:r>
          </a:p>
          <a:p>
            <a:pPr>
              <a:buFontTx/>
              <a:buNone/>
            </a:pPr>
            <a:r>
              <a:rPr lang="en-US" sz="2400" dirty="0">
                <a:latin typeface="Constantia" pitchFamily="18" charset="0"/>
              </a:rPr>
              <a:t>	The </a:t>
            </a:r>
            <a:r>
              <a:rPr lang="en-US" sz="2400" i="1" dirty="0">
                <a:latin typeface="Constantia" pitchFamily="18" charset="0"/>
              </a:rPr>
              <a:t>rename()</a:t>
            </a:r>
            <a:r>
              <a:rPr lang="en-US" sz="2400" dirty="0">
                <a:latin typeface="Constantia" pitchFamily="18" charset="0"/>
              </a:rPr>
              <a:t> method takes two arguments, the current filename and the new filename.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7030A0"/>
                </a:solidFill>
                <a:latin typeface="Constantia" pitchFamily="18" charset="0"/>
              </a:rPr>
              <a:t>Syntax:</a:t>
            </a:r>
          </a:p>
          <a:p>
            <a:pPr>
              <a:buFontTx/>
              <a:buNone/>
            </a:pPr>
            <a:r>
              <a:rPr lang="en-US" sz="2400" dirty="0">
                <a:latin typeface="Constantia" pitchFamily="18" charset="0"/>
              </a:rPr>
              <a:t>	</a:t>
            </a:r>
            <a:r>
              <a:rPr lang="en-US" sz="2400" dirty="0" err="1">
                <a:latin typeface="Constantia" pitchFamily="18" charset="0"/>
                <a:cs typeface="Courier New" pitchFamily="49" charset="0"/>
              </a:rPr>
              <a:t>os.rename</a:t>
            </a:r>
            <a:r>
              <a:rPr lang="en-US" sz="2400" dirty="0">
                <a:latin typeface="Constantia" pitchFamily="18" charset="0"/>
                <a:cs typeface="Courier New" pitchFamily="49" charset="0"/>
              </a:rPr>
              <a:t>(</a:t>
            </a:r>
            <a:r>
              <a:rPr lang="en-US" sz="2400" dirty="0" err="1">
                <a:latin typeface="Constantia" pitchFamily="18" charset="0"/>
                <a:cs typeface="Courier New" pitchFamily="49" charset="0"/>
              </a:rPr>
              <a:t>current_file_name</a:t>
            </a:r>
            <a:r>
              <a:rPr lang="en-US" sz="2400" dirty="0">
                <a:latin typeface="Constantia" pitchFamily="18" charset="0"/>
                <a:cs typeface="Courier New" pitchFamily="49" charset="0"/>
              </a:rPr>
              <a:t>, </a:t>
            </a:r>
            <a:r>
              <a:rPr lang="en-US" sz="2400" dirty="0" err="1">
                <a:latin typeface="Constantia" pitchFamily="18" charset="0"/>
                <a:cs typeface="Courier New" pitchFamily="49" charset="0"/>
              </a:rPr>
              <a:t>new_file_name</a:t>
            </a:r>
            <a:r>
              <a:rPr lang="en-US" sz="2400" dirty="0">
                <a:latin typeface="Constantia" pitchFamily="18" charset="0"/>
                <a:cs typeface="Courier New" pitchFamily="49" charset="0"/>
              </a:rPr>
              <a:t>) 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7030A0"/>
                </a:solidFill>
                <a:latin typeface="Constantia" pitchFamily="18" charset="0"/>
              </a:rPr>
              <a:t>Example</a:t>
            </a:r>
            <a:r>
              <a:rPr lang="en-US" sz="2400" b="1" dirty="0" smtClean="0">
                <a:solidFill>
                  <a:srgbClr val="7030A0"/>
                </a:solidFill>
                <a:latin typeface="Constantia" pitchFamily="18" charset="0"/>
              </a:rPr>
              <a:t>:</a:t>
            </a:r>
          </a:p>
          <a:p>
            <a:pPr>
              <a:buFontTx/>
              <a:buNone/>
            </a:pPr>
            <a:endParaRPr lang="en-US" sz="2400" b="1" dirty="0">
              <a:solidFill>
                <a:srgbClr val="7030A0"/>
              </a:solidFill>
              <a:latin typeface="Constantia" pitchFamily="18" charset="0"/>
            </a:endParaRPr>
          </a:p>
          <a:p>
            <a:pPr lvl="1">
              <a:buFontTx/>
              <a:buNone/>
            </a:pPr>
            <a:r>
              <a:rPr lang="en-US" sz="2400" dirty="0">
                <a:latin typeface="Constantia" pitchFamily="18" charset="0"/>
                <a:cs typeface="Courier New" pitchFamily="49" charset="0"/>
              </a:rPr>
              <a:t>import </a:t>
            </a:r>
            <a:r>
              <a:rPr lang="en-US" sz="2400" dirty="0" err="1">
                <a:latin typeface="Constantia" pitchFamily="18" charset="0"/>
                <a:cs typeface="Courier New" pitchFamily="49" charset="0"/>
              </a:rPr>
              <a:t>os</a:t>
            </a:r>
            <a:r>
              <a:rPr lang="en-US" sz="2400" dirty="0">
                <a:latin typeface="Constantia" pitchFamily="18" charset="0"/>
                <a:cs typeface="Courier New" pitchFamily="49" charset="0"/>
              </a:rPr>
              <a:t> </a:t>
            </a:r>
          </a:p>
          <a:p>
            <a:pPr lvl="1">
              <a:buFontTx/>
              <a:buNone/>
            </a:pPr>
            <a:r>
              <a:rPr lang="en-US" sz="2400" dirty="0" err="1">
                <a:latin typeface="Constantia" pitchFamily="18" charset="0"/>
                <a:cs typeface="Courier New" pitchFamily="49" charset="0"/>
              </a:rPr>
              <a:t>os.rename</a:t>
            </a:r>
            <a:r>
              <a:rPr lang="en-US" sz="2400" dirty="0">
                <a:latin typeface="Constantia" pitchFamily="18" charset="0"/>
                <a:cs typeface="Courier New" pitchFamily="49" charset="0"/>
              </a:rPr>
              <a:t>( </a:t>
            </a:r>
            <a:r>
              <a:rPr lang="en-US" sz="2400" dirty="0" smtClean="0">
                <a:latin typeface="Constantia" pitchFamily="18" charset="0"/>
                <a:cs typeface="Courier New" pitchFamily="49" charset="0"/>
              </a:rPr>
              <a:t>“py.txt", “python.txt</a:t>
            </a:r>
            <a:r>
              <a:rPr lang="en-US" sz="2400" dirty="0">
                <a:latin typeface="Constantia" pitchFamily="18" charset="0"/>
                <a:cs typeface="Courier New" pitchFamily="49" charset="0"/>
              </a:rPr>
              <a:t>" </a:t>
            </a:r>
            <a:r>
              <a:rPr lang="en-US" sz="2400" dirty="0" smtClean="0">
                <a:latin typeface="Constantia" pitchFamily="18" charset="0"/>
                <a:cs typeface="Courier New" pitchFamily="49" charset="0"/>
              </a:rPr>
              <a:t>)</a:t>
            </a:r>
          </a:p>
          <a:p>
            <a:pPr lvl="1">
              <a:buFontTx/>
              <a:buNone/>
            </a:pPr>
            <a:r>
              <a:rPr lang="en-US" sz="2400" dirty="0" smtClean="0">
                <a:latin typeface="Constantia" pitchFamily="18" charset="0"/>
                <a:cs typeface="Courier New" pitchFamily="49" charset="0"/>
              </a:rPr>
              <a:t>print(“File renamed”)	</a:t>
            </a:r>
          </a:p>
          <a:p>
            <a:pPr lvl="1">
              <a:buFontTx/>
              <a:buNone/>
            </a:pPr>
            <a:endParaRPr lang="en-US" sz="2400" b="1" dirty="0">
              <a:solidFill>
                <a:srgbClr val="7030A0"/>
              </a:solidFill>
              <a:latin typeface="Constantia" pitchFamily="18" charset="0"/>
              <a:cs typeface="Courier New" pitchFamily="49" charset="0"/>
            </a:endParaRPr>
          </a:p>
          <a:p>
            <a:pPr lvl="1">
              <a:buFontTx/>
              <a:buNone/>
            </a:pPr>
            <a:r>
              <a:rPr lang="en-US" sz="2400" b="1" dirty="0" smtClean="0">
                <a:solidFill>
                  <a:srgbClr val="7030A0"/>
                </a:solidFill>
                <a:latin typeface="Constantia" pitchFamily="18" charset="0"/>
              </a:rPr>
              <a:t>Output: </a:t>
            </a:r>
            <a:r>
              <a:rPr lang="en-US" sz="2400" dirty="0">
                <a:latin typeface="Constantia" pitchFamily="18" charset="0"/>
                <a:cs typeface="Courier New" pitchFamily="49" charset="0"/>
              </a:rPr>
              <a:t>File renamed</a:t>
            </a:r>
          </a:p>
          <a:p>
            <a:endParaRPr lang="en-US" sz="2400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13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304799"/>
            <a:ext cx="48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Deleting </a:t>
            </a: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File</a:t>
            </a:r>
            <a:endParaRPr lang="en-US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074240"/>
            <a:ext cx="8763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None/>
            </a:pPr>
            <a:r>
              <a:rPr lang="en-US" sz="2400" b="1" i="1" dirty="0" smtClean="0">
                <a:solidFill>
                  <a:srgbClr val="7030A0"/>
                </a:solidFill>
                <a:latin typeface="Constantia" pitchFamily="18" charset="0"/>
              </a:rPr>
              <a:t>delete</a:t>
            </a:r>
            <a:r>
              <a:rPr lang="en-US" sz="2400" b="1" i="1" dirty="0">
                <a:solidFill>
                  <a:srgbClr val="7030A0"/>
                </a:solidFill>
                <a:latin typeface="Constantia" pitchFamily="18" charset="0"/>
              </a:rPr>
              <a:t>()</a:t>
            </a:r>
            <a:r>
              <a:rPr lang="en-US" sz="2400" b="1" dirty="0">
                <a:solidFill>
                  <a:srgbClr val="7030A0"/>
                </a:solidFill>
                <a:latin typeface="Constantia" pitchFamily="18" charset="0"/>
              </a:rPr>
              <a:t> Method:</a:t>
            </a:r>
          </a:p>
          <a:p>
            <a:pPr algn="just">
              <a:buFontTx/>
              <a:buNone/>
            </a:pPr>
            <a:r>
              <a:rPr lang="en-US" sz="2400" dirty="0">
                <a:latin typeface="Constantia" pitchFamily="18" charset="0"/>
              </a:rPr>
              <a:t>	You can use the </a:t>
            </a:r>
            <a:r>
              <a:rPr lang="en-US" sz="2400" i="1" dirty="0">
                <a:latin typeface="Constantia" pitchFamily="18" charset="0"/>
              </a:rPr>
              <a:t>delete()</a:t>
            </a:r>
            <a:r>
              <a:rPr lang="en-US" sz="2400" dirty="0">
                <a:latin typeface="Constantia" pitchFamily="18" charset="0"/>
              </a:rPr>
              <a:t> method to delete files by supplying the name of the file to be deleted as the argument</a:t>
            </a:r>
            <a:r>
              <a:rPr lang="en-US" sz="2400" dirty="0" smtClean="0">
                <a:latin typeface="Constantia" pitchFamily="18" charset="0"/>
              </a:rPr>
              <a:t>. If there is no such filename exists then it returns an error</a:t>
            </a:r>
            <a:endParaRPr lang="en-US" sz="2400" dirty="0">
              <a:latin typeface="Constantia" pitchFamily="18" charset="0"/>
            </a:endParaRPr>
          </a:p>
          <a:p>
            <a:pPr>
              <a:buFontTx/>
              <a:buNone/>
            </a:pPr>
            <a:r>
              <a:rPr lang="en-US" sz="2400" b="1" dirty="0">
                <a:solidFill>
                  <a:srgbClr val="7030A0"/>
                </a:solidFill>
                <a:latin typeface="Constantia" pitchFamily="18" charset="0"/>
              </a:rPr>
              <a:t>Syntax:</a:t>
            </a:r>
          </a:p>
          <a:p>
            <a:pPr>
              <a:buFontTx/>
              <a:buNone/>
            </a:pPr>
            <a:r>
              <a:rPr lang="en-US" sz="2400" dirty="0">
                <a:latin typeface="Constantia" pitchFamily="18" charset="0"/>
              </a:rPr>
              <a:t>	</a:t>
            </a:r>
            <a:r>
              <a:rPr lang="en-US" sz="2400" dirty="0" err="1">
                <a:latin typeface="Constantia" pitchFamily="18" charset="0"/>
                <a:cs typeface="Courier New" pitchFamily="49" charset="0"/>
              </a:rPr>
              <a:t>os.remove</a:t>
            </a:r>
            <a:r>
              <a:rPr lang="en-US" sz="2400" dirty="0">
                <a:latin typeface="Constantia" pitchFamily="18" charset="0"/>
                <a:cs typeface="Courier New" pitchFamily="49" charset="0"/>
              </a:rPr>
              <a:t>(file_name) </a:t>
            </a:r>
          </a:p>
          <a:p>
            <a:pPr>
              <a:buFontTx/>
              <a:buNone/>
            </a:pPr>
            <a:r>
              <a:rPr lang="en-US" sz="2400" b="1" dirty="0" smtClean="0">
                <a:solidFill>
                  <a:srgbClr val="7030A0"/>
                </a:solidFill>
                <a:latin typeface="Constantia" pitchFamily="18" charset="0"/>
              </a:rPr>
              <a:t>Example:</a:t>
            </a:r>
          </a:p>
          <a:p>
            <a:pPr lvl="1">
              <a:buFontTx/>
              <a:buNone/>
            </a:pPr>
            <a:r>
              <a:rPr lang="en-IN" sz="2400" dirty="0">
                <a:latin typeface="Constantia" pitchFamily="18" charset="0"/>
                <a:cs typeface="Courier New" pitchFamily="49" charset="0"/>
              </a:rPr>
              <a:t>import </a:t>
            </a:r>
            <a:r>
              <a:rPr lang="en-IN" sz="2400" dirty="0" err="1">
                <a:latin typeface="Constantia" pitchFamily="18" charset="0"/>
                <a:cs typeface="Courier New" pitchFamily="49" charset="0"/>
              </a:rPr>
              <a:t>os</a:t>
            </a:r>
            <a:r>
              <a:rPr lang="en-IN" sz="2400" dirty="0">
                <a:latin typeface="Constantia" pitchFamily="18" charset="0"/>
                <a:cs typeface="Courier New" pitchFamily="49" charset="0"/>
              </a:rPr>
              <a:t> </a:t>
            </a:r>
          </a:p>
          <a:p>
            <a:pPr lvl="1">
              <a:buFontTx/>
              <a:buNone/>
            </a:pPr>
            <a:r>
              <a:rPr lang="en-IN" sz="2400" dirty="0" err="1">
                <a:latin typeface="Constantia" pitchFamily="18" charset="0"/>
                <a:cs typeface="Courier New" pitchFamily="49" charset="0"/>
              </a:rPr>
              <a:t>os.remove</a:t>
            </a:r>
            <a:r>
              <a:rPr lang="en-IN" sz="2400" dirty="0">
                <a:latin typeface="Constantia" pitchFamily="18" charset="0"/>
                <a:cs typeface="Courier New" pitchFamily="49" charset="0"/>
              </a:rPr>
              <a:t>("py1.txt")</a:t>
            </a:r>
          </a:p>
          <a:p>
            <a:pPr lvl="1">
              <a:buFontTx/>
              <a:buNone/>
            </a:pPr>
            <a:r>
              <a:rPr lang="en-IN" sz="2400" dirty="0">
                <a:latin typeface="Constantia" pitchFamily="18" charset="0"/>
                <a:cs typeface="Courier New" pitchFamily="49" charset="0"/>
              </a:rPr>
              <a:t>print("File deleted</a:t>
            </a:r>
            <a:r>
              <a:rPr lang="en-IN" sz="2400" dirty="0" smtClean="0">
                <a:latin typeface="Constantia" pitchFamily="18" charset="0"/>
                <a:cs typeface="Courier New" pitchFamily="49" charset="0"/>
              </a:rPr>
              <a:t>")</a:t>
            </a:r>
          </a:p>
          <a:p>
            <a:pPr lvl="1">
              <a:buFontTx/>
              <a:buNone/>
            </a:pPr>
            <a:endParaRPr lang="en-US" sz="2400" dirty="0">
              <a:latin typeface="Constantia" pitchFamily="18" charset="0"/>
              <a:cs typeface="Courier New" pitchFamily="49" charset="0"/>
            </a:endParaRPr>
          </a:p>
          <a:p>
            <a:pPr lvl="1">
              <a:buFontTx/>
              <a:buNone/>
            </a:pPr>
            <a:r>
              <a:rPr lang="en-US" sz="2400" b="1" dirty="0" smtClean="0">
                <a:solidFill>
                  <a:srgbClr val="7030A0"/>
                </a:solidFill>
                <a:latin typeface="Constantia" pitchFamily="18" charset="0"/>
                <a:cs typeface="Courier New" pitchFamily="49" charset="0"/>
              </a:rPr>
              <a:t>Output:</a:t>
            </a:r>
            <a:endParaRPr lang="en-US" sz="2400" b="1" dirty="0" smtClean="0">
              <a:solidFill>
                <a:srgbClr val="7030A0"/>
              </a:solidFill>
              <a:latin typeface="Constantia" pitchFamily="18" charset="0"/>
            </a:endParaRPr>
          </a:p>
          <a:p>
            <a:pPr lvl="1">
              <a:buFontTx/>
              <a:buNone/>
            </a:pPr>
            <a:r>
              <a:rPr lang="en-US" sz="2400" dirty="0" smtClean="0">
                <a:latin typeface="Constantia" pitchFamily="18" charset="0"/>
              </a:rPr>
              <a:t>File </a:t>
            </a:r>
            <a:r>
              <a:rPr lang="en-US" sz="2400" dirty="0">
                <a:latin typeface="Constantia" pitchFamily="18" charset="0"/>
              </a:rPr>
              <a:t>deleted</a:t>
            </a:r>
          </a:p>
        </p:txBody>
      </p:sp>
    </p:spTree>
    <p:extLst>
      <p:ext uri="{BB962C8B-B14F-4D97-AF65-F5344CB8AC3E}">
        <p14:creationId xmlns:p14="http://schemas.microsoft.com/office/powerpoint/2010/main" val="142675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Directory Methods</a:t>
            </a:r>
            <a:endParaRPr lang="en-IN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1143000"/>
            <a:ext cx="8305800" cy="48768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 smtClean="0"/>
              <a:t>Directory is a collection of files where each file may be of different format</a:t>
            </a:r>
          </a:p>
          <a:p>
            <a:pPr marL="45720" indent="0">
              <a:buNone/>
            </a:pPr>
            <a:r>
              <a:rPr lang="en-US" dirty="0" smtClean="0"/>
              <a:t>Python supports various methods in OS module to work with directories</a:t>
            </a:r>
          </a:p>
          <a:p>
            <a:pPr marL="4572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Uses	</a:t>
            </a:r>
            <a:r>
              <a:rPr lang="en-US" dirty="0" smtClean="0"/>
              <a:t>			</a:t>
            </a:r>
            <a:r>
              <a:rPr lang="en-US" b="1" dirty="0" smtClean="0">
                <a:solidFill>
                  <a:srgbClr val="FF0000"/>
                </a:solidFill>
              </a:rPr>
              <a:t>Methods</a:t>
            </a:r>
          </a:p>
          <a:p>
            <a:pPr marL="45720" indent="0">
              <a:buNone/>
            </a:pPr>
            <a:r>
              <a:rPr lang="en-US" dirty="0" smtClean="0"/>
              <a:t>To create a new directory			</a:t>
            </a:r>
            <a:r>
              <a:rPr lang="en-US" dirty="0" err="1" smtClean="0"/>
              <a:t>mkdir</a:t>
            </a:r>
            <a:r>
              <a:rPr lang="en-US" dirty="0" smtClean="0"/>
              <a:t>()</a:t>
            </a:r>
          </a:p>
          <a:p>
            <a:pPr marL="45720" indent="0">
              <a:buNone/>
            </a:pPr>
            <a:r>
              <a:rPr lang="en-US" dirty="0" smtClean="0"/>
              <a:t>To get current working directory		</a:t>
            </a:r>
            <a:r>
              <a:rPr lang="en-US" dirty="0" err="1" smtClean="0"/>
              <a:t>getcwd</a:t>
            </a:r>
            <a:r>
              <a:rPr lang="en-US" dirty="0" smtClean="0"/>
              <a:t>()</a:t>
            </a:r>
          </a:p>
          <a:p>
            <a:pPr marL="45720" indent="0">
              <a:buNone/>
            </a:pPr>
            <a:r>
              <a:rPr lang="en-US" dirty="0" smtClean="0"/>
              <a:t>To change the current directory		</a:t>
            </a:r>
            <a:r>
              <a:rPr lang="en-US" dirty="0" err="1" smtClean="0"/>
              <a:t>chdir</a:t>
            </a:r>
            <a:r>
              <a:rPr lang="en-US" dirty="0" smtClean="0"/>
              <a:t>()</a:t>
            </a:r>
          </a:p>
          <a:p>
            <a:pPr marL="45720" indent="0">
              <a:buNone/>
            </a:pPr>
            <a:r>
              <a:rPr lang="en-US" dirty="0" smtClean="0"/>
              <a:t>To remove a directory			</a:t>
            </a:r>
            <a:r>
              <a:rPr lang="en-US" dirty="0" err="1" smtClean="0"/>
              <a:t>rmdir</a:t>
            </a:r>
            <a:r>
              <a:rPr lang="en-US" dirty="0" smtClean="0"/>
              <a:t>()</a:t>
            </a:r>
          </a:p>
          <a:p>
            <a:pPr marL="45720" indent="0">
              <a:buNone/>
            </a:pPr>
            <a:r>
              <a:rPr lang="en-US" dirty="0" smtClean="0"/>
              <a:t>To remove a nonempty </a:t>
            </a:r>
            <a:r>
              <a:rPr lang="en-US" dirty="0" err="1" smtClean="0"/>
              <a:t>dir</a:t>
            </a:r>
            <a:r>
              <a:rPr lang="en-US" dirty="0" smtClean="0"/>
              <a:t>			</a:t>
            </a:r>
            <a:r>
              <a:rPr lang="en-US" dirty="0" err="1" smtClean="0"/>
              <a:t>rmtree</a:t>
            </a:r>
            <a:r>
              <a:rPr lang="en-US" dirty="0" smtClean="0"/>
              <a:t>()</a:t>
            </a:r>
          </a:p>
          <a:p>
            <a:pPr marL="45720" indent="0">
              <a:buNone/>
            </a:pPr>
            <a:r>
              <a:rPr lang="en-US" dirty="0" smtClean="0"/>
              <a:t>To make directories				</a:t>
            </a:r>
            <a:r>
              <a:rPr lang="en-US" dirty="0" err="1" smtClean="0"/>
              <a:t>makedirs</a:t>
            </a:r>
            <a:r>
              <a:rPr lang="en-US" dirty="0" smtClean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3232979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Example 1</a:t>
            </a:r>
            <a:endParaRPr lang="en-IN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7924800" cy="5791200"/>
          </a:xfrm>
        </p:spPr>
        <p:txBody>
          <a:bodyPr>
            <a:normAutofit fontScale="77500" lnSpcReduction="20000"/>
          </a:bodyPr>
          <a:lstStyle/>
          <a:p>
            <a:pPr marL="45720" indent="0">
              <a:buNone/>
            </a:pPr>
            <a:r>
              <a:rPr lang="en-US" dirty="0"/>
              <a:t>import </a:t>
            </a:r>
            <a:r>
              <a:rPr lang="en-US" dirty="0" err="1"/>
              <a:t>os</a:t>
            </a:r>
            <a:endParaRPr lang="en-US" dirty="0"/>
          </a:p>
          <a:p>
            <a:pPr marL="45720" indent="0">
              <a:buNone/>
            </a:pPr>
            <a:r>
              <a:rPr lang="en-US" dirty="0"/>
              <a:t>import </a:t>
            </a:r>
            <a:r>
              <a:rPr lang="en-US" dirty="0" err="1"/>
              <a:t>shutil</a:t>
            </a:r>
            <a:endParaRPr lang="en-US" dirty="0"/>
          </a:p>
          <a:p>
            <a:pPr marL="45720" indent="0">
              <a:buNone/>
            </a:pPr>
            <a:r>
              <a:rPr lang="en-US" dirty="0" err="1"/>
              <a:t>os.mkdir</a:t>
            </a:r>
            <a:r>
              <a:rPr lang="en-US" dirty="0"/>
              <a:t>("</a:t>
            </a:r>
            <a:r>
              <a:rPr lang="en-US" dirty="0" err="1"/>
              <a:t>New_dir</a:t>
            </a:r>
            <a:r>
              <a:rPr lang="en-US" dirty="0"/>
              <a:t>")</a:t>
            </a:r>
          </a:p>
          <a:p>
            <a:pPr marL="45720" indent="0">
              <a:buNone/>
            </a:pPr>
            <a:r>
              <a:rPr lang="en-US" dirty="0"/>
              <a:t>print(</a:t>
            </a:r>
            <a:r>
              <a:rPr lang="en-US" dirty="0" err="1"/>
              <a:t>os.getcwd</a:t>
            </a:r>
            <a:r>
              <a:rPr lang="en-US" dirty="0"/>
              <a:t>())</a:t>
            </a:r>
          </a:p>
          <a:p>
            <a:pPr marL="45720" indent="0">
              <a:buNone/>
            </a:pPr>
            <a:r>
              <a:rPr lang="en-US" dirty="0" err="1"/>
              <a:t>os.chdir</a:t>
            </a:r>
            <a:r>
              <a:rPr lang="en-US" dirty="0"/>
              <a:t>("</a:t>
            </a:r>
            <a:r>
              <a:rPr lang="en-US" dirty="0" err="1"/>
              <a:t>New_dir</a:t>
            </a:r>
            <a:r>
              <a:rPr lang="en-US" dirty="0"/>
              <a:t>")</a:t>
            </a:r>
          </a:p>
          <a:p>
            <a:pPr marL="45720" indent="0">
              <a:buNone/>
            </a:pPr>
            <a:r>
              <a:rPr lang="en-US" dirty="0"/>
              <a:t>print(</a:t>
            </a:r>
            <a:r>
              <a:rPr lang="en-US" dirty="0" err="1"/>
              <a:t>os.getcwd</a:t>
            </a:r>
            <a:r>
              <a:rPr lang="en-US" dirty="0"/>
              <a:t>())</a:t>
            </a:r>
          </a:p>
          <a:p>
            <a:pPr marL="45720" indent="0">
              <a:buNone/>
            </a:pPr>
            <a:r>
              <a:rPr lang="en-US" dirty="0" err="1"/>
              <a:t>os.makedirs</a:t>
            </a:r>
            <a:r>
              <a:rPr lang="en-US" dirty="0"/>
              <a:t>("subdir1\subdir2\subdir3")</a:t>
            </a:r>
          </a:p>
          <a:p>
            <a:pPr marL="45720" indent="0">
              <a:buNone/>
            </a:pPr>
            <a:r>
              <a:rPr lang="en-US" dirty="0"/>
              <a:t>print("Subdirectories created")</a:t>
            </a:r>
          </a:p>
          <a:p>
            <a:pPr marL="45720" indent="0">
              <a:buNone/>
            </a:pPr>
            <a:r>
              <a:rPr lang="en-US" dirty="0" err="1"/>
              <a:t>os.rmdir</a:t>
            </a:r>
            <a:r>
              <a:rPr lang="en-US" dirty="0"/>
              <a:t>("subdir1\subdir2\subdir3")</a:t>
            </a:r>
          </a:p>
          <a:p>
            <a:pPr marL="45720" indent="0">
              <a:buNone/>
            </a:pPr>
            <a:r>
              <a:rPr lang="en-US" dirty="0"/>
              <a:t>print("Subdirectory removed")</a:t>
            </a:r>
          </a:p>
          <a:p>
            <a:pPr marL="45720" indent="0">
              <a:buNone/>
            </a:pPr>
            <a:r>
              <a:rPr lang="en-US" dirty="0" err="1"/>
              <a:t>shutil.rmtree</a:t>
            </a:r>
            <a:r>
              <a:rPr lang="en-US" dirty="0"/>
              <a:t>("subdir1")</a:t>
            </a:r>
          </a:p>
          <a:p>
            <a:pPr marL="45720" indent="0">
              <a:buNone/>
            </a:pPr>
            <a:r>
              <a:rPr lang="en-US" dirty="0"/>
              <a:t>print("Directory removed</a:t>
            </a:r>
            <a:r>
              <a:rPr lang="en-US" dirty="0" smtClean="0"/>
              <a:t>")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b="1" u="sng" dirty="0" smtClean="0">
                <a:solidFill>
                  <a:schemeClr val="accent6">
                    <a:lumMod val="50000"/>
                  </a:schemeClr>
                </a:solidFill>
              </a:rPr>
              <a:t>Output:</a:t>
            </a:r>
          </a:p>
          <a:p>
            <a:pPr marL="45720" indent="0">
              <a:buNone/>
            </a:pPr>
            <a:r>
              <a:rPr lang="en-IN" dirty="0"/>
              <a:t>C:\Users\english\Desktop</a:t>
            </a:r>
          </a:p>
          <a:p>
            <a:pPr marL="45720" indent="0">
              <a:buNone/>
            </a:pPr>
            <a:r>
              <a:rPr lang="en-IN" dirty="0"/>
              <a:t>C:\Users\english\Desktop\New_dir</a:t>
            </a:r>
          </a:p>
          <a:p>
            <a:pPr marL="45720" indent="0">
              <a:buNone/>
            </a:pPr>
            <a:r>
              <a:rPr lang="en-IN" dirty="0"/>
              <a:t>Subdirectories created</a:t>
            </a:r>
          </a:p>
          <a:p>
            <a:pPr marL="45720" indent="0">
              <a:buNone/>
            </a:pPr>
            <a:r>
              <a:rPr lang="en-IN" dirty="0"/>
              <a:t>Subdirectory removed</a:t>
            </a:r>
          </a:p>
          <a:p>
            <a:pPr marL="45720" indent="0">
              <a:buNone/>
            </a:pPr>
            <a:r>
              <a:rPr lang="en-IN" dirty="0"/>
              <a:t>Directory removed</a:t>
            </a:r>
          </a:p>
        </p:txBody>
      </p:sp>
    </p:spTree>
    <p:extLst>
      <p:ext uri="{BB962C8B-B14F-4D97-AF65-F5344CB8AC3E}">
        <p14:creationId xmlns:p14="http://schemas.microsoft.com/office/powerpoint/2010/main" val="1260625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4600" y="2286000"/>
            <a:ext cx="385714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Exceptional</a:t>
            </a:r>
          </a:p>
          <a:p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Handling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56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8001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Introduction</a:t>
            </a: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688508"/>
            <a:ext cx="7848872" cy="4548804"/>
          </a:xfrm>
        </p:spPr>
        <p:txBody>
          <a:bodyPr/>
          <a:lstStyle/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Abnormal behavior of the program</a:t>
            </a:r>
          </a:p>
          <a:p>
            <a:pPr marL="45720" indent="0">
              <a:buNone/>
            </a:pP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Error		  	Logical Errors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	  	Syntactic Errors</a:t>
            </a:r>
          </a:p>
          <a:p>
            <a:pPr marL="45720" indent="0">
              <a:buNone/>
            </a:pPr>
            <a:endParaRPr lang="en-US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Exception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	  	Synchronous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	  	Asynchronous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12513" y="2922889"/>
            <a:ext cx="703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ight Brace 5"/>
          <p:cNvSpPr/>
          <p:nvPr/>
        </p:nvSpPr>
        <p:spPr>
          <a:xfrm flipH="1">
            <a:off x="3152003" y="2312792"/>
            <a:ext cx="335281" cy="1219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>
              <a:latin typeface="Book Antiqua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364285" y="4247367"/>
            <a:ext cx="7035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Brace 8"/>
          <p:cNvSpPr/>
          <p:nvPr/>
        </p:nvSpPr>
        <p:spPr>
          <a:xfrm flipH="1">
            <a:off x="3262312" y="3789040"/>
            <a:ext cx="335281" cy="1219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1064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chemeClr val="tx1"/>
                </a:solidFill>
                <a:latin typeface="Book Antiqua" pitchFamily="18" charset="0"/>
              </a:rPr>
              <a:t>Errors</a:t>
            </a:r>
            <a:br>
              <a:rPr lang="en-US" sz="4800" dirty="0">
                <a:solidFill>
                  <a:schemeClr val="tx1"/>
                </a:solidFill>
                <a:latin typeface="Book Antiqua" pitchFamily="18" charset="0"/>
              </a:rPr>
            </a:b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731838"/>
            <a:ext cx="8893175" cy="557748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The programs that we write may </a:t>
            </a:r>
            <a:r>
              <a:rPr lang="en-US" dirty="0">
                <a:solidFill>
                  <a:srgbClr val="C00000"/>
                </a:solidFill>
                <a:latin typeface="Book Antiqua" pitchFamily="18" charset="0"/>
              </a:rPr>
              <a:t>behave abnormally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or unexpectedly because of some </a:t>
            </a:r>
            <a:r>
              <a:rPr lang="en-US" dirty="0">
                <a:solidFill>
                  <a:srgbClr val="C00000"/>
                </a:solidFill>
                <a:latin typeface="Book Antiqua" pitchFamily="18" charset="0"/>
              </a:rPr>
              <a:t>errors and/or </a:t>
            </a:r>
            <a:r>
              <a:rPr lang="en-US" dirty="0" smtClean="0">
                <a:solidFill>
                  <a:srgbClr val="C00000"/>
                </a:solidFill>
                <a:latin typeface="Book Antiqua" pitchFamily="18" charset="0"/>
              </a:rPr>
              <a:t>exceptions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The two common types of errors that we very often encounter are </a:t>
            </a:r>
            <a:r>
              <a:rPr lang="en-US" dirty="0">
                <a:solidFill>
                  <a:srgbClr val="C00000"/>
                </a:solidFill>
                <a:latin typeface="Book Antiqua" pitchFamily="18" charset="0"/>
              </a:rPr>
              <a:t>syntax errors and logic errors</a:t>
            </a:r>
            <a:r>
              <a:rPr lang="en-US" dirty="0" smtClean="0">
                <a:solidFill>
                  <a:srgbClr val="C00000"/>
                </a:solidFill>
                <a:latin typeface="Book Antiqua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Syntax errors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arises due to poor understanding of the language. </a:t>
            </a:r>
            <a:endParaRPr lang="en-US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Logic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errors occur due to poor understanding of problem and its 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solution</a:t>
            </a:r>
          </a:p>
          <a:p>
            <a:pPr algn="just">
              <a:lnSpc>
                <a:spcPct val="150000"/>
              </a:lnSpc>
            </a:pPr>
            <a:r>
              <a:rPr lang="en-US" i="1" dirty="0" smtClean="0">
                <a:solidFill>
                  <a:schemeClr val="tx1"/>
                </a:solidFill>
                <a:latin typeface="Book Antiqua" pitchFamily="18" charset="0"/>
              </a:rPr>
              <a:t>Logic error 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specifies all those type of errors in which the program executes but gives incorrect results.</a:t>
            </a:r>
          </a:p>
          <a:p>
            <a:pPr algn="just">
              <a:lnSpc>
                <a:spcPct val="150000"/>
              </a:lnSpc>
            </a:pPr>
            <a:endParaRPr lang="en-US" b="1" dirty="0" smtClean="0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023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15616" y="18864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Exception</a:t>
            </a: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512" y="1124744"/>
            <a:ext cx="8784976" cy="345638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In some cases, logic errors may lead to divide by zero or accessing an item in a list where the index of the item is outside the bounds of the list.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In this case, the logic error leads to a run-time error that causes the program to terminate abruptly. These types of run-time errors are known as exceptions.</a:t>
            </a:r>
          </a:p>
          <a:p>
            <a:pPr algn="just">
              <a:lnSpc>
                <a:spcPct val="150000"/>
              </a:lnSpc>
            </a:pP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  <a:p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3603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3905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chemeClr val="tx1"/>
                </a:solidFill>
                <a:latin typeface="Constantia" panose="02030602050306030303" pitchFamily="18" charset="0"/>
              </a:rPr>
              <a:t>Exception</a:t>
            </a:r>
            <a:br>
              <a:rPr lang="en-US" sz="4800" dirty="0">
                <a:solidFill>
                  <a:schemeClr val="tx1"/>
                </a:solidFill>
                <a:latin typeface="Constantia" panose="02030602050306030303" pitchFamily="18" charset="0"/>
              </a:rPr>
            </a:b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1520" y="836712"/>
            <a:ext cx="8640960" cy="5256584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Errors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that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occur at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run-time (or during execution) are known as exceptions. 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An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exception is an event, which occurs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during the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execution of a program and disrupts the normal flow of the program's instructions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dirty="0">
                <a:solidFill>
                  <a:schemeClr val="tx1"/>
                </a:solidFill>
                <a:latin typeface="Constantia" panose="02030602050306030303" pitchFamily="18" charset="0"/>
              </a:rPr>
              <a:t>When a program raises an exception, it must handle the exception or the program will be </a:t>
            </a:r>
            <a:r>
              <a:rPr lang="en-IN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immediately terminated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Exceptions are run-time anomalies or unusual conditions (such as divide by zero, accessing arrays out of its bounds, running out of memory or disk space, overflow, and underflow) that a program may encounter during execution. </a:t>
            </a:r>
          </a:p>
          <a:p>
            <a:pPr algn="just">
              <a:lnSpc>
                <a:spcPct val="150000"/>
              </a:lnSpc>
            </a:pPr>
            <a:endParaRPr lang="en-IN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5235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5744" y="53543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IN" sz="4000" dirty="0">
                <a:solidFill>
                  <a:schemeClr val="tx1"/>
                </a:solidFill>
                <a:latin typeface="Book Antiqua" pitchFamily="18" charset="0"/>
              </a:rPr>
              <a:t>Types of Exceptions</a:t>
            </a:r>
            <a:br>
              <a:rPr lang="en-IN" sz="4000" dirty="0">
                <a:solidFill>
                  <a:schemeClr val="tx1"/>
                </a:solidFill>
                <a:latin typeface="Book Antiqua" pitchFamily="18" charset="0"/>
              </a:rPr>
            </a:br>
            <a:endParaRPr lang="en-IN" sz="40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3528" y="1124744"/>
            <a:ext cx="8496944" cy="410445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Like errors, exceptions can also be categorized as synchronous and asynchronous exceptions. </a:t>
            </a:r>
            <a:endParaRPr lang="en-US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S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ynchronous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exceptions (like divide by zero, array index out of bound, etc.) </a:t>
            </a:r>
            <a:r>
              <a:rPr lang="en-US" b="1" dirty="0">
                <a:solidFill>
                  <a:schemeClr val="tx1"/>
                </a:solidFill>
                <a:latin typeface="Book Antiqua" pitchFamily="18" charset="0"/>
              </a:rPr>
              <a:t>can be controlled by the </a:t>
            </a:r>
            <a: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  <a:t>program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A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synchronous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exceptions (like an interrupt from the keyboard, hardware malfunction, or disk failure), on 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the other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hand, are caused by events that are </a:t>
            </a:r>
            <a:r>
              <a:rPr lang="en-US" b="1" dirty="0">
                <a:solidFill>
                  <a:schemeClr val="tx1"/>
                </a:solidFill>
                <a:latin typeface="Book Antiqua" pitchFamily="18" charset="0"/>
              </a:rPr>
              <a:t>beyond the control of the program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.</a:t>
            </a:r>
          </a:p>
          <a:p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3376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25333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IN" sz="4400" dirty="0">
                <a:solidFill>
                  <a:schemeClr val="tx1"/>
                </a:solidFill>
                <a:latin typeface="Book Antiqua" pitchFamily="18" charset="0"/>
              </a:rPr>
              <a:t>Handling</a:t>
            </a:r>
            <a:r>
              <a:rPr lang="en-IN" sz="4800" dirty="0">
                <a:solidFill>
                  <a:schemeClr val="tx1"/>
                </a:solidFill>
                <a:latin typeface="Book Antiqua" pitchFamily="18" charset="0"/>
              </a:rPr>
              <a:t> </a:t>
            </a:r>
            <a:r>
              <a:rPr lang="en-IN" sz="4400" dirty="0">
                <a:solidFill>
                  <a:schemeClr val="tx1"/>
                </a:solidFill>
                <a:latin typeface="Book Antiqua" pitchFamily="18" charset="0"/>
              </a:rPr>
              <a:t>Exceptions</a:t>
            </a:r>
            <a:r>
              <a:rPr lang="en-IN" sz="4800" dirty="0">
                <a:solidFill>
                  <a:schemeClr val="tx1"/>
                </a:solidFill>
                <a:latin typeface="Book Antiqua" pitchFamily="18" charset="0"/>
              </a:rPr>
              <a:t/>
            </a:r>
            <a:br>
              <a:rPr lang="en-IN" sz="4800" dirty="0">
                <a:solidFill>
                  <a:schemeClr val="tx1"/>
                </a:solidFill>
                <a:latin typeface="Book Antiqua" pitchFamily="18" charset="0"/>
              </a:rPr>
            </a:b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9226" y="692696"/>
            <a:ext cx="8642878" cy="3096344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We can handle exceptions in our program by using try block and except block. </a:t>
            </a:r>
            <a:endParaRPr lang="en-IN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A 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critical operation which can raise exception is placed inside the try block and the code that handles exception is written in except 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block.</a:t>
            </a:r>
          </a:p>
          <a:p>
            <a:pPr algn="just">
              <a:lnSpc>
                <a:spcPct val="150000"/>
              </a:lnSpc>
            </a:pP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The 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syntax for try–except block can be given as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,</a:t>
            </a:r>
          </a:p>
          <a:p>
            <a:pPr algn="just"/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  <a:p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26" y="3789040"/>
            <a:ext cx="2984622" cy="16498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3573016"/>
            <a:ext cx="5226208" cy="320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1463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5" name="TextBox 9"/>
          <p:cNvSpPr txBox="1"/>
          <p:nvPr/>
        </p:nvSpPr>
        <p:spPr>
          <a:xfrm>
            <a:off x="941794" y="282714"/>
            <a:ext cx="1830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u="sng" dirty="0" smtClean="0">
                <a:latin typeface="Constantia" pitchFamily="18" charset="0"/>
              </a:rPr>
              <a:t>Example:</a:t>
            </a:r>
            <a:endParaRPr lang="en-IN" sz="2800" b="1" u="sng" dirty="0">
              <a:latin typeface="Constantia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1794" y="908720"/>
            <a:ext cx="665454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latin typeface="Constantia" pitchFamily="18" charset="0"/>
              </a:rPr>
              <a:t>n=</a:t>
            </a:r>
            <a:r>
              <a:rPr lang="en-IN" sz="2400" dirty="0" err="1">
                <a:latin typeface="Constantia" pitchFamily="18" charset="0"/>
              </a:rPr>
              <a:t>int</a:t>
            </a:r>
            <a:r>
              <a:rPr lang="en-IN" sz="2400" dirty="0">
                <a:latin typeface="Constantia" pitchFamily="18" charset="0"/>
              </a:rPr>
              <a:t>(input("Enter the numerator : "))</a:t>
            </a:r>
          </a:p>
          <a:p>
            <a:r>
              <a:rPr lang="en-IN" sz="2400" dirty="0">
                <a:latin typeface="Constantia" pitchFamily="18" charset="0"/>
              </a:rPr>
              <a:t>d=</a:t>
            </a:r>
            <a:r>
              <a:rPr lang="en-IN" sz="2400" dirty="0" err="1">
                <a:latin typeface="Constantia" pitchFamily="18" charset="0"/>
              </a:rPr>
              <a:t>int</a:t>
            </a:r>
            <a:r>
              <a:rPr lang="en-IN" sz="2400" dirty="0">
                <a:latin typeface="Constantia" pitchFamily="18" charset="0"/>
              </a:rPr>
              <a:t>(input("Enter the denominator : "))</a:t>
            </a:r>
          </a:p>
          <a:p>
            <a:r>
              <a:rPr lang="en-IN" sz="2400" dirty="0">
                <a:latin typeface="Constantia" pitchFamily="18" charset="0"/>
              </a:rPr>
              <a:t>try:</a:t>
            </a:r>
          </a:p>
          <a:p>
            <a:r>
              <a:rPr lang="en-IN" sz="2400" dirty="0">
                <a:latin typeface="Constantia" pitchFamily="18" charset="0"/>
              </a:rPr>
              <a:t>    q=n/d</a:t>
            </a:r>
          </a:p>
          <a:p>
            <a:r>
              <a:rPr lang="en-IN" sz="2400" dirty="0">
                <a:latin typeface="Constantia" pitchFamily="18" charset="0"/>
              </a:rPr>
              <a:t>    print("Quotient : ",q)</a:t>
            </a:r>
          </a:p>
          <a:p>
            <a:r>
              <a:rPr lang="en-IN" sz="2400" dirty="0">
                <a:latin typeface="Constantia" pitchFamily="18" charset="0"/>
              </a:rPr>
              <a:t>except </a:t>
            </a:r>
            <a:r>
              <a:rPr lang="en-IN" sz="2400" dirty="0" err="1">
                <a:latin typeface="Constantia" pitchFamily="18" charset="0"/>
              </a:rPr>
              <a:t>ZeroDivisionError</a:t>
            </a:r>
            <a:r>
              <a:rPr lang="en-IN" sz="2400" dirty="0">
                <a:latin typeface="Constantia" pitchFamily="18" charset="0"/>
              </a:rPr>
              <a:t>:</a:t>
            </a:r>
          </a:p>
          <a:p>
            <a:r>
              <a:rPr lang="en-IN" sz="2400" dirty="0">
                <a:latin typeface="Constantia" pitchFamily="18" charset="0"/>
              </a:rPr>
              <a:t>    print("Denominator cannot be zero")</a:t>
            </a:r>
          </a:p>
        </p:txBody>
      </p:sp>
      <p:sp>
        <p:nvSpPr>
          <p:cNvPr id="6" name="TextBox 9"/>
          <p:cNvSpPr txBox="1"/>
          <p:nvPr/>
        </p:nvSpPr>
        <p:spPr>
          <a:xfrm>
            <a:off x="957570" y="3933056"/>
            <a:ext cx="1830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u="sng" dirty="0" smtClean="0">
                <a:latin typeface="Constantia" pitchFamily="18" charset="0"/>
              </a:rPr>
              <a:t>Output:</a:t>
            </a:r>
            <a:endParaRPr lang="en-IN" sz="2800" b="1" u="sng" dirty="0">
              <a:latin typeface="Constant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8264" y="4581128"/>
            <a:ext cx="51125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latin typeface="Constantia" pitchFamily="18" charset="0"/>
              </a:rPr>
              <a:t>Enter the numerator : 45</a:t>
            </a:r>
          </a:p>
          <a:p>
            <a:r>
              <a:rPr lang="en-IN" sz="2400" dirty="0">
                <a:latin typeface="Constantia" pitchFamily="18" charset="0"/>
              </a:rPr>
              <a:t>Enter the denominator </a:t>
            </a:r>
            <a:r>
              <a:rPr lang="en-IN" sz="2400" dirty="0" smtClean="0">
                <a:latin typeface="Constantia" pitchFamily="18" charset="0"/>
              </a:rPr>
              <a:t>: 0</a:t>
            </a:r>
            <a:endParaRPr lang="en-IN" sz="2400" dirty="0">
              <a:latin typeface="Constantia" pitchFamily="18" charset="0"/>
            </a:endParaRPr>
          </a:p>
          <a:p>
            <a:r>
              <a:rPr lang="en-IN" sz="2400" dirty="0">
                <a:latin typeface="Constantia" pitchFamily="18" charset="0"/>
              </a:rPr>
              <a:t>Denominator cannot be </a:t>
            </a:r>
            <a:r>
              <a:rPr lang="en-IN" sz="2400" dirty="0" smtClean="0">
                <a:latin typeface="Constantia" pitchFamily="18" charset="0"/>
              </a:rPr>
              <a:t>zero</a:t>
            </a:r>
            <a:endParaRPr lang="en-IN" sz="2400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3933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1627"/>
            <a:ext cx="8208912" cy="752241"/>
          </a:xfrm>
        </p:spPr>
        <p:txBody>
          <a:bodyPr/>
          <a:lstStyle/>
          <a:p>
            <a:pPr marL="0" indent="0" algn="ctr">
              <a:buNone/>
            </a:pPr>
            <a:r>
              <a:rPr lang="en-IN" sz="4400" dirty="0">
                <a:solidFill>
                  <a:schemeClr val="tx1"/>
                </a:solidFill>
                <a:latin typeface="Book Antiqua" pitchFamily="18" charset="0"/>
              </a:rPr>
              <a:t>Multiple Except Blocks</a:t>
            </a:r>
            <a:br>
              <a:rPr lang="en-IN" sz="4400" dirty="0">
                <a:solidFill>
                  <a:schemeClr val="tx1"/>
                </a:solidFill>
                <a:latin typeface="Book Antiqua" pitchFamily="18" charset="0"/>
              </a:rPr>
            </a:br>
            <a:endParaRPr lang="en-IN" sz="44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640960" cy="3273544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Python allows you to have multiple except blocks for a single try block. The block which matches with the exception generated will get executed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A try block can be associated with more than one except block to specify handlers for different 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exceptions</a:t>
            </a:r>
          </a:p>
          <a:p>
            <a:pPr algn="just">
              <a:lnSpc>
                <a:spcPct val="150000"/>
              </a:lnSpc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However, only one handler will be executed. </a:t>
            </a:r>
            <a:endParaRPr lang="en-IN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The 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syntax for specifying multiple except blocks for a single try block can be given as,</a:t>
            </a:r>
          </a:p>
          <a:p>
            <a:pPr algn="just">
              <a:lnSpc>
                <a:spcPct val="150000"/>
              </a:lnSpc>
            </a:pP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717032"/>
            <a:ext cx="6408712" cy="314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9956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5" name="TextBox 9"/>
          <p:cNvSpPr txBox="1"/>
          <p:nvPr/>
        </p:nvSpPr>
        <p:spPr>
          <a:xfrm>
            <a:off x="941794" y="282714"/>
            <a:ext cx="1830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u="sng" dirty="0" smtClean="0">
                <a:latin typeface="Constantia" pitchFamily="18" charset="0"/>
              </a:rPr>
              <a:t>Example:</a:t>
            </a:r>
            <a:endParaRPr lang="en-IN" sz="2800" b="1" u="sng" dirty="0">
              <a:latin typeface="Constantia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1794" y="908720"/>
            <a:ext cx="66545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latin typeface="Constantia" pitchFamily="18" charset="0"/>
              </a:rPr>
              <a:t>try:</a:t>
            </a:r>
          </a:p>
          <a:p>
            <a:r>
              <a:rPr lang="en-IN" sz="2400" dirty="0">
                <a:latin typeface="Constantia" pitchFamily="18" charset="0"/>
              </a:rPr>
              <a:t>    n=</a:t>
            </a:r>
            <a:r>
              <a:rPr lang="en-IN" sz="2400" dirty="0" err="1">
                <a:latin typeface="Constantia" pitchFamily="18" charset="0"/>
              </a:rPr>
              <a:t>int</a:t>
            </a:r>
            <a:r>
              <a:rPr lang="en-IN" sz="2400" dirty="0">
                <a:latin typeface="Constantia" pitchFamily="18" charset="0"/>
              </a:rPr>
              <a:t>(input("Enter the number : "))</a:t>
            </a:r>
          </a:p>
          <a:p>
            <a:r>
              <a:rPr lang="en-IN" sz="2400" dirty="0">
                <a:latin typeface="Constantia" pitchFamily="18" charset="0"/>
              </a:rPr>
              <a:t>    res=n**2</a:t>
            </a:r>
          </a:p>
          <a:p>
            <a:r>
              <a:rPr lang="en-IN" sz="2400" dirty="0">
                <a:latin typeface="Constantia" pitchFamily="18" charset="0"/>
              </a:rPr>
              <a:t>    print("Result : ",res)</a:t>
            </a:r>
          </a:p>
          <a:p>
            <a:r>
              <a:rPr lang="en-IN" sz="2400" dirty="0">
                <a:latin typeface="Constantia" pitchFamily="18" charset="0"/>
              </a:rPr>
              <a:t>except </a:t>
            </a:r>
            <a:r>
              <a:rPr lang="en-IN" sz="2400" dirty="0" err="1">
                <a:latin typeface="Constantia" pitchFamily="18" charset="0"/>
              </a:rPr>
              <a:t>KeyboardInterrupt</a:t>
            </a:r>
            <a:r>
              <a:rPr lang="en-IN" sz="2400" dirty="0">
                <a:latin typeface="Constantia" pitchFamily="18" charset="0"/>
              </a:rPr>
              <a:t>:</a:t>
            </a:r>
          </a:p>
          <a:p>
            <a:r>
              <a:rPr lang="en-IN" sz="2400" dirty="0">
                <a:latin typeface="Constantia" pitchFamily="18" charset="0"/>
              </a:rPr>
              <a:t>    print("Program Terminated")</a:t>
            </a:r>
          </a:p>
          <a:p>
            <a:r>
              <a:rPr lang="en-IN" sz="2400" dirty="0">
                <a:latin typeface="Constantia" pitchFamily="18" charset="0"/>
              </a:rPr>
              <a:t>except </a:t>
            </a:r>
            <a:r>
              <a:rPr lang="en-IN" sz="2400" dirty="0" err="1">
                <a:latin typeface="Constantia" pitchFamily="18" charset="0"/>
              </a:rPr>
              <a:t>ValueError</a:t>
            </a:r>
            <a:r>
              <a:rPr lang="en-IN" sz="2400" dirty="0">
                <a:latin typeface="Constantia" pitchFamily="18" charset="0"/>
              </a:rPr>
              <a:t>:</a:t>
            </a:r>
          </a:p>
          <a:p>
            <a:r>
              <a:rPr lang="en-IN" sz="2400" dirty="0">
                <a:latin typeface="Constantia" pitchFamily="18" charset="0"/>
              </a:rPr>
              <a:t>    print("Please enter an integer value")</a:t>
            </a:r>
          </a:p>
        </p:txBody>
      </p:sp>
      <p:sp>
        <p:nvSpPr>
          <p:cNvPr id="6" name="TextBox 9"/>
          <p:cNvSpPr txBox="1"/>
          <p:nvPr/>
        </p:nvSpPr>
        <p:spPr>
          <a:xfrm>
            <a:off x="957570" y="3933056"/>
            <a:ext cx="1830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u="sng" dirty="0" smtClean="0">
                <a:latin typeface="Constantia" pitchFamily="18" charset="0"/>
              </a:rPr>
              <a:t>Output:</a:t>
            </a:r>
            <a:endParaRPr lang="en-IN" sz="2800" b="1" u="sng" dirty="0">
              <a:latin typeface="Constant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8264" y="4581128"/>
            <a:ext cx="5112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latin typeface="Constantia" pitchFamily="18" charset="0"/>
              </a:rPr>
              <a:t>Enter the number : </a:t>
            </a:r>
            <a:r>
              <a:rPr lang="en-IN" sz="2400" dirty="0" err="1">
                <a:latin typeface="Constantia" pitchFamily="18" charset="0"/>
              </a:rPr>
              <a:t>fhgfh</a:t>
            </a:r>
            <a:endParaRPr lang="en-IN" sz="2400" dirty="0">
              <a:latin typeface="Constantia" pitchFamily="18" charset="0"/>
            </a:endParaRPr>
          </a:p>
          <a:p>
            <a:r>
              <a:rPr lang="en-IN" sz="2400" dirty="0">
                <a:latin typeface="Constantia" pitchFamily="18" charset="0"/>
              </a:rPr>
              <a:t>Please enter an integer value</a:t>
            </a:r>
          </a:p>
        </p:txBody>
      </p:sp>
    </p:spTree>
    <p:extLst>
      <p:ext uri="{BB962C8B-B14F-4D97-AF65-F5344CB8AC3E}">
        <p14:creationId xmlns:p14="http://schemas.microsoft.com/office/powerpoint/2010/main" val="30219421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5" name="TextBox 9"/>
          <p:cNvSpPr txBox="1"/>
          <p:nvPr/>
        </p:nvSpPr>
        <p:spPr>
          <a:xfrm>
            <a:off x="941794" y="282714"/>
            <a:ext cx="1830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u="sng" dirty="0" smtClean="0">
                <a:latin typeface="Constantia" pitchFamily="18" charset="0"/>
              </a:rPr>
              <a:t>Example:</a:t>
            </a:r>
            <a:endParaRPr lang="en-IN" sz="2800" b="1" u="sng" dirty="0">
              <a:latin typeface="Constantia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1794" y="908720"/>
            <a:ext cx="66545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400" dirty="0">
              <a:latin typeface="Constantia" pitchFamily="18" charset="0"/>
            </a:endParaRPr>
          </a:p>
        </p:txBody>
      </p:sp>
      <p:sp>
        <p:nvSpPr>
          <p:cNvPr id="6" name="TextBox 9"/>
          <p:cNvSpPr txBox="1"/>
          <p:nvPr/>
        </p:nvSpPr>
        <p:spPr>
          <a:xfrm>
            <a:off x="957570" y="3671446"/>
            <a:ext cx="1830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u="sng" dirty="0" smtClean="0">
                <a:latin typeface="Constantia" pitchFamily="18" charset="0"/>
              </a:rPr>
              <a:t>Output:</a:t>
            </a:r>
            <a:endParaRPr lang="en-IN" sz="2800" b="1" u="sng" dirty="0">
              <a:latin typeface="Constant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80107" y="4232823"/>
            <a:ext cx="5112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latin typeface="Constantia" pitchFamily="18" charset="0"/>
              </a:rPr>
              <a:t>Enter the number : </a:t>
            </a:r>
            <a:r>
              <a:rPr lang="en-IN" sz="2400" dirty="0" err="1">
                <a:latin typeface="Constantia" pitchFamily="18" charset="0"/>
              </a:rPr>
              <a:t>fhgfh</a:t>
            </a:r>
            <a:endParaRPr lang="en-IN" sz="2400" dirty="0">
              <a:latin typeface="Constantia" pitchFamily="18" charset="0"/>
            </a:endParaRPr>
          </a:p>
          <a:p>
            <a:r>
              <a:rPr lang="en-IN" sz="2400" dirty="0" smtClean="0">
                <a:latin typeface="Constantia" pitchFamily="18" charset="0"/>
              </a:rPr>
              <a:t>Error </a:t>
            </a:r>
            <a:r>
              <a:rPr lang="en-IN" sz="2400" dirty="0" err="1" smtClean="0">
                <a:latin typeface="Constantia" pitchFamily="18" charset="0"/>
              </a:rPr>
              <a:t>Occured</a:t>
            </a:r>
            <a:endParaRPr lang="en-IN" sz="2400" dirty="0">
              <a:latin typeface="Constant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67496" y="908720"/>
            <a:ext cx="7132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latin typeface="Constantia" pitchFamily="18" charset="0"/>
              </a:rPr>
              <a:t>try:</a:t>
            </a:r>
          </a:p>
          <a:p>
            <a:r>
              <a:rPr lang="en-IN" sz="2400" dirty="0">
                <a:latin typeface="Constantia" pitchFamily="18" charset="0"/>
              </a:rPr>
              <a:t>    n=</a:t>
            </a:r>
            <a:r>
              <a:rPr lang="en-IN" sz="2400" dirty="0" err="1">
                <a:latin typeface="Constantia" pitchFamily="18" charset="0"/>
              </a:rPr>
              <a:t>int</a:t>
            </a:r>
            <a:r>
              <a:rPr lang="en-IN" sz="2400" dirty="0">
                <a:latin typeface="Constantia" pitchFamily="18" charset="0"/>
              </a:rPr>
              <a:t>(input("Enter the number : "))</a:t>
            </a:r>
          </a:p>
          <a:p>
            <a:r>
              <a:rPr lang="en-IN" sz="2400" dirty="0">
                <a:latin typeface="Constantia" pitchFamily="18" charset="0"/>
              </a:rPr>
              <a:t>    res=n**2</a:t>
            </a:r>
          </a:p>
          <a:p>
            <a:r>
              <a:rPr lang="en-IN" sz="2400" dirty="0">
                <a:latin typeface="Constantia" pitchFamily="18" charset="0"/>
              </a:rPr>
              <a:t>    print("Result : ",res)</a:t>
            </a:r>
          </a:p>
          <a:p>
            <a:r>
              <a:rPr lang="en-IN" sz="2400" dirty="0">
                <a:latin typeface="Constantia" pitchFamily="18" charset="0"/>
              </a:rPr>
              <a:t>except </a:t>
            </a:r>
            <a:r>
              <a:rPr lang="en-IN" sz="2400" dirty="0" smtClean="0">
                <a:latin typeface="Constantia" pitchFamily="18" charset="0"/>
              </a:rPr>
              <a:t>(</a:t>
            </a:r>
            <a:r>
              <a:rPr lang="en-IN" sz="2400" dirty="0" err="1" smtClean="0">
                <a:latin typeface="Constantia" pitchFamily="18" charset="0"/>
              </a:rPr>
              <a:t>KeyboardInterrupt</a:t>
            </a:r>
            <a:r>
              <a:rPr lang="en-IN" sz="2400" dirty="0" smtClean="0">
                <a:latin typeface="Constantia" pitchFamily="18" charset="0"/>
              </a:rPr>
              <a:t>, </a:t>
            </a:r>
            <a:r>
              <a:rPr lang="en-IN" sz="2400" dirty="0" err="1" smtClean="0">
                <a:latin typeface="Constantia" pitchFamily="18" charset="0"/>
              </a:rPr>
              <a:t>ValueError</a:t>
            </a:r>
            <a:r>
              <a:rPr lang="en-IN" sz="2400" dirty="0" smtClean="0">
                <a:latin typeface="Constantia" pitchFamily="18" charset="0"/>
              </a:rPr>
              <a:t>, </a:t>
            </a:r>
            <a:r>
              <a:rPr lang="en-IN" sz="2400" dirty="0" err="1" smtClean="0">
                <a:latin typeface="Constantia" pitchFamily="18" charset="0"/>
              </a:rPr>
              <a:t>TypeError</a:t>
            </a:r>
            <a:r>
              <a:rPr lang="en-IN" sz="2400" dirty="0">
                <a:latin typeface="Constantia" pitchFamily="18" charset="0"/>
              </a:rPr>
              <a:t>):</a:t>
            </a:r>
          </a:p>
          <a:p>
            <a:r>
              <a:rPr lang="en-IN" sz="2400" dirty="0">
                <a:latin typeface="Constantia" pitchFamily="18" charset="0"/>
              </a:rPr>
              <a:t>    print</a:t>
            </a:r>
            <a:r>
              <a:rPr lang="en-IN" sz="2400" dirty="0" smtClean="0">
                <a:latin typeface="Constantia" pitchFamily="18" charset="0"/>
              </a:rPr>
              <a:t>(“Error </a:t>
            </a:r>
            <a:r>
              <a:rPr lang="en-IN" sz="2400" dirty="0" err="1" smtClean="0">
                <a:latin typeface="Constantia" pitchFamily="18" charset="0"/>
              </a:rPr>
              <a:t>Occured</a:t>
            </a:r>
            <a:r>
              <a:rPr lang="en-IN" sz="2400" dirty="0" smtClean="0">
                <a:latin typeface="Constantia" pitchFamily="18" charset="0"/>
              </a:rPr>
              <a:t>")</a:t>
            </a:r>
            <a:endParaRPr lang="en-IN" sz="2400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7708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568952" cy="898767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  <a:latin typeface="Book Antiqua" pitchFamily="18" charset="0"/>
              </a:rPr>
              <a:t>except: Block without </a:t>
            </a:r>
            <a:r>
              <a:rPr lang="en-US" sz="4000" dirty="0" smtClean="0">
                <a:solidFill>
                  <a:schemeClr val="tx1"/>
                </a:solidFill>
                <a:latin typeface="Book Antiqua" pitchFamily="18" charset="0"/>
              </a:rPr>
              <a:t>Exception</a:t>
            </a:r>
            <a:endParaRPr lang="en-IN" sz="40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568952" cy="5184576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You can even specify an except block without mentioning any exception </a:t>
            </a:r>
            <a:r>
              <a:rPr lang="en-US" b="1" dirty="0">
                <a:solidFill>
                  <a:schemeClr val="tx1"/>
                </a:solidFill>
                <a:latin typeface="Book Antiqua" pitchFamily="18" charset="0"/>
              </a:rPr>
              <a:t>(i.e., except:). </a:t>
            </a:r>
            <a:endParaRPr lang="en-US" b="1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This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type of 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except block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if present </a:t>
            </a:r>
            <a:r>
              <a:rPr lang="en-US" b="1" dirty="0">
                <a:solidFill>
                  <a:schemeClr val="tx1"/>
                </a:solidFill>
                <a:latin typeface="Book Antiqua" pitchFamily="18" charset="0"/>
              </a:rPr>
              <a:t>should be the last one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that can serve as a wildcard (when multiple except blocks are present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).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But use it with extreme caution, since it may mask a real programming error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The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programmer may not be able to write a different handler (except block) for 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every individual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type of exception. </a:t>
            </a:r>
            <a:endParaRPr lang="en-US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In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such situations, a better idea is to write a handler that would catch all types of exceptions. </a:t>
            </a:r>
          </a:p>
          <a:p>
            <a:pPr algn="just">
              <a:lnSpc>
                <a:spcPct val="150000"/>
              </a:lnSpc>
            </a:pP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0131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7584" y="692696"/>
            <a:ext cx="2376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Syntax : </a:t>
            </a:r>
            <a:endParaRPr lang="en-US" sz="3600" dirty="0">
              <a:latin typeface="Book Antiqua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60289"/>
            <a:ext cx="6912768" cy="34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6955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5" name="TextBox 9"/>
          <p:cNvSpPr txBox="1"/>
          <p:nvPr/>
        </p:nvSpPr>
        <p:spPr>
          <a:xfrm>
            <a:off x="941794" y="282714"/>
            <a:ext cx="1830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u="sng" dirty="0" smtClean="0">
                <a:latin typeface="Constantia" pitchFamily="18" charset="0"/>
              </a:rPr>
              <a:t>Example:</a:t>
            </a:r>
            <a:endParaRPr lang="en-IN" sz="2800" b="1" u="sng" dirty="0">
              <a:latin typeface="Constantia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1794" y="908720"/>
            <a:ext cx="66545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400" dirty="0">
              <a:latin typeface="Constantia" pitchFamily="18" charset="0"/>
            </a:endParaRPr>
          </a:p>
        </p:txBody>
      </p:sp>
      <p:sp>
        <p:nvSpPr>
          <p:cNvPr id="6" name="TextBox 9"/>
          <p:cNvSpPr txBox="1"/>
          <p:nvPr/>
        </p:nvSpPr>
        <p:spPr>
          <a:xfrm>
            <a:off x="941794" y="4705980"/>
            <a:ext cx="1830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u="sng" dirty="0" smtClean="0">
                <a:latin typeface="Constantia" pitchFamily="18" charset="0"/>
              </a:rPr>
              <a:t>Output:</a:t>
            </a:r>
            <a:endParaRPr lang="en-IN" sz="2800" b="1" u="sng" dirty="0">
              <a:latin typeface="Constant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27584" y="5229200"/>
            <a:ext cx="5112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latin typeface="Constantia" pitchFamily="18" charset="0"/>
              </a:rPr>
              <a:t>Enter the number : </a:t>
            </a:r>
            <a:r>
              <a:rPr lang="en-IN" sz="2400" dirty="0" err="1">
                <a:latin typeface="Constantia" pitchFamily="18" charset="0"/>
              </a:rPr>
              <a:t>fhgfh</a:t>
            </a:r>
            <a:endParaRPr lang="en-IN" sz="2400" dirty="0">
              <a:latin typeface="Constantia" pitchFamily="18" charset="0"/>
            </a:endParaRPr>
          </a:p>
          <a:p>
            <a:r>
              <a:rPr lang="en-IN" sz="2400" dirty="0">
                <a:latin typeface="Constantia" pitchFamily="18" charset="0"/>
              </a:rPr>
              <a:t>Please enter an integer value</a:t>
            </a:r>
          </a:p>
        </p:txBody>
      </p:sp>
      <p:sp>
        <p:nvSpPr>
          <p:cNvPr id="4" name="Rectangle 3"/>
          <p:cNvSpPr/>
          <p:nvPr/>
        </p:nvSpPr>
        <p:spPr>
          <a:xfrm>
            <a:off x="967496" y="908720"/>
            <a:ext cx="7132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400" dirty="0">
              <a:latin typeface="Constant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67496" y="805934"/>
            <a:ext cx="62067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latin typeface="Constantia" pitchFamily="18" charset="0"/>
              </a:rPr>
              <a:t>try:</a:t>
            </a:r>
          </a:p>
          <a:p>
            <a:r>
              <a:rPr lang="en-IN" sz="2400" dirty="0">
                <a:latin typeface="Constantia" pitchFamily="18" charset="0"/>
              </a:rPr>
              <a:t>    </a:t>
            </a:r>
            <a:r>
              <a:rPr lang="en-IN" sz="2400" dirty="0" err="1">
                <a:latin typeface="Constantia" pitchFamily="18" charset="0"/>
              </a:rPr>
              <a:t>fp</a:t>
            </a:r>
            <a:r>
              <a:rPr lang="en-IN" sz="2400" dirty="0">
                <a:latin typeface="Constantia" pitchFamily="18" charset="0"/>
              </a:rPr>
              <a:t>=open("python1.txt","r")</a:t>
            </a:r>
          </a:p>
          <a:p>
            <a:r>
              <a:rPr lang="en-IN" sz="2400" dirty="0">
                <a:latin typeface="Constantia" pitchFamily="18" charset="0"/>
              </a:rPr>
              <a:t>    f=</a:t>
            </a:r>
            <a:r>
              <a:rPr lang="en-IN" sz="2400" dirty="0" err="1">
                <a:latin typeface="Constantia" pitchFamily="18" charset="0"/>
              </a:rPr>
              <a:t>fp.read</a:t>
            </a:r>
            <a:r>
              <a:rPr lang="en-IN" sz="2400" dirty="0">
                <a:latin typeface="Constantia" pitchFamily="18" charset="0"/>
              </a:rPr>
              <a:t>(</a:t>
            </a:r>
            <a:r>
              <a:rPr lang="en-IN" sz="2400" dirty="0" err="1">
                <a:latin typeface="Constantia" pitchFamily="18" charset="0"/>
              </a:rPr>
              <a:t>fp</a:t>
            </a:r>
            <a:r>
              <a:rPr lang="en-IN" sz="2400" dirty="0">
                <a:latin typeface="Constantia" pitchFamily="18" charset="0"/>
              </a:rPr>
              <a:t>)</a:t>
            </a:r>
          </a:p>
          <a:p>
            <a:r>
              <a:rPr lang="en-IN" sz="2400" dirty="0">
                <a:latin typeface="Constantia" pitchFamily="18" charset="0"/>
              </a:rPr>
              <a:t>    print(f)</a:t>
            </a:r>
          </a:p>
          <a:p>
            <a:r>
              <a:rPr lang="en-IN" sz="2400" dirty="0">
                <a:latin typeface="Constantia" pitchFamily="18" charset="0"/>
              </a:rPr>
              <a:t>except </a:t>
            </a:r>
            <a:r>
              <a:rPr lang="en-IN" sz="2400" dirty="0" err="1">
                <a:latin typeface="Constantia" pitchFamily="18" charset="0"/>
              </a:rPr>
              <a:t>KeyboardInterrupt</a:t>
            </a:r>
            <a:r>
              <a:rPr lang="en-IN" sz="2400" dirty="0">
                <a:latin typeface="Constantia" pitchFamily="18" charset="0"/>
              </a:rPr>
              <a:t>:</a:t>
            </a:r>
          </a:p>
          <a:p>
            <a:r>
              <a:rPr lang="en-IN" sz="2400" dirty="0">
                <a:latin typeface="Constantia" pitchFamily="18" charset="0"/>
              </a:rPr>
              <a:t>    print("Keyboard Interrupt")</a:t>
            </a:r>
          </a:p>
          <a:p>
            <a:r>
              <a:rPr lang="en-IN" sz="2400" dirty="0">
                <a:latin typeface="Constantia" pitchFamily="18" charset="0"/>
              </a:rPr>
              <a:t>except </a:t>
            </a:r>
            <a:r>
              <a:rPr lang="en-IN" sz="2400" dirty="0" err="1">
                <a:latin typeface="Constantia" pitchFamily="18" charset="0"/>
              </a:rPr>
              <a:t>ValueError</a:t>
            </a:r>
            <a:r>
              <a:rPr lang="en-IN" sz="2400" dirty="0">
                <a:latin typeface="Constantia" pitchFamily="18" charset="0"/>
              </a:rPr>
              <a:t>:</a:t>
            </a:r>
          </a:p>
          <a:p>
            <a:r>
              <a:rPr lang="en-IN" sz="2400" dirty="0">
                <a:latin typeface="Constantia" pitchFamily="18" charset="0"/>
              </a:rPr>
              <a:t>    print</a:t>
            </a:r>
            <a:r>
              <a:rPr lang="en-IN" sz="2400" dirty="0" smtClean="0">
                <a:latin typeface="Constantia" pitchFamily="18" charset="0"/>
              </a:rPr>
              <a:t>(“Please enter an integer value")</a:t>
            </a:r>
            <a:endParaRPr lang="en-IN" sz="2400" dirty="0">
              <a:latin typeface="Constantia" pitchFamily="18" charset="0"/>
            </a:endParaRPr>
          </a:p>
          <a:p>
            <a:r>
              <a:rPr lang="en-IN" sz="2400" dirty="0" smtClean="0">
                <a:latin typeface="Constantia" pitchFamily="18" charset="0"/>
              </a:rPr>
              <a:t>except</a:t>
            </a:r>
            <a:r>
              <a:rPr lang="en-IN" sz="2400" dirty="0">
                <a:latin typeface="Constantia" pitchFamily="18" charset="0"/>
              </a:rPr>
              <a:t>:</a:t>
            </a:r>
          </a:p>
          <a:p>
            <a:r>
              <a:rPr lang="en-IN" sz="2400" dirty="0">
                <a:latin typeface="Constantia" pitchFamily="18" charset="0"/>
              </a:rPr>
              <a:t>    print("File not found")</a:t>
            </a:r>
          </a:p>
        </p:txBody>
      </p:sp>
    </p:spTree>
    <p:extLst>
      <p:ext uri="{BB962C8B-B14F-4D97-AF65-F5344CB8AC3E}">
        <p14:creationId xmlns:p14="http://schemas.microsoft.com/office/powerpoint/2010/main" val="28249275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0"/>
            <a:ext cx="6512511" cy="713016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  <a:latin typeface="Book Antiqua" pitchFamily="18" charset="0"/>
              </a:rPr>
              <a:t>The Else Clause</a:t>
            </a:r>
            <a:br>
              <a:rPr lang="en-US" sz="4000" dirty="0">
                <a:solidFill>
                  <a:schemeClr val="tx1"/>
                </a:solidFill>
                <a:latin typeface="Book Antiqua" pitchFamily="18" charset="0"/>
              </a:rPr>
            </a:br>
            <a:endParaRPr lang="en-IN" sz="40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7504" y="731520"/>
            <a:ext cx="8784976" cy="1689368"/>
          </a:xfrm>
        </p:spPr>
        <p:txBody>
          <a:bodyPr>
            <a:normAutofit fontScale="92500"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The try ... except block can optionally have an </a:t>
            </a:r>
            <a:r>
              <a:rPr lang="en-US" i="1" dirty="0">
                <a:solidFill>
                  <a:schemeClr val="tx1"/>
                </a:solidFill>
                <a:latin typeface="Book Antiqua" pitchFamily="18" charset="0"/>
              </a:rPr>
              <a:t>else clause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, which, when present, </a:t>
            </a:r>
            <a:r>
              <a:rPr lang="en-US" b="1" dirty="0">
                <a:solidFill>
                  <a:schemeClr val="tx1"/>
                </a:solidFill>
                <a:latin typeface="Book Antiqua" pitchFamily="18" charset="0"/>
              </a:rPr>
              <a:t>must follow all except blocks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. The statement(s) in the else block is executed only </a:t>
            </a:r>
            <a:r>
              <a:rPr lang="en-US" b="1" dirty="0">
                <a:solidFill>
                  <a:schemeClr val="tx1"/>
                </a:solidFill>
                <a:latin typeface="Book Antiqua" pitchFamily="18" charset="0"/>
              </a:rPr>
              <a:t>if the try clause does not raise an exception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.</a:t>
            </a:r>
          </a:p>
          <a:p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6" name="TextBox 9"/>
          <p:cNvSpPr txBox="1"/>
          <p:nvPr/>
        </p:nvSpPr>
        <p:spPr>
          <a:xfrm>
            <a:off x="251520" y="2348880"/>
            <a:ext cx="1830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u="sng" dirty="0" smtClean="0">
                <a:latin typeface="Constantia" pitchFamily="18" charset="0"/>
              </a:rPr>
              <a:t>Example:</a:t>
            </a:r>
            <a:endParaRPr lang="en-IN" sz="2800" b="1" u="sng" dirty="0">
              <a:latin typeface="Constant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5536" y="2872100"/>
            <a:ext cx="59046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 smtClean="0">
                <a:latin typeface="Constantia" pitchFamily="18" charset="0"/>
              </a:rPr>
              <a:t>try:</a:t>
            </a:r>
          </a:p>
          <a:p>
            <a:r>
              <a:rPr lang="en-IN" sz="2000" dirty="0" smtClean="0">
                <a:latin typeface="Constantia" pitchFamily="18" charset="0"/>
              </a:rPr>
              <a:t>    n=</a:t>
            </a:r>
            <a:r>
              <a:rPr lang="en-IN" sz="2000" dirty="0" err="1" smtClean="0">
                <a:latin typeface="Constantia" pitchFamily="18" charset="0"/>
              </a:rPr>
              <a:t>int</a:t>
            </a:r>
            <a:r>
              <a:rPr lang="en-IN" sz="2000" dirty="0" smtClean="0">
                <a:latin typeface="Constantia" pitchFamily="18" charset="0"/>
              </a:rPr>
              <a:t>(input("Enter an integer : "))</a:t>
            </a:r>
          </a:p>
          <a:p>
            <a:r>
              <a:rPr lang="en-IN" sz="2000" dirty="0" smtClean="0">
                <a:latin typeface="Constantia" pitchFamily="18" charset="0"/>
              </a:rPr>
              <a:t>    res=n**2</a:t>
            </a:r>
          </a:p>
          <a:p>
            <a:r>
              <a:rPr lang="en-IN" sz="2000" dirty="0" smtClean="0">
                <a:latin typeface="Constantia" pitchFamily="18" charset="0"/>
              </a:rPr>
              <a:t>    print("Result = ",res)</a:t>
            </a:r>
          </a:p>
          <a:p>
            <a:r>
              <a:rPr lang="en-IN" sz="2000" dirty="0" smtClean="0">
                <a:latin typeface="Constantia" pitchFamily="18" charset="0"/>
              </a:rPr>
              <a:t>except </a:t>
            </a:r>
            <a:r>
              <a:rPr lang="en-IN" sz="2000" dirty="0" err="1" smtClean="0">
                <a:latin typeface="Constantia" pitchFamily="18" charset="0"/>
              </a:rPr>
              <a:t>KeyboardInterrupt</a:t>
            </a:r>
            <a:r>
              <a:rPr lang="en-IN" sz="2000" dirty="0" smtClean="0">
                <a:latin typeface="Constantia" pitchFamily="18" charset="0"/>
              </a:rPr>
              <a:t>:</a:t>
            </a:r>
          </a:p>
          <a:p>
            <a:r>
              <a:rPr lang="en-IN" sz="2000" dirty="0" smtClean="0">
                <a:latin typeface="Constantia" pitchFamily="18" charset="0"/>
              </a:rPr>
              <a:t>    print("Keyboard Interrupt")</a:t>
            </a:r>
          </a:p>
          <a:p>
            <a:r>
              <a:rPr lang="en-IN" sz="2000" dirty="0" smtClean="0">
                <a:latin typeface="Constantia" pitchFamily="18" charset="0"/>
              </a:rPr>
              <a:t>except:</a:t>
            </a:r>
          </a:p>
          <a:p>
            <a:r>
              <a:rPr lang="en-IN" sz="2000" dirty="0" smtClean="0">
                <a:latin typeface="Constantia" pitchFamily="18" charset="0"/>
              </a:rPr>
              <a:t>    print("Enter an integer value")</a:t>
            </a:r>
          </a:p>
          <a:p>
            <a:r>
              <a:rPr lang="en-IN" sz="2000" dirty="0" smtClean="0">
                <a:latin typeface="Constantia" pitchFamily="18" charset="0"/>
              </a:rPr>
              <a:t>else:</a:t>
            </a:r>
          </a:p>
          <a:p>
            <a:r>
              <a:rPr lang="en-IN" sz="2000" dirty="0" smtClean="0">
                <a:latin typeface="Constantia" pitchFamily="18" charset="0"/>
              </a:rPr>
              <a:t>    print("Square of a number has been computed")</a:t>
            </a:r>
            <a:endParaRPr lang="en-IN" sz="2000" dirty="0">
              <a:latin typeface="Constantia" pitchFamily="18" charset="0"/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6300192" y="2489335"/>
            <a:ext cx="1830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u="sng" dirty="0" smtClean="0">
                <a:latin typeface="Constantia" pitchFamily="18" charset="0"/>
              </a:rPr>
              <a:t>Output 1:</a:t>
            </a:r>
            <a:endParaRPr lang="en-IN" sz="2800" b="1" u="sng" dirty="0">
              <a:latin typeface="Constanti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84168" y="3012555"/>
            <a:ext cx="33123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>
                <a:latin typeface="Constantia" pitchFamily="18" charset="0"/>
              </a:rPr>
              <a:t>Enter an integer : 23</a:t>
            </a:r>
          </a:p>
          <a:p>
            <a:r>
              <a:rPr lang="en-IN" sz="2000" dirty="0">
                <a:latin typeface="Constantia" pitchFamily="18" charset="0"/>
              </a:rPr>
              <a:t>Result =  529</a:t>
            </a:r>
          </a:p>
          <a:p>
            <a:r>
              <a:rPr lang="en-IN" sz="2000" dirty="0">
                <a:latin typeface="Constantia" pitchFamily="18" charset="0"/>
              </a:rPr>
              <a:t>Square of a number has been </a:t>
            </a:r>
            <a:r>
              <a:rPr lang="en-IN" sz="2000" dirty="0" smtClean="0">
                <a:latin typeface="Constantia" pitchFamily="18" charset="0"/>
              </a:rPr>
              <a:t>computed</a:t>
            </a:r>
          </a:p>
          <a:p>
            <a:endParaRPr lang="en-IN" sz="2000" dirty="0">
              <a:latin typeface="Constant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00192" y="4431048"/>
            <a:ext cx="1830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u="sng" dirty="0" smtClean="0">
                <a:latin typeface="Constantia" pitchFamily="18" charset="0"/>
              </a:rPr>
              <a:t>Output 2:</a:t>
            </a:r>
            <a:endParaRPr lang="en-IN" sz="2800" b="1" u="sng" dirty="0">
              <a:latin typeface="Constant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07083" y="4954268"/>
            <a:ext cx="26139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>
                <a:latin typeface="Constantia" pitchFamily="18" charset="0"/>
              </a:rPr>
              <a:t>Enter an integer : </a:t>
            </a:r>
            <a:r>
              <a:rPr lang="en-IN" sz="2000" dirty="0" smtClean="0">
                <a:latin typeface="Constantia" pitchFamily="18" charset="0"/>
              </a:rPr>
              <a:t>a</a:t>
            </a:r>
            <a:endParaRPr lang="en-IN" sz="2000" dirty="0">
              <a:latin typeface="Constantia" pitchFamily="18" charset="0"/>
            </a:endParaRPr>
          </a:p>
          <a:p>
            <a:r>
              <a:rPr lang="en-IN" sz="2000" dirty="0">
                <a:latin typeface="Constantia" pitchFamily="18" charset="0"/>
              </a:rPr>
              <a:t>Enter an integer value</a:t>
            </a:r>
          </a:p>
        </p:txBody>
      </p:sp>
    </p:spTree>
    <p:extLst>
      <p:ext uri="{BB962C8B-B14F-4D97-AF65-F5344CB8AC3E}">
        <p14:creationId xmlns:p14="http://schemas.microsoft.com/office/powerpoint/2010/main" val="13914202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84321"/>
            <a:ext cx="6512511" cy="464359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>
                <a:solidFill>
                  <a:schemeClr val="tx1"/>
                </a:solidFill>
                <a:latin typeface="Book Antiqua" pitchFamily="18" charset="0"/>
              </a:rPr>
              <a:t>The finally </a:t>
            </a:r>
            <a:r>
              <a:rPr lang="en-US" sz="3200" dirty="0" smtClean="0">
                <a:solidFill>
                  <a:schemeClr val="tx1"/>
                </a:solidFill>
                <a:latin typeface="Book Antiqua" pitchFamily="18" charset="0"/>
              </a:rPr>
              <a:t>Block</a:t>
            </a:r>
            <a:endParaRPr lang="en-IN" sz="32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3528" y="692696"/>
            <a:ext cx="8496944" cy="569037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Book Antiqua" pitchFamily="18" charset="0"/>
              </a:rPr>
              <a:t>The try block has another optional block called finally which is used to define clean-up actions that must </a:t>
            </a:r>
            <a:r>
              <a:rPr lang="en-US" sz="1600" dirty="0" smtClean="0">
                <a:solidFill>
                  <a:schemeClr val="tx1"/>
                </a:solidFill>
                <a:latin typeface="Book Antiqua" pitchFamily="18" charset="0"/>
              </a:rPr>
              <a:t>be executed </a:t>
            </a:r>
            <a:r>
              <a:rPr lang="en-US" sz="1600" dirty="0">
                <a:solidFill>
                  <a:schemeClr val="tx1"/>
                </a:solidFill>
                <a:latin typeface="Book Antiqua" pitchFamily="18" charset="0"/>
              </a:rPr>
              <a:t>under all circumstances. </a:t>
            </a:r>
            <a:endParaRPr lang="en-US" sz="16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Book Antiqua" pitchFamily="18" charset="0"/>
              </a:rPr>
              <a:t>The </a:t>
            </a:r>
            <a:r>
              <a:rPr lang="en-US" sz="1600" dirty="0">
                <a:solidFill>
                  <a:schemeClr val="tx1"/>
                </a:solidFill>
                <a:latin typeface="Book Antiqua" pitchFamily="18" charset="0"/>
              </a:rPr>
              <a:t>finally block is always executed before leaving the try block. This means that the statements written in finally block are executed irrespective of whether an exception has occurred or not. </a:t>
            </a:r>
            <a:endParaRPr lang="en-US" sz="16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Book Antiqua" pitchFamily="18" charset="0"/>
              </a:rPr>
              <a:t>The </a:t>
            </a:r>
            <a:r>
              <a:rPr lang="en-US" sz="1600" dirty="0">
                <a:solidFill>
                  <a:schemeClr val="tx1"/>
                </a:solidFill>
                <a:latin typeface="Book Antiqua" pitchFamily="18" charset="0"/>
              </a:rPr>
              <a:t>syntax of finally block can be given as,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600" dirty="0" smtClean="0">
                <a:solidFill>
                  <a:schemeClr val="tx1"/>
                </a:solidFill>
                <a:latin typeface="Book Antiqua" pitchFamily="18" charset="0"/>
              </a:rPr>
              <a:t>try: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Book Antiqua" pitchFamily="18" charset="0"/>
              </a:rPr>
              <a:t>	Write your operations here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Book Antiqua" pitchFamily="18" charset="0"/>
              </a:rPr>
              <a:t>	......................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Book Antiqua" pitchFamily="18" charset="0"/>
              </a:rPr>
              <a:t>	Due to any exception, operations written here will be skipped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Book Antiqua" pitchFamily="18" charset="0"/>
              </a:rPr>
              <a:t>finally: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Book Antiqua" pitchFamily="18" charset="0"/>
              </a:rPr>
              <a:t>	This would always be executed.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Book Antiqua" pitchFamily="18" charset="0"/>
              </a:rPr>
              <a:t>	......................</a:t>
            </a:r>
          </a:p>
          <a:p>
            <a:pPr algn="just"/>
            <a:endParaRPr lang="en-IN" sz="1600" dirty="0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9633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3568" y="389855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u="sng" dirty="0" smtClean="0">
                <a:latin typeface="Constantia" pitchFamily="18" charset="0"/>
              </a:rPr>
              <a:t>Example :</a:t>
            </a:r>
            <a:endParaRPr lang="en-IN" sz="2400" b="1" u="sng" dirty="0">
              <a:latin typeface="Constant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3568" y="851520"/>
            <a:ext cx="59046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>
                <a:latin typeface="Constantia" pitchFamily="18" charset="0"/>
              </a:rPr>
              <a:t>try:</a:t>
            </a:r>
          </a:p>
          <a:p>
            <a:r>
              <a:rPr lang="en-IN" sz="2000" dirty="0">
                <a:latin typeface="Constantia" pitchFamily="18" charset="0"/>
              </a:rPr>
              <a:t>    n=</a:t>
            </a:r>
            <a:r>
              <a:rPr lang="en-IN" sz="2000" dirty="0" err="1">
                <a:latin typeface="Constantia" pitchFamily="18" charset="0"/>
              </a:rPr>
              <a:t>int</a:t>
            </a:r>
            <a:r>
              <a:rPr lang="en-IN" sz="2000" dirty="0">
                <a:latin typeface="Constantia" pitchFamily="18" charset="0"/>
              </a:rPr>
              <a:t>(input("Enter an integer : "))</a:t>
            </a:r>
          </a:p>
          <a:p>
            <a:r>
              <a:rPr lang="en-IN" sz="2000" dirty="0">
                <a:latin typeface="Constantia" pitchFamily="18" charset="0"/>
              </a:rPr>
              <a:t>    res=n**2</a:t>
            </a:r>
          </a:p>
          <a:p>
            <a:r>
              <a:rPr lang="en-IN" sz="2000" dirty="0">
                <a:latin typeface="Constantia" pitchFamily="18" charset="0"/>
              </a:rPr>
              <a:t>    print("Result = ",res)</a:t>
            </a:r>
          </a:p>
          <a:p>
            <a:r>
              <a:rPr lang="en-IN" sz="2000" dirty="0">
                <a:latin typeface="Constantia" pitchFamily="18" charset="0"/>
              </a:rPr>
              <a:t>except </a:t>
            </a:r>
            <a:r>
              <a:rPr lang="en-IN" sz="2000" dirty="0" smtClean="0">
                <a:latin typeface="Constantia" pitchFamily="18" charset="0"/>
              </a:rPr>
              <a:t>Keyboard Interrupt</a:t>
            </a:r>
            <a:r>
              <a:rPr lang="en-IN" sz="2000" dirty="0">
                <a:latin typeface="Constantia" pitchFamily="18" charset="0"/>
              </a:rPr>
              <a:t>:</a:t>
            </a:r>
          </a:p>
          <a:p>
            <a:r>
              <a:rPr lang="en-IN" sz="2000" dirty="0">
                <a:latin typeface="Constantia" pitchFamily="18" charset="0"/>
              </a:rPr>
              <a:t>    print("Keyboard Interrupt")</a:t>
            </a:r>
          </a:p>
          <a:p>
            <a:r>
              <a:rPr lang="en-IN" sz="2000" dirty="0">
                <a:latin typeface="Constantia" pitchFamily="18" charset="0"/>
              </a:rPr>
              <a:t>except:</a:t>
            </a:r>
          </a:p>
          <a:p>
            <a:r>
              <a:rPr lang="en-IN" sz="2000" dirty="0">
                <a:latin typeface="Constantia" pitchFamily="18" charset="0"/>
              </a:rPr>
              <a:t>    print("Enter an integer value")</a:t>
            </a:r>
          </a:p>
          <a:p>
            <a:r>
              <a:rPr lang="en-IN" sz="2000" dirty="0" smtClean="0">
                <a:latin typeface="Constantia" pitchFamily="18" charset="0"/>
              </a:rPr>
              <a:t>finally:</a:t>
            </a:r>
            <a:endParaRPr lang="en-IN" sz="2000" dirty="0">
              <a:latin typeface="Constantia" pitchFamily="18" charset="0"/>
            </a:endParaRPr>
          </a:p>
          <a:p>
            <a:r>
              <a:rPr lang="en-IN" sz="2000" dirty="0">
                <a:latin typeface="Constantia" pitchFamily="18" charset="0"/>
              </a:rPr>
              <a:t>    print("Square of a number has been computed")</a:t>
            </a:r>
          </a:p>
        </p:txBody>
      </p:sp>
      <p:sp>
        <p:nvSpPr>
          <p:cNvPr id="8" name="TextBox 9"/>
          <p:cNvSpPr txBox="1"/>
          <p:nvPr/>
        </p:nvSpPr>
        <p:spPr>
          <a:xfrm>
            <a:off x="743799" y="4221088"/>
            <a:ext cx="1830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u="sng" dirty="0" smtClean="0">
                <a:latin typeface="Constantia" pitchFamily="18" charset="0"/>
              </a:rPr>
              <a:t>Output:</a:t>
            </a:r>
            <a:endParaRPr lang="en-IN" sz="2800" b="1" u="sng" dirty="0">
              <a:latin typeface="Constanti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27584" y="4793598"/>
            <a:ext cx="64087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>
                <a:latin typeface="Constantia" pitchFamily="18" charset="0"/>
              </a:rPr>
              <a:t>Enter an integer : 23</a:t>
            </a:r>
          </a:p>
          <a:p>
            <a:r>
              <a:rPr lang="en-IN" sz="2000" dirty="0">
                <a:latin typeface="Constantia" pitchFamily="18" charset="0"/>
              </a:rPr>
              <a:t>Result =  529</a:t>
            </a:r>
          </a:p>
          <a:p>
            <a:r>
              <a:rPr lang="en-IN" sz="2000" dirty="0">
                <a:latin typeface="Constantia" pitchFamily="18" charset="0"/>
              </a:rPr>
              <a:t>Square of a number </a:t>
            </a:r>
            <a:r>
              <a:rPr lang="en-IN" sz="2000" dirty="0" smtClean="0">
                <a:latin typeface="Constantia" pitchFamily="18" charset="0"/>
              </a:rPr>
              <a:t>has been </a:t>
            </a:r>
            <a:r>
              <a:rPr lang="en-IN" sz="2000" dirty="0">
                <a:latin typeface="Constantia" pitchFamily="18" charset="0"/>
              </a:rPr>
              <a:t>computed</a:t>
            </a:r>
          </a:p>
        </p:txBody>
      </p:sp>
    </p:spTree>
    <p:extLst>
      <p:ext uri="{BB962C8B-B14F-4D97-AF65-F5344CB8AC3E}">
        <p14:creationId xmlns:p14="http://schemas.microsoft.com/office/powerpoint/2010/main" val="20096830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973" y="188640"/>
            <a:ext cx="6512511" cy="785024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  <a:latin typeface="Book Antiqua" pitchFamily="18" charset="0"/>
              </a:rPr>
              <a:t>Raising Exceptions</a:t>
            </a:r>
            <a:br>
              <a:rPr lang="en-US" sz="4000" dirty="0">
                <a:solidFill>
                  <a:schemeClr val="tx1"/>
                </a:solidFill>
                <a:latin typeface="Book Antiqua" pitchFamily="18" charset="0"/>
              </a:rPr>
            </a:br>
            <a:endParaRPr lang="en-IN" sz="40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1520" y="731520"/>
            <a:ext cx="8640960" cy="161736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You can deliberately raise an exception using the raise keyword. The general syntax for the raise statement is, raise [Exception [, </a:t>
            </a:r>
            <a:r>
              <a:rPr lang="en-US" dirty="0" err="1" smtClean="0">
                <a:solidFill>
                  <a:schemeClr val="tx1"/>
                </a:solidFill>
                <a:latin typeface="Book Antiqua" pitchFamily="18" charset="0"/>
              </a:rPr>
              <a:t>args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 [, </a:t>
            </a:r>
            <a:r>
              <a:rPr lang="en-US" dirty="0" err="1" smtClean="0">
                <a:solidFill>
                  <a:schemeClr val="tx1"/>
                </a:solidFill>
                <a:latin typeface="Book Antiqua" pitchFamily="18" charset="0"/>
              </a:rPr>
              <a:t>traceback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]]]</a:t>
            </a:r>
          </a:p>
          <a:p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520" y="2348879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u="sng" dirty="0" smtClean="0">
                <a:latin typeface="Constantia" pitchFamily="18" charset="0"/>
              </a:rPr>
              <a:t>Example :</a:t>
            </a:r>
            <a:endParaRPr lang="en-IN" sz="2400" b="1" u="sng" dirty="0">
              <a:latin typeface="Constant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520" y="2872100"/>
            <a:ext cx="52565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latin typeface="Constantia" pitchFamily="18" charset="0"/>
              </a:rPr>
              <a:t>try:</a:t>
            </a:r>
          </a:p>
          <a:p>
            <a:r>
              <a:rPr lang="en-IN" sz="2400" dirty="0">
                <a:latin typeface="Constantia" pitchFamily="18" charset="0"/>
              </a:rPr>
              <a:t>    n=</a:t>
            </a:r>
            <a:r>
              <a:rPr lang="en-IN" sz="2400" dirty="0" err="1">
                <a:latin typeface="Constantia" pitchFamily="18" charset="0"/>
              </a:rPr>
              <a:t>int</a:t>
            </a:r>
            <a:r>
              <a:rPr lang="en-IN" sz="2400" dirty="0">
                <a:latin typeface="Constantia" pitchFamily="18" charset="0"/>
              </a:rPr>
              <a:t>(input("Enter an integer : "))</a:t>
            </a:r>
          </a:p>
          <a:p>
            <a:r>
              <a:rPr lang="en-IN" sz="2400" dirty="0">
                <a:latin typeface="Constantia" pitchFamily="18" charset="0"/>
              </a:rPr>
              <a:t>    res=n**2</a:t>
            </a:r>
          </a:p>
          <a:p>
            <a:r>
              <a:rPr lang="en-IN" sz="2400" dirty="0">
                <a:latin typeface="Constantia" pitchFamily="18" charset="0"/>
              </a:rPr>
              <a:t>    print("Result = ",res)</a:t>
            </a:r>
          </a:p>
          <a:p>
            <a:r>
              <a:rPr lang="en-IN" sz="2400" dirty="0">
                <a:latin typeface="Constantia" pitchFamily="18" charset="0"/>
              </a:rPr>
              <a:t>    raise </a:t>
            </a:r>
            <a:r>
              <a:rPr lang="en-IN" sz="2400" dirty="0" err="1">
                <a:latin typeface="Constantia" pitchFamily="18" charset="0"/>
              </a:rPr>
              <a:t>ValueError</a:t>
            </a:r>
            <a:endParaRPr lang="en-IN" sz="2400" dirty="0">
              <a:latin typeface="Constantia" pitchFamily="18" charset="0"/>
            </a:endParaRPr>
          </a:p>
          <a:p>
            <a:r>
              <a:rPr lang="en-IN" sz="2400" dirty="0">
                <a:latin typeface="Constantia" pitchFamily="18" charset="0"/>
              </a:rPr>
              <a:t>except </a:t>
            </a:r>
            <a:r>
              <a:rPr lang="en-IN" sz="2400" dirty="0" err="1">
                <a:latin typeface="Constantia" pitchFamily="18" charset="0"/>
              </a:rPr>
              <a:t>ValueError</a:t>
            </a:r>
            <a:r>
              <a:rPr lang="en-IN" sz="2400" dirty="0">
                <a:latin typeface="Constantia" pitchFamily="18" charset="0"/>
              </a:rPr>
              <a:t>:</a:t>
            </a:r>
          </a:p>
          <a:p>
            <a:r>
              <a:rPr lang="en-IN" sz="2400" dirty="0">
                <a:latin typeface="Constantia" pitchFamily="18" charset="0"/>
              </a:rPr>
              <a:t>    print("Value Error </a:t>
            </a:r>
            <a:r>
              <a:rPr lang="en-IN" sz="2400" dirty="0" err="1">
                <a:latin typeface="Constantia" pitchFamily="18" charset="0"/>
              </a:rPr>
              <a:t>Occured</a:t>
            </a:r>
            <a:r>
              <a:rPr lang="en-IN" sz="2400" dirty="0">
                <a:latin typeface="Constantia" pitchFamily="18" charset="0"/>
              </a:rPr>
              <a:t>")</a:t>
            </a:r>
          </a:p>
          <a:p>
            <a:r>
              <a:rPr lang="en-IN" sz="2400" dirty="0">
                <a:latin typeface="Constantia" pitchFamily="18" charset="0"/>
              </a:rPr>
              <a:t>except:</a:t>
            </a:r>
          </a:p>
          <a:p>
            <a:r>
              <a:rPr lang="en-IN" sz="2400" dirty="0">
                <a:latin typeface="Constantia" pitchFamily="18" charset="0"/>
              </a:rPr>
              <a:t>    print("Enter an integer value")</a:t>
            </a:r>
          </a:p>
          <a:p>
            <a:endParaRPr lang="en-IN" sz="2400" dirty="0">
              <a:latin typeface="Constantia" pitchFamily="18" charset="0"/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5652120" y="2348880"/>
            <a:ext cx="183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 b="1" u="sng" dirty="0" smtClean="0">
                <a:latin typeface="Constantia" pitchFamily="18" charset="0"/>
              </a:rPr>
              <a:t>Output:</a:t>
            </a:r>
            <a:endParaRPr lang="en-IN" sz="2400" b="1" u="sng" dirty="0">
              <a:latin typeface="Constanti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52120" y="3040273"/>
            <a:ext cx="33661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latin typeface="Constantia" pitchFamily="18" charset="0"/>
              </a:rPr>
              <a:t>Enter an integer : g</a:t>
            </a:r>
          </a:p>
          <a:p>
            <a:r>
              <a:rPr lang="en-IN" sz="2400" dirty="0">
                <a:latin typeface="Constantia" pitchFamily="18" charset="0"/>
              </a:rPr>
              <a:t>Value Error </a:t>
            </a:r>
            <a:r>
              <a:rPr lang="en-IN" sz="2400" dirty="0" err="1">
                <a:latin typeface="Constantia" pitchFamily="18" charset="0"/>
              </a:rPr>
              <a:t>Occured</a:t>
            </a:r>
            <a:endParaRPr lang="en-IN" sz="2400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6609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95536" y="-1"/>
            <a:ext cx="8352928" cy="904155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  <a:latin typeface="Book Antiqua" pitchFamily="18" charset="0"/>
              </a:rPr>
              <a:t>Re-raising Exception</a:t>
            </a:r>
            <a:br>
              <a:rPr lang="en-US" sz="4000" dirty="0">
                <a:solidFill>
                  <a:schemeClr val="tx1"/>
                </a:solidFill>
                <a:latin typeface="Book Antiqua" pitchFamily="18" charset="0"/>
              </a:rPr>
            </a:br>
            <a:endParaRPr lang="en-IN" sz="40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72298" y="803036"/>
            <a:ext cx="8891806" cy="23627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Python allows programmers to re-raise an exception. For example, an exception thrown from the try block can be handled as well as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          </a:t>
            </a:r>
            <a: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  <a:t>re-raised in the except block 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using the keyword raise.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The code given below illustrates this concept.</a:t>
            </a: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201" y="364502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/>
              <a:t>try:</a:t>
            </a:r>
          </a:p>
          <a:p>
            <a:r>
              <a:rPr lang="en-IN" dirty="0"/>
              <a:t>    n=</a:t>
            </a:r>
            <a:r>
              <a:rPr lang="en-IN" dirty="0" err="1"/>
              <a:t>int</a:t>
            </a:r>
            <a:r>
              <a:rPr lang="en-IN" dirty="0"/>
              <a:t>(input("Enter an integer : "))</a:t>
            </a:r>
          </a:p>
          <a:p>
            <a:r>
              <a:rPr lang="en-IN" dirty="0"/>
              <a:t>    res=n**2</a:t>
            </a:r>
          </a:p>
          <a:p>
            <a:r>
              <a:rPr lang="en-IN" dirty="0"/>
              <a:t>    print("Result = ",res)</a:t>
            </a:r>
          </a:p>
          <a:p>
            <a:r>
              <a:rPr lang="en-IN" dirty="0"/>
              <a:t>except:</a:t>
            </a:r>
          </a:p>
          <a:p>
            <a:r>
              <a:rPr lang="en-IN" dirty="0"/>
              <a:t>    print("Enter an integer value")</a:t>
            </a:r>
          </a:p>
          <a:p>
            <a:r>
              <a:rPr lang="en-IN" dirty="0"/>
              <a:t>    raise</a:t>
            </a:r>
          </a:p>
          <a:p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633707" y="3645024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/>
              <a:t>Enter an integer : y</a:t>
            </a:r>
          </a:p>
          <a:p>
            <a:r>
              <a:rPr lang="en-IN" dirty="0"/>
              <a:t>Enter an integer value</a:t>
            </a:r>
          </a:p>
          <a:p>
            <a:r>
              <a:rPr lang="en-IN" dirty="0" err="1"/>
              <a:t>Traceback</a:t>
            </a:r>
            <a:r>
              <a:rPr lang="en-IN" dirty="0"/>
              <a:t> (most recent call last):</a:t>
            </a:r>
          </a:p>
          <a:p>
            <a:r>
              <a:rPr lang="en-IN" dirty="0"/>
              <a:t>  File "C:/Users/english/Desktop/exception1.py", line 2, in &lt;module&gt;</a:t>
            </a:r>
          </a:p>
          <a:p>
            <a:r>
              <a:rPr lang="en-IN" dirty="0"/>
              <a:t>    n=</a:t>
            </a:r>
            <a:r>
              <a:rPr lang="en-IN" dirty="0" err="1"/>
              <a:t>int</a:t>
            </a:r>
            <a:r>
              <a:rPr lang="en-IN" dirty="0"/>
              <a:t>(input("Enter an integer : "))</a:t>
            </a:r>
          </a:p>
          <a:p>
            <a:r>
              <a:rPr lang="en-IN" dirty="0" err="1"/>
              <a:t>ValueError</a:t>
            </a:r>
            <a:r>
              <a:rPr lang="en-IN" dirty="0"/>
              <a:t>: invalid literal for </a:t>
            </a:r>
            <a:r>
              <a:rPr lang="en-IN" dirty="0" err="1"/>
              <a:t>int</a:t>
            </a:r>
            <a:r>
              <a:rPr lang="en-IN" dirty="0"/>
              <a:t>() with base 10: 'y'</a:t>
            </a:r>
          </a:p>
        </p:txBody>
      </p:sp>
      <p:sp>
        <p:nvSpPr>
          <p:cNvPr id="7" name="Rectangle 6"/>
          <p:cNvSpPr/>
          <p:nvPr/>
        </p:nvSpPr>
        <p:spPr>
          <a:xfrm>
            <a:off x="72682" y="3155776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u="sng" dirty="0" smtClean="0">
                <a:latin typeface="Constantia" pitchFamily="18" charset="0"/>
              </a:rPr>
              <a:t>Example :</a:t>
            </a:r>
            <a:endParaRPr lang="en-IN" sz="2400" b="1" u="sng" dirty="0">
              <a:latin typeface="Constantia" pitchFamily="18" charset="0"/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4657576" y="3094221"/>
            <a:ext cx="183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 b="1" u="sng" dirty="0" smtClean="0">
                <a:latin typeface="Constantia" pitchFamily="18" charset="0"/>
              </a:rPr>
              <a:t>Output:</a:t>
            </a:r>
            <a:endParaRPr lang="en-IN" sz="2400" b="1" u="sng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1048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2008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 smtClean="0">
                <a:solidFill>
                  <a:schemeClr val="tx1"/>
                </a:solidFill>
                <a:latin typeface="Book Antiqua" pitchFamily="18" charset="0"/>
              </a:rPr>
              <a:t>Exceptions</a:t>
            </a:r>
            <a:endParaRPr lang="en-IN" sz="44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55576" y="1988840"/>
            <a:ext cx="7632848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Book Antiqua" pitchFamily="18" charset="0"/>
              </a:rPr>
              <a:t>Built in Exceptions- 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Already available in python library</a:t>
            </a:r>
          </a:p>
          <a:p>
            <a:pPr marL="45720" indent="0">
              <a:buNone/>
            </a:pPr>
            <a:endParaRPr lang="en-US" sz="2400" b="1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Book Antiqua" pitchFamily="18" charset="0"/>
              </a:rPr>
              <a:t>User Defined Exceptions- 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</a:rPr>
              <a:t>Python allows user to create their own exception called run time exception. The new exception is derived from base class Exception.</a:t>
            </a:r>
          </a:p>
          <a:p>
            <a:pPr marL="45720" indent="0">
              <a:buNone/>
            </a:pPr>
            <a:endParaRPr lang="en-US" sz="32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7328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84887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 smtClean="0">
                <a:solidFill>
                  <a:schemeClr val="tx1"/>
                </a:solidFill>
                <a:latin typeface="Book Antiqua" pitchFamily="18" charset="0"/>
              </a:rPr>
              <a:t>Built In Exceptions</a:t>
            </a:r>
            <a:endParaRPr lang="en-IN" sz="4400" dirty="0">
              <a:solidFill>
                <a:schemeClr val="tx1"/>
              </a:solidFill>
              <a:latin typeface="Book Antiqua" pitchFamily="18" charset="0"/>
            </a:endParaRPr>
          </a:p>
        </p:txBody>
      </p:sp>
      <p:pic>
        <p:nvPicPr>
          <p:cNvPr id="2050" name="Picture 2" descr="Image result for Built in and user defined exceptions in pyth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7848872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9196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416824" cy="648072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solidFill>
                  <a:schemeClr val="tx1"/>
                </a:solidFill>
                <a:latin typeface="Book Antiqua" pitchFamily="18" charset="0"/>
              </a:rPr>
              <a:t>User Defined Exception</a:t>
            </a:r>
            <a:endParaRPr lang="en-IN" sz="40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3568" y="836712"/>
            <a:ext cx="8460432" cy="6021288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b="1" u="sng" dirty="0" smtClean="0">
                <a:solidFill>
                  <a:schemeClr val="tx1"/>
                </a:solidFill>
                <a:latin typeface="Book Antiqua" pitchFamily="18" charset="0"/>
              </a:rPr>
              <a:t>Example: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class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myerror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(Exception):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   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def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 __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init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__(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self,val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):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       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self.val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=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val</a:t>
            </a: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try: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   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=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int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(input())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    if (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&lt;0):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        raise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myerror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(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)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except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myerror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 as a: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    print("User Defined exception generated for negative value",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a.val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)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else: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    print("value is ",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val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)</a:t>
            </a:r>
          </a:p>
          <a:p>
            <a:pPr marL="45720" indent="0">
              <a:buNone/>
            </a:pP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b="1" u="sng" dirty="0" smtClean="0">
                <a:solidFill>
                  <a:schemeClr val="tx1"/>
                </a:solidFill>
                <a:latin typeface="Book Antiqua" pitchFamily="18" charset="0"/>
              </a:rPr>
              <a:t>OUTPUT:</a:t>
            </a: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-45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User Defined exception generated for negative 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value -45</a:t>
            </a:r>
          </a:p>
          <a:p>
            <a:pPr marL="45720" indent="0">
              <a:buNone/>
            </a:pP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endParaRPr lang="en-US" dirty="0" smtClean="0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254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548680"/>
            <a:ext cx="914501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solidFill>
                  <a:schemeClr val="tx1"/>
                </a:solidFill>
                <a:latin typeface="Book Antiqua" pitchFamily="18" charset="0"/>
              </a:rPr>
              <a:t>Predefined Clean up actions</a:t>
            </a:r>
            <a:endParaRPr lang="en-IN" sz="40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55576" y="1484784"/>
            <a:ext cx="7704856" cy="511256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With statement allows the object to be cleaned up or closed after its use</a:t>
            </a:r>
          </a:p>
          <a:p>
            <a:pPr marL="45720" indent="0">
              <a:buNone/>
            </a:pPr>
            <a:r>
              <a:rPr lang="en-US" b="1" u="sng" dirty="0" smtClean="0">
                <a:solidFill>
                  <a:schemeClr val="tx1"/>
                </a:solidFill>
                <a:latin typeface="Book Antiqua" pitchFamily="18" charset="0"/>
              </a:rPr>
              <a:t>Example:</a:t>
            </a:r>
            <a:endParaRPr lang="en-US" b="1" u="sng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with open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("</a:t>
            </a:r>
            <a:r>
              <a:rPr lang="en-US" dirty="0" err="1" smtClean="0">
                <a:solidFill>
                  <a:schemeClr val="tx1"/>
                </a:solidFill>
                <a:latin typeface="Book Antiqua" pitchFamily="18" charset="0"/>
              </a:rPr>
              <a:t>aa.txt","r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") as f: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	p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rint(</a:t>
            </a:r>
            <a:r>
              <a:rPr lang="en-US" dirty="0" err="1" smtClean="0">
                <a:solidFill>
                  <a:schemeClr val="tx1"/>
                </a:solidFill>
                <a:latin typeface="Book Antiqua" pitchFamily="18" charset="0"/>
              </a:rPr>
              <a:t>f.read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())</a:t>
            </a: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The file is automatically closed after its use.</a:t>
            </a:r>
          </a:p>
          <a:p>
            <a:pPr marL="45720" indent="0">
              <a:buNone/>
            </a:pP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Where the program below does not close the file after its use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f=open("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aa.txt","r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")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print(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f.read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())</a:t>
            </a:r>
          </a:p>
          <a:p>
            <a:pPr marL="45720" indent="0">
              <a:buNone/>
            </a:pP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3851920" y="5157192"/>
            <a:ext cx="1152128" cy="108012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30794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0891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Assertion</a:t>
            </a: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7544" y="1556792"/>
            <a:ext cx="7992888" cy="46805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An assertion is a basic check that can be turned on or off when the program is executed.</a:t>
            </a:r>
          </a:p>
          <a:p>
            <a:pPr marL="45720" indent="0">
              <a:buNone/>
            </a:pP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Using assert statement, an expression is tested and if the result of the expression is false then it raise the exception.</a:t>
            </a:r>
          </a:p>
          <a:p>
            <a:pPr marL="45720" indent="0">
              <a:buNone/>
            </a:pP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b="1" u="sng" dirty="0" smtClean="0">
                <a:solidFill>
                  <a:schemeClr val="tx1"/>
                </a:solidFill>
                <a:latin typeface="Book Antiqua" pitchFamily="18" charset="0"/>
              </a:rPr>
              <a:t>Syntax:</a:t>
            </a: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assert expression, message</a:t>
            </a:r>
          </a:p>
          <a:p>
            <a:pPr marL="45720" indent="0">
              <a:buNone/>
            </a:pPr>
            <a:r>
              <a:rPr lang="en-US" dirty="0" smtClean="0">
                <a:solidFill>
                  <a:srgbClr val="C00000"/>
                </a:solidFill>
                <a:latin typeface="Book Antiqua" pitchFamily="18" charset="0"/>
              </a:rPr>
              <a:t>Note: Message is optional</a:t>
            </a:r>
          </a:p>
        </p:txBody>
      </p:sp>
    </p:spTree>
    <p:extLst>
      <p:ext uri="{BB962C8B-B14F-4D97-AF65-F5344CB8AC3E}">
        <p14:creationId xmlns:p14="http://schemas.microsoft.com/office/powerpoint/2010/main" val="16235812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0891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solidFill>
                  <a:schemeClr val="tx1"/>
                </a:solidFill>
                <a:latin typeface="Book Antiqua" pitchFamily="18" charset="0"/>
              </a:rPr>
              <a:t>Assertions Example</a:t>
            </a:r>
            <a:endParaRPr lang="en-IN" sz="40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1052736"/>
            <a:ext cx="7840960" cy="5805264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try: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    print("enter the number")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    a=</a:t>
            </a:r>
            <a:r>
              <a:rPr lang="en-IN" dirty="0" err="1">
                <a:solidFill>
                  <a:schemeClr val="tx1"/>
                </a:solidFill>
                <a:latin typeface="Book Antiqua" pitchFamily="18" charset="0"/>
              </a:rPr>
              <a:t>int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(input())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    assert(a&gt;=0),"Its Negative"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    print("The value is", a)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except </a:t>
            </a:r>
            <a:r>
              <a:rPr lang="en-IN" dirty="0" err="1">
                <a:solidFill>
                  <a:schemeClr val="tx1"/>
                </a:solidFill>
                <a:latin typeface="Book Antiqua" pitchFamily="18" charset="0"/>
              </a:rPr>
              <a:t>AssertionError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: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    print("Assertion error")</a:t>
            </a:r>
          </a:p>
          <a:p>
            <a:pPr marL="45720" indent="0">
              <a:buNone/>
            </a:pPr>
            <a:endParaRPr lang="en-US" b="1" u="sng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b="1" u="sng" dirty="0" smtClean="0">
                <a:solidFill>
                  <a:schemeClr val="tx1"/>
                </a:solidFill>
                <a:latin typeface="Book Antiqua" pitchFamily="18" charset="0"/>
              </a:rPr>
              <a:t>OUTPUT 1: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enter the number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23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The value is 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23</a:t>
            </a:r>
          </a:p>
          <a:p>
            <a:pPr marL="45720" indent="0">
              <a:buNone/>
            </a:pPr>
            <a:endParaRPr lang="en-IN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b="1" u="sng" dirty="0" smtClean="0">
                <a:solidFill>
                  <a:schemeClr val="tx1"/>
                </a:solidFill>
                <a:latin typeface="Book Antiqua" pitchFamily="18" charset="0"/>
              </a:rPr>
              <a:t>OUTPUT 2:</a:t>
            </a:r>
            <a:endParaRPr lang="en-US" b="1" u="sng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enter the number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-45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Assertion error</a:t>
            </a:r>
          </a:p>
        </p:txBody>
      </p:sp>
    </p:spTree>
    <p:extLst>
      <p:ext uri="{BB962C8B-B14F-4D97-AF65-F5344CB8AC3E}">
        <p14:creationId xmlns:p14="http://schemas.microsoft.com/office/powerpoint/2010/main" val="30231436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04798"/>
            <a:ext cx="8077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Command Line Arguments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5537" y="1443841"/>
            <a:ext cx="844366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2800" dirty="0" smtClean="0">
                <a:latin typeface="Constantia" pitchFamily="18" charset="0"/>
              </a:rPr>
              <a:t>The </a:t>
            </a:r>
            <a:r>
              <a:rPr lang="en-US" sz="2800" dirty="0">
                <a:latin typeface="Constantia" pitchFamily="18" charset="0"/>
              </a:rPr>
              <a:t>Python </a:t>
            </a:r>
            <a:r>
              <a:rPr lang="en-US" sz="2800" b="1" dirty="0">
                <a:latin typeface="Constantia" pitchFamily="18" charset="0"/>
              </a:rPr>
              <a:t>sys</a:t>
            </a:r>
            <a:r>
              <a:rPr lang="en-US" sz="2800" dirty="0">
                <a:latin typeface="Constantia" pitchFamily="18" charset="0"/>
              </a:rPr>
              <a:t> module provides access to any command-line arguments via the </a:t>
            </a:r>
            <a:r>
              <a:rPr lang="en-US" sz="2800" b="1" dirty="0" err="1">
                <a:latin typeface="Constantia" pitchFamily="18" charset="0"/>
              </a:rPr>
              <a:t>sys.argv</a:t>
            </a:r>
            <a:r>
              <a:rPr lang="en-US" sz="2800" dirty="0">
                <a:latin typeface="Constantia" pitchFamily="18" charset="0"/>
              </a:rPr>
              <a:t>.</a:t>
            </a:r>
          </a:p>
          <a:p>
            <a:endParaRPr lang="en-US" sz="2800" dirty="0">
              <a:latin typeface="Constantia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sz="2800" dirty="0">
                <a:latin typeface="Constantia" pitchFamily="18" charset="0"/>
              </a:rPr>
              <a:t> </a:t>
            </a:r>
            <a:r>
              <a:rPr lang="en-US" sz="2800" dirty="0" err="1" smtClean="0">
                <a:latin typeface="Constantia" pitchFamily="18" charset="0"/>
              </a:rPr>
              <a:t>sys.argv</a:t>
            </a:r>
            <a:r>
              <a:rPr lang="en-US" sz="2800" dirty="0" smtClean="0">
                <a:latin typeface="Constantia" pitchFamily="18" charset="0"/>
              </a:rPr>
              <a:t> </a:t>
            </a:r>
            <a:r>
              <a:rPr lang="en-US" sz="2800" dirty="0">
                <a:latin typeface="Constantia" pitchFamily="18" charset="0"/>
              </a:rPr>
              <a:t>is the list of command-line arguments</a:t>
            </a:r>
            <a:r>
              <a:rPr lang="en-US" sz="2800" dirty="0" smtClean="0">
                <a:latin typeface="Constantia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sz="2800" dirty="0">
              <a:latin typeface="Constantia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sz="2800" dirty="0" smtClean="0">
                <a:latin typeface="Constantia" pitchFamily="18" charset="0"/>
              </a:rPr>
              <a:t>It can be accessed as </a:t>
            </a:r>
            <a:r>
              <a:rPr lang="en-US" sz="2800" dirty="0" err="1" smtClean="0">
                <a:latin typeface="Constantia" pitchFamily="18" charset="0"/>
              </a:rPr>
              <a:t>sys.argv</a:t>
            </a:r>
            <a:r>
              <a:rPr lang="en-US" sz="2800" dirty="0" smtClean="0">
                <a:latin typeface="Constantia" pitchFamily="18" charset="0"/>
              </a:rPr>
              <a:t>[0], </a:t>
            </a:r>
            <a:r>
              <a:rPr lang="en-US" sz="2800" dirty="0" err="1" smtClean="0">
                <a:latin typeface="Constantia" pitchFamily="18" charset="0"/>
              </a:rPr>
              <a:t>sys.argv</a:t>
            </a:r>
            <a:r>
              <a:rPr lang="en-US" sz="2800" dirty="0" smtClean="0">
                <a:latin typeface="Constantia" pitchFamily="18" charset="0"/>
              </a:rPr>
              <a:t>[1], </a:t>
            </a:r>
            <a:r>
              <a:rPr lang="en-US" sz="2800" dirty="0" err="1" smtClean="0">
                <a:latin typeface="Constantia" pitchFamily="18" charset="0"/>
              </a:rPr>
              <a:t>sys.argv</a:t>
            </a:r>
            <a:r>
              <a:rPr lang="en-US" sz="2800" dirty="0" smtClean="0">
                <a:latin typeface="Constantia" pitchFamily="18" charset="0"/>
              </a:rPr>
              <a:t>[2], etc..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sz="2800" dirty="0">
              <a:latin typeface="Constantia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sz="2800" dirty="0" smtClean="0">
                <a:latin typeface="Constantia" pitchFamily="18" charset="0"/>
              </a:rPr>
              <a:t>By default </a:t>
            </a:r>
            <a:r>
              <a:rPr lang="en-US" sz="2800" dirty="0" err="1" smtClean="0">
                <a:latin typeface="Constantia" pitchFamily="18" charset="0"/>
              </a:rPr>
              <a:t>sys.argv</a:t>
            </a:r>
            <a:r>
              <a:rPr lang="en-US" sz="2800" dirty="0" smtClean="0">
                <a:latin typeface="Constantia" pitchFamily="18" charset="0"/>
              </a:rPr>
              <a:t>[0] is the Absolute path of file that we are currently running.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sz="2800" dirty="0">
              <a:latin typeface="Constantia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endParaRPr lang="en-US" sz="2800" dirty="0">
              <a:latin typeface="Constantia" pitchFamily="18" charset="0"/>
            </a:endParaRPr>
          </a:p>
          <a:p>
            <a:r>
              <a:rPr lang="en-US" sz="2800" dirty="0">
                <a:latin typeface="Constantia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9268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31640" y="1916832"/>
            <a:ext cx="4104456" cy="792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35292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b="0" dirty="0" smtClean="0">
                <a:solidFill>
                  <a:schemeClr val="tx1"/>
                </a:solidFill>
                <a:latin typeface="Book Antiqua" pitchFamily="18" charset="0"/>
              </a:rPr>
              <a:t>How to Run</a:t>
            </a:r>
            <a:endParaRPr lang="en-IN" b="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340768"/>
            <a:ext cx="7850832" cy="4968552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Check whether Python is properly installed.</a:t>
            </a:r>
          </a:p>
          <a:p>
            <a:pPr marL="4572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Type </a:t>
            </a:r>
            <a:r>
              <a:rPr lang="en-US" dirty="0" smtClean="0">
                <a:solidFill>
                  <a:srgbClr val="C00000"/>
                </a:solidFill>
              </a:rPr>
              <a:t>python.exe filename.py arguments</a:t>
            </a:r>
          </a:p>
          <a:p>
            <a:pPr marL="45720" indent="0">
              <a:buNone/>
            </a:pPr>
            <a:endParaRPr lang="en-US" dirty="0" smtClean="0">
              <a:solidFill>
                <a:srgbClr val="C00000"/>
              </a:solidFill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Python.exe- </a:t>
            </a:r>
            <a:r>
              <a:rPr lang="en-US" dirty="0" smtClean="0">
                <a:solidFill>
                  <a:schemeClr val="tx1"/>
                </a:solidFill>
              </a:rPr>
              <a:t>it is mandatory to execute any python program in command prompt</a:t>
            </a:r>
          </a:p>
          <a:p>
            <a:pPr marL="4572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Filename.py-</a:t>
            </a:r>
            <a:r>
              <a:rPr lang="en-US" dirty="0" smtClean="0">
                <a:solidFill>
                  <a:schemeClr val="tx1"/>
                </a:solidFill>
              </a:rPr>
              <a:t> it is name of your python file</a:t>
            </a:r>
          </a:p>
          <a:p>
            <a:pPr marL="4572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Arguments- </a:t>
            </a:r>
            <a:r>
              <a:rPr lang="en-US" dirty="0">
                <a:solidFill>
                  <a:schemeClr val="tx1"/>
                </a:solidFill>
              </a:rPr>
              <a:t>it is </a:t>
            </a:r>
            <a:r>
              <a:rPr lang="en-US" dirty="0" smtClean="0">
                <a:solidFill>
                  <a:schemeClr val="tx1"/>
                </a:solidFill>
              </a:rPr>
              <a:t>the command line arguments that we are going to pass as input for user defined file</a:t>
            </a:r>
            <a:endParaRPr lang="en-US" dirty="0">
              <a:solidFill>
                <a:srgbClr val="C00000"/>
              </a:solidFill>
            </a:endParaRPr>
          </a:p>
          <a:p>
            <a:pPr marL="4572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7433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06489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b="0" dirty="0" smtClean="0">
                <a:solidFill>
                  <a:schemeClr val="tx1"/>
                </a:solidFill>
                <a:latin typeface="Book Antiqua" pitchFamily="18" charset="0"/>
              </a:rPr>
              <a:t>Example 1</a:t>
            </a:r>
            <a:endParaRPr lang="en-IN" b="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3568" y="1844824"/>
            <a:ext cx="7992888" cy="3474720"/>
          </a:xfrm>
        </p:spPr>
        <p:txBody>
          <a:bodyPr/>
          <a:lstStyle/>
          <a:p>
            <a:pPr marL="4572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import sys			this is first argument(</a:t>
            </a:r>
            <a:r>
              <a:rPr lang="en-US" dirty="0" err="1" smtClean="0">
                <a:solidFill>
                  <a:schemeClr val="tx1"/>
                </a:solidFill>
              </a:rPr>
              <a:t>i.e</a:t>
            </a:r>
            <a:r>
              <a:rPr lang="en-US" dirty="0" smtClean="0">
                <a:solidFill>
                  <a:schemeClr val="tx1"/>
                </a:solidFill>
              </a:rPr>
              <a:t> your </a:t>
            </a:r>
            <a:r>
              <a:rPr lang="en-IN" dirty="0">
                <a:solidFill>
                  <a:schemeClr val="tx1"/>
                </a:solidFill>
              </a:rPr>
              <a:t>print(</a:t>
            </a:r>
            <a:r>
              <a:rPr lang="en-IN" dirty="0" err="1">
                <a:solidFill>
                  <a:schemeClr val="tx1"/>
                </a:solidFill>
              </a:rPr>
              <a:t>sys.argv</a:t>
            </a:r>
            <a:r>
              <a:rPr lang="en-IN" dirty="0">
                <a:solidFill>
                  <a:schemeClr val="tx1"/>
                </a:solidFill>
              </a:rPr>
              <a:t>[0</a:t>
            </a:r>
            <a:r>
              <a:rPr lang="en-IN" dirty="0" smtClean="0">
                <a:solidFill>
                  <a:schemeClr val="tx1"/>
                </a:solidFill>
              </a:rPr>
              <a:t>])				</a:t>
            </a:r>
            <a:r>
              <a:rPr lang="en-US" dirty="0" smtClean="0">
                <a:solidFill>
                  <a:schemeClr val="tx1"/>
                </a:solidFill>
              </a:rPr>
              <a:t>python file name)</a:t>
            </a:r>
          </a:p>
          <a:p>
            <a:pPr marL="4572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b="1" u="sng" dirty="0" smtClean="0">
                <a:solidFill>
                  <a:schemeClr val="tx1"/>
                </a:solidFill>
              </a:rPr>
              <a:t>OUTPUT</a:t>
            </a:r>
            <a:r>
              <a:rPr lang="en-US" dirty="0" smtClean="0">
                <a:solidFill>
                  <a:schemeClr val="tx1"/>
                </a:solidFill>
              </a:rPr>
              <a:t>				File name</a:t>
            </a:r>
            <a:endParaRPr lang="en-US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C:\&gt;python.exe </a:t>
            </a:r>
            <a:r>
              <a:rPr lang="en-US" dirty="0">
                <a:solidFill>
                  <a:srgbClr val="C00000"/>
                </a:solidFill>
              </a:rPr>
              <a:t>D:/f1.py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</a:rPr>
              <a:t>D:/f1.py</a:t>
            </a:r>
            <a:endParaRPr lang="en-US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IN" dirty="0"/>
          </a:p>
        </p:txBody>
      </p:sp>
      <p:grpSp>
        <p:nvGrpSpPr>
          <p:cNvPr id="9" name="Group 8"/>
          <p:cNvGrpSpPr/>
          <p:nvPr/>
        </p:nvGrpSpPr>
        <p:grpSpPr>
          <a:xfrm>
            <a:off x="2348136" y="2492896"/>
            <a:ext cx="1800200" cy="288032"/>
            <a:chOff x="3275856" y="3789040"/>
            <a:chExt cx="1800200" cy="288032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3275856" y="3789040"/>
              <a:ext cx="1800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3275856" y="3789040"/>
              <a:ext cx="0" cy="2880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3248236" y="3861048"/>
            <a:ext cx="1800200" cy="288032"/>
            <a:chOff x="3275856" y="3789040"/>
            <a:chExt cx="1800200" cy="288032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3275856" y="3789040"/>
              <a:ext cx="1800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275856" y="3789040"/>
              <a:ext cx="0" cy="2880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50196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06489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b="0" dirty="0" smtClean="0">
                <a:solidFill>
                  <a:schemeClr val="tx1"/>
                </a:solidFill>
                <a:latin typeface="Book Antiqua" pitchFamily="18" charset="0"/>
              </a:rPr>
              <a:t>Example 2</a:t>
            </a:r>
            <a:endParaRPr lang="en-IN" b="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1268760"/>
            <a:ext cx="7992888" cy="4968552"/>
          </a:xfrm>
        </p:spPr>
        <p:txBody>
          <a:bodyPr/>
          <a:lstStyle/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</a:rPr>
              <a:t>import sys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</a:rPr>
              <a:t>c=</a:t>
            </a:r>
            <a:r>
              <a:rPr lang="en-IN" dirty="0" err="1">
                <a:solidFill>
                  <a:schemeClr val="tx1"/>
                </a:solidFill>
              </a:rPr>
              <a:t>sys.argv</a:t>
            </a:r>
            <a:r>
              <a:rPr lang="en-IN" dirty="0">
                <a:solidFill>
                  <a:schemeClr val="tx1"/>
                </a:solidFill>
              </a:rPr>
              <a:t>[1]+</a:t>
            </a:r>
            <a:r>
              <a:rPr lang="en-IN" dirty="0" err="1">
                <a:solidFill>
                  <a:schemeClr val="tx1"/>
                </a:solidFill>
              </a:rPr>
              <a:t>sys.argv</a:t>
            </a:r>
            <a:r>
              <a:rPr lang="en-IN" dirty="0">
                <a:solidFill>
                  <a:schemeClr val="tx1"/>
                </a:solidFill>
              </a:rPr>
              <a:t>[2]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</a:rPr>
              <a:t>print("Answer is ",c)</a:t>
            </a:r>
            <a:r>
              <a:rPr lang="en-US" dirty="0" smtClean="0">
                <a:solidFill>
                  <a:schemeClr val="tx1"/>
                </a:solidFill>
              </a:rPr>
              <a:t>	</a:t>
            </a: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</a:t>
            </a:r>
            <a:endParaRPr lang="en-US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b="1" u="sng" dirty="0" smtClean="0">
                <a:solidFill>
                  <a:schemeClr val="tx1"/>
                </a:solidFill>
              </a:rPr>
              <a:t>OUTPUT</a:t>
            </a:r>
            <a:r>
              <a:rPr lang="en-US" dirty="0" smtClean="0">
                <a:solidFill>
                  <a:schemeClr val="tx1"/>
                </a:solidFill>
              </a:rPr>
              <a:t>			</a:t>
            </a: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C:\&gt;python.exe </a:t>
            </a:r>
            <a:r>
              <a:rPr lang="en-US" dirty="0">
                <a:solidFill>
                  <a:srgbClr val="C00000"/>
                </a:solidFill>
              </a:rPr>
              <a:t>D:/</a:t>
            </a:r>
            <a:r>
              <a:rPr lang="en-US" dirty="0" smtClean="0">
                <a:solidFill>
                  <a:srgbClr val="C00000"/>
                </a:solidFill>
              </a:rPr>
              <a:t>f1.py 3 5</a:t>
            </a:r>
            <a:endParaRPr lang="en-US" dirty="0">
              <a:solidFill>
                <a:srgbClr val="C00000"/>
              </a:solidFill>
            </a:endParaRP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</a:rPr>
              <a:t>Answer </a:t>
            </a:r>
            <a:r>
              <a:rPr lang="en-IN" dirty="0" smtClean="0">
                <a:solidFill>
                  <a:schemeClr val="tx1"/>
                </a:solidFill>
              </a:rPr>
              <a:t>is 8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725471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35292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b="0" dirty="0" smtClean="0">
                <a:solidFill>
                  <a:schemeClr val="tx1"/>
                </a:solidFill>
                <a:latin typeface="Book Antiqua" pitchFamily="18" charset="0"/>
              </a:rPr>
              <a:t>Example 3</a:t>
            </a:r>
            <a:br>
              <a:rPr lang="en-US" b="0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sz="2800" b="0" dirty="0" smtClean="0">
                <a:solidFill>
                  <a:schemeClr val="tx1"/>
                </a:solidFill>
                <a:latin typeface="Book Antiqua" pitchFamily="18" charset="0"/>
              </a:rPr>
              <a:t>To count the number of words in a text file  </a:t>
            </a:r>
            <a:endParaRPr lang="en-IN" b="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1988840"/>
            <a:ext cx="8064896" cy="4248472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import sys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f=open(</a:t>
            </a:r>
            <a:r>
              <a:rPr lang="en-IN" dirty="0" err="1">
                <a:solidFill>
                  <a:schemeClr val="tx1"/>
                </a:solidFill>
                <a:latin typeface="Book Antiqua" pitchFamily="18" charset="0"/>
              </a:rPr>
              <a:t>sys.argv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[1], " r ")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l=</a:t>
            </a:r>
            <a:r>
              <a:rPr lang="en-IN" dirty="0" err="1">
                <a:solidFill>
                  <a:schemeClr val="tx1"/>
                </a:solidFill>
                <a:latin typeface="Book Antiqua" pitchFamily="18" charset="0"/>
              </a:rPr>
              <a:t>f.read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()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words=</a:t>
            </a:r>
            <a:r>
              <a:rPr lang="en-IN" dirty="0" err="1">
                <a:solidFill>
                  <a:schemeClr val="tx1"/>
                </a:solidFill>
                <a:latin typeface="Book Antiqua" pitchFamily="18" charset="0"/>
              </a:rPr>
              <a:t>l.split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()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print(" The Number of words in file ",</a:t>
            </a:r>
            <a:r>
              <a:rPr lang="en-IN" dirty="0" err="1" smtClean="0">
                <a:solidFill>
                  <a:schemeClr val="tx1"/>
                </a:solidFill>
                <a:latin typeface="Book Antiqua" pitchFamily="18" charset="0"/>
              </a:rPr>
              <a:t>sys.argv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[1], " is ",</a:t>
            </a:r>
            <a:r>
              <a:rPr lang="en-IN" dirty="0" err="1" smtClean="0">
                <a:solidFill>
                  <a:schemeClr val="tx1"/>
                </a:solidFill>
                <a:latin typeface="Book Antiqua" pitchFamily="18" charset="0"/>
              </a:rPr>
              <a:t>len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(words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))</a:t>
            </a:r>
          </a:p>
          <a:p>
            <a:pPr marL="45720" indent="0">
              <a:buNone/>
            </a:pPr>
            <a:r>
              <a:rPr lang="en-IN" dirty="0" err="1">
                <a:solidFill>
                  <a:schemeClr val="tx1"/>
                </a:solidFill>
                <a:latin typeface="Book Antiqua" pitchFamily="18" charset="0"/>
              </a:rPr>
              <a:t>f.close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()</a:t>
            </a:r>
          </a:p>
          <a:p>
            <a:pPr marL="45720" indent="0">
              <a:buNone/>
            </a:pP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IN" b="1" u="sng" dirty="0">
                <a:solidFill>
                  <a:schemeClr val="tx1"/>
                </a:solidFill>
                <a:latin typeface="Book Antiqua" pitchFamily="18" charset="0"/>
              </a:rPr>
              <a:t>OUTPUT: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C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:\&gt; </a:t>
            </a:r>
            <a:r>
              <a:rPr lang="en-IN" dirty="0" smtClean="0">
                <a:solidFill>
                  <a:srgbClr val="C00000"/>
                </a:solidFill>
                <a:latin typeface="Book Antiqua" pitchFamily="18" charset="0"/>
              </a:rPr>
              <a:t>python.exe </a:t>
            </a:r>
            <a:r>
              <a:rPr lang="en-IN" dirty="0">
                <a:solidFill>
                  <a:srgbClr val="C00000"/>
                </a:solidFill>
                <a:latin typeface="Book Antiqua" pitchFamily="18" charset="0"/>
              </a:rPr>
              <a:t>command.py f1.txt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The Number of words in file f1.txt is 12</a:t>
            </a:r>
          </a:p>
        </p:txBody>
      </p:sp>
    </p:spTree>
    <p:extLst>
      <p:ext uri="{BB962C8B-B14F-4D97-AF65-F5344CB8AC3E}">
        <p14:creationId xmlns:p14="http://schemas.microsoft.com/office/powerpoint/2010/main" val="38767933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11560" y="1916832"/>
            <a:ext cx="8136904" cy="4554840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import sys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print("Arguments is",</a:t>
            </a:r>
            <a:r>
              <a:rPr lang="en-IN" dirty="0" err="1">
                <a:solidFill>
                  <a:schemeClr val="tx1"/>
                </a:solidFill>
                <a:latin typeface="Book Antiqua" pitchFamily="18" charset="0"/>
              </a:rPr>
              <a:t>sys.argv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)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print("Length is",</a:t>
            </a:r>
            <a:r>
              <a:rPr lang="en-IN" dirty="0" err="1">
                <a:solidFill>
                  <a:schemeClr val="tx1"/>
                </a:solidFill>
                <a:latin typeface="Book Antiqua" pitchFamily="18" charset="0"/>
              </a:rPr>
              <a:t>len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(</a:t>
            </a:r>
            <a:r>
              <a:rPr lang="en-IN" dirty="0" err="1">
                <a:solidFill>
                  <a:schemeClr val="tx1"/>
                </a:solidFill>
                <a:latin typeface="Book Antiqua" pitchFamily="18" charset="0"/>
              </a:rPr>
              <a:t>sys.argv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))</a:t>
            </a:r>
          </a:p>
          <a:p>
            <a:pPr marL="45720" indent="0">
              <a:buNone/>
            </a:pPr>
            <a:endParaRPr lang="en-US" b="1" u="sng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b="1" u="sng" dirty="0" smtClean="0">
                <a:solidFill>
                  <a:schemeClr val="tx1"/>
                </a:solidFill>
                <a:latin typeface="Book Antiqua" pitchFamily="18" charset="0"/>
              </a:rPr>
              <a:t>OUTPUT:</a:t>
            </a:r>
            <a:endParaRPr lang="en-IN" b="1" u="sng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C:\&gt;</a:t>
            </a:r>
            <a:r>
              <a:rPr lang="en-IN" dirty="0">
                <a:solidFill>
                  <a:srgbClr val="C00000"/>
                </a:solidFill>
                <a:latin typeface="Book Antiqua" pitchFamily="18" charset="0"/>
              </a:rPr>
              <a:t>python.exe D:/f1.py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Arguments is ['D:/f1.py']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Length is 1</a:t>
            </a:r>
          </a:p>
          <a:p>
            <a:pPr marL="45720" indent="0">
              <a:buNone/>
            </a:pP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C:\&gt;</a:t>
            </a:r>
            <a:r>
              <a:rPr lang="en-IN" dirty="0">
                <a:solidFill>
                  <a:srgbClr val="C00000"/>
                </a:solidFill>
                <a:latin typeface="Book Antiqua" pitchFamily="18" charset="0"/>
              </a:rPr>
              <a:t>python.exe D:/f1.py 23 546 34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Arguments is ['D:/f1.py', '23', '546', '34']</a:t>
            </a: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Length is 4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404813"/>
            <a:ext cx="849694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0" dirty="0" smtClean="0">
                <a:solidFill>
                  <a:schemeClr val="tx1"/>
                </a:solidFill>
                <a:latin typeface="Book Antiqua" pitchFamily="18" charset="0"/>
              </a:rPr>
              <a:t>Example 4</a:t>
            </a:r>
            <a:r>
              <a:rPr lang="en-US" b="0" dirty="0" smtClean="0">
                <a:solidFill>
                  <a:schemeClr val="tx1"/>
                </a:solidFill>
                <a:latin typeface="Book Antiqua" pitchFamily="18" charset="0"/>
              </a:rPr>
              <a:t/>
            </a:r>
            <a:br>
              <a:rPr lang="en-US" b="0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sz="2800" b="0" dirty="0" smtClean="0">
                <a:solidFill>
                  <a:schemeClr val="tx1"/>
                </a:solidFill>
                <a:latin typeface="Book Antiqua" pitchFamily="18" charset="0"/>
              </a:rPr>
              <a:t>To print the arguments and length of arguments</a:t>
            </a:r>
            <a:endParaRPr lang="en-IN" b="0" dirty="0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2549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2145" y="891335"/>
            <a:ext cx="7622328" cy="64633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anchor="ctr">
            <a:spAutoFit/>
          </a:bodyPr>
          <a:lstStyle/>
          <a:p>
            <a:pPr algn="ctr"/>
            <a:r>
              <a:rPr lang="en-US" sz="3600" dirty="0" smtClean="0">
                <a:latin typeface="Book Antiqua" pitchFamily="18" charset="0"/>
              </a:rPr>
              <a:t>Modules In Python</a:t>
            </a:r>
            <a:endParaRPr lang="en-US" sz="3600" dirty="0">
              <a:latin typeface="Book Antiqua" pitchFamily="18" charset="0"/>
            </a:endParaRPr>
          </a:p>
        </p:txBody>
      </p:sp>
      <p:pic>
        <p:nvPicPr>
          <p:cNvPr id="2050" name="Picture 2" descr="Python Modu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88" y="2492896"/>
            <a:ext cx="7048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19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6205" y="947629"/>
            <a:ext cx="9144000" cy="576635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Modules are files 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with  </a:t>
            </a:r>
            <a:r>
              <a:rPr lang="en-US" sz="2000" dirty="0" smtClean="0">
                <a:solidFill>
                  <a:srgbClr val="C00000"/>
                </a:solidFill>
                <a:latin typeface="Constantia" panose="02030602050306030303" pitchFamily="18" charset="0"/>
                <a:cs typeface="Times New Roman" pitchFamily="18" charset="0"/>
              </a:rPr>
              <a:t>.</a:t>
            </a:r>
            <a:r>
              <a:rPr lang="en-US" sz="2000" dirty="0" err="1" smtClean="0">
                <a:solidFill>
                  <a:srgbClr val="C00000"/>
                </a:solidFill>
                <a:latin typeface="Constantia" panose="02030602050306030303" pitchFamily="18" charset="0"/>
                <a:cs typeface="Times New Roman" pitchFamily="18" charset="0"/>
              </a:rPr>
              <a:t>py</a:t>
            </a:r>
            <a:r>
              <a:rPr lang="en-US" sz="2000" dirty="0" smtClean="0">
                <a:solidFill>
                  <a:srgbClr val="C00000"/>
                </a:solidFill>
                <a:latin typeface="Constantia" panose="02030602050306030303" pitchFamily="18" charset="0"/>
                <a:cs typeface="Times New Roman" pitchFamily="18" charset="0"/>
              </a:rPr>
              <a:t> extension 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that has definitions of all functions and variables that you would like to use even in other programs, even those functions are not defined in that program.</a:t>
            </a:r>
            <a:endParaRPr lang="en-US" sz="2000" dirty="0">
              <a:solidFill>
                <a:schemeClr val="tx1"/>
              </a:solidFill>
              <a:latin typeface="Constantia" panose="02030602050306030303" pitchFamily="18" charset="0"/>
              <a:cs typeface="Times New Roman" pitchFamily="18" charset="0"/>
            </a:endParaRP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A module’s definitions can be imported 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by 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using </a:t>
            </a:r>
            <a:r>
              <a:rPr lang="en-US" sz="2000" dirty="0">
                <a:solidFill>
                  <a:srgbClr val="C00000"/>
                </a:solidFill>
                <a:latin typeface="Constantia" panose="02030602050306030303" pitchFamily="18" charset="0"/>
                <a:cs typeface="Times New Roman" pitchFamily="18" charset="0"/>
              </a:rPr>
              <a:t>“import </a:t>
            </a:r>
            <a:r>
              <a:rPr lang="en-US" sz="2000" dirty="0" smtClean="0">
                <a:solidFill>
                  <a:srgbClr val="C00000"/>
                </a:solidFill>
                <a:latin typeface="Constantia" panose="02030602050306030303" pitchFamily="18" charset="0"/>
                <a:cs typeface="Times New Roman" pitchFamily="18" charset="0"/>
              </a:rPr>
              <a:t>module_</a:t>
            </a:r>
            <a:r>
              <a:rPr lang="en-US" sz="2000" i="1" dirty="0" smtClean="0">
                <a:solidFill>
                  <a:srgbClr val="C00000"/>
                </a:solidFill>
                <a:latin typeface="Constantia" panose="02030602050306030303" pitchFamily="18" charset="0"/>
                <a:cs typeface="Times New Roman" pitchFamily="18" charset="0"/>
              </a:rPr>
              <a:t>name</a:t>
            </a:r>
            <a:r>
              <a:rPr lang="en-US" sz="2000" dirty="0" smtClean="0">
                <a:solidFill>
                  <a:srgbClr val="C00000"/>
                </a:solidFill>
                <a:latin typeface="Constantia" panose="02030602050306030303" pitchFamily="18" charset="0"/>
                <a:cs typeface="Times New Roman" pitchFamily="18" charset="0"/>
              </a:rPr>
              <a:t>”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We can import a module using </a:t>
            </a:r>
            <a:r>
              <a:rPr lang="en-IN" sz="2000" dirty="0">
                <a:solidFill>
                  <a:srgbClr val="C00000"/>
                </a:solidFill>
                <a:latin typeface="Constantia" panose="02030602050306030303" pitchFamily="18" charset="0"/>
                <a:cs typeface="Times New Roman" pitchFamily="18" charset="0"/>
              </a:rPr>
              <a:t>import statement </a:t>
            </a:r>
            <a:r>
              <a:rPr lang="en-IN" sz="2000" dirty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and access the definitions inside it using the dot operator</a:t>
            </a:r>
            <a:endParaRPr lang="en-US" sz="2000" dirty="0">
              <a:solidFill>
                <a:schemeClr val="tx1"/>
              </a:solidFill>
              <a:latin typeface="Constantia" panose="02030602050306030303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To </a:t>
            </a: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access a module’s functions, type </a:t>
            </a:r>
            <a:r>
              <a:rPr lang="en-US" sz="2000" i="1" dirty="0" smtClean="0">
                <a:solidFill>
                  <a:srgbClr val="C00000"/>
                </a:solidFill>
                <a:latin typeface="Constantia" panose="02030602050306030303" pitchFamily="18" charset="0"/>
                <a:cs typeface="Times New Roman" pitchFamily="18" charset="0"/>
              </a:rPr>
              <a:t>“module_name.function()”</a:t>
            </a:r>
            <a:endParaRPr lang="en-US" dirty="0">
              <a:solidFill>
                <a:srgbClr val="C00000"/>
              </a:solidFill>
            </a:endParaRPr>
          </a:p>
          <a:p>
            <a:endParaRPr lang="en-US" sz="2000" dirty="0" smtClean="0">
              <a:solidFill>
                <a:schemeClr val="tx1"/>
              </a:solidFill>
              <a:latin typeface="Constantia" panose="02030602050306030303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2000" b="1" u="sng" dirty="0" smtClean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Example:</a:t>
            </a:r>
          </a:p>
          <a:p>
            <a:pPr marL="45720" indent="0">
              <a:buNone/>
            </a:pPr>
            <a:r>
              <a:rPr lang="en-US" sz="2000" dirty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mport math</a:t>
            </a:r>
          </a:p>
          <a:p>
            <a:pPr marL="45720" indent="0">
              <a:buNone/>
            </a:pP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print(</a:t>
            </a:r>
            <a:r>
              <a:rPr lang="en-US" sz="2000" dirty="0" err="1" smtClean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math.sqrt</a:t>
            </a: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(25))</a:t>
            </a:r>
          </a:p>
          <a:p>
            <a:pPr marL="45720" indent="0">
              <a:buNone/>
            </a:pPr>
            <a:r>
              <a:rPr lang="en-US" sz="2000" b="1" u="sng" dirty="0" smtClean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Output:</a:t>
            </a:r>
          </a:p>
          <a:p>
            <a:pPr marL="45720" indent="0">
              <a:buNone/>
            </a:pPr>
            <a:r>
              <a:rPr lang="en-US" sz="2000" dirty="0" smtClean="0">
                <a:solidFill>
                  <a:schemeClr val="tx1"/>
                </a:solidFill>
                <a:latin typeface="Constantia" panose="02030602050306030303" pitchFamily="18" charset="0"/>
                <a:cs typeface="Times New Roman" pitchFamily="18" charset="0"/>
              </a:rPr>
              <a:t>5</a:t>
            </a:r>
          </a:p>
          <a:p>
            <a:endParaRPr lang="en-US" sz="2000" dirty="0">
              <a:solidFill>
                <a:schemeClr val="tx1"/>
              </a:solidFill>
              <a:latin typeface="Constantia" panose="02030602050306030303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7216" y="178187"/>
            <a:ext cx="7622328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anchor="ctr">
            <a:spAutoFit/>
          </a:bodyPr>
          <a:lstStyle/>
          <a:p>
            <a:pPr algn="ctr"/>
            <a:r>
              <a:rPr lang="en-US" sz="4000" dirty="0" smtClean="0">
                <a:latin typeface="Book Antiqua" pitchFamily="18" charset="0"/>
              </a:rPr>
              <a:t>Modules In Python</a:t>
            </a:r>
            <a:endParaRPr lang="en-US" sz="40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58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731520"/>
            <a:ext cx="9144000" cy="612648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When 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you import a module, you can use </a:t>
            </a:r>
            <a:r>
              <a:rPr lang="en-IN" dirty="0">
                <a:solidFill>
                  <a:srgbClr val="C00000"/>
                </a:solidFill>
                <a:latin typeface="Book Antiqua" pitchFamily="18" charset="0"/>
              </a:rPr>
              <a:t>any variable or function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 defined in that module. </a:t>
            </a:r>
            <a:endParaRPr lang="en-IN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But 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if you </a:t>
            </a:r>
            <a:r>
              <a:rPr lang="en-IN" dirty="0" smtClean="0">
                <a:solidFill>
                  <a:srgbClr val="C00000"/>
                </a:solidFill>
                <a:latin typeface="Book Antiqua" pitchFamily="18" charset="0"/>
              </a:rPr>
              <a:t>want </a:t>
            </a:r>
            <a:r>
              <a:rPr lang="en-IN" dirty="0">
                <a:solidFill>
                  <a:srgbClr val="C00000"/>
                </a:solidFill>
                <a:latin typeface="Book Antiqua" pitchFamily="18" charset="0"/>
              </a:rPr>
              <a:t>to use only selected variables or functions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, then you can use the </a:t>
            </a:r>
            <a:r>
              <a:rPr lang="en-IN" dirty="0">
                <a:solidFill>
                  <a:srgbClr val="C00000"/>
                </a:solidFill>
                <a:latin typeface="Book Antiqua" pitchFamily="18" charset="0"/>
              </a:rPr>
              <a:t>from...import statement</a:t>
            </a:r>
            <a:r>
              <a:rPr lang="en-IN" b="1" dirty="0">
                <a:solidFill>
                  <a:schemeClr val="tx1"/>
                </a:solidFill>
                <a:latin typeface="Book Antiqua" pitchFamily="18" charset="0"/>
              </a:rPr>
              <a:t>. </a:t>
            </a:r>
            <a:endParaRPr lang="en-IN" b="1" dirty="0" smtClean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80701" y="260648"/>
            <a:ext cx="54425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3200" dirty="0">
                <a:latin typeface="Book Antiqua" pitchFamily="18" charset="0"/>
              </a:rPr>
              <a:t>The from…import Statement</a:t>
            </a:r>
            <a:endParaRPr lang="en-IN" sz="3200" dirty="0">
              <a:latin typeface="Book Antiqu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7589" y="330073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latin typeface="Book Antiqua" pitchFamily="18" charset="0"/>
              </a:rPr>
              <a:t>Importing One variable</a:t>
            </a:r>
            <a:endParaRPr lang="en-IN" b="1" u="sng" dirty="0">
              <a:latin typeface="Book Antiqu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67944" y="3300730"/>
            <a:ext cx="4924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latin typeface="Book Antiqua" pitchFamily="18" charset="0"/>
              </a:rPr>
              <a:t>Importing More than One variable/function</a:t>
            </a:r>
            <a:endParaRPr lang="en-IN" b="1" u="sng" dirty="0">
              <a:latin typeface="Book Antiqu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44234" y="3933056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>
                <a:latin typeface="Book Antiqua" pitchFamily="18" charset="0"/>
              </a:rPr>
              <a:t>from math import pi, </a:t>
            </a:r>
            <a:r>
              <a:rPr lang="en-IN" dirty="0" err="1">
                <a:latin typeface="Book Antiqua" pitchFamily="18" charset="0"/>
              </a:rPr>
              <a:t>sqrt</a:t>
            </a:r>
            <a:endParaRPr lang="en-IN" dirty="0">
              <a:latin typeface="Book Antiqua" pitchFamily="18" charset="0"/>
            </a:endParaRPr>
          </a:p>
          <a:p>
            <a:r>
              <a:rPr lang="en-IN" dirty="0">
                <a:latin typeface="Book Antiqua" pitchFamily="18" charset="0"/>
              </a:rPr>
              <a:t>print(pi)</a:t>
            </a:r>
          </a:p>
          <a:p>
            <a:r>
              <a:rPr lang="en-IN" dirty="0">
                <a:latin typeface="Book Antiqua" pitchFamily="18" charset="0"/>
              </a:rPr>
              <a:t>print(</a:t>
            </a:r>
            <a:r>
              <a:rPr lang="en-IN" dirty="0" err="1">
                <a:latin typeface="Book Antiqua" pitchFamily="18" charset="0"/>
              </a:rPr>
              <a:t>sqrt</a:t>
            </a:r>
            <a:r>
              <a:rPr lang="en-IN" dirty="0">
                <a:latin typeface="Book Antiqua" pitchFamily="18" charset="0"/>
              </a:rPr>
              <a:t>(pi</a:t>
            </a:r>
            <a:r>
              <a:rPr lang="en-IN" dirty="0" smtClean="0">
                <a:latin typeface="Book Antiqua" pitchFamily="18" charset="0"/>
              </a:rPr>
              <a:t>))</a:t>
            </a:r>
          </a:p>
          <a:p>
            <a:endParaRPr lang="en-US" dirty="0">
              <a:latin typeface="Book Antiqua" pitchFamily="18" charset="0"/>
            </a:endParaRPr>
          </a:p>
          <a:p>
            <a:r>
              <a:rPr lang="en-US" b="1" u="sng" dirty="0" smtClean="0">
                <a:latin typeface="Book Antiqua" pitchFamily="18" charset="0"/>
              </a:rPr>
              <a:t>Output:</a:t>
            </a:r>
          </a:p>
          <a:p>
            <a:r>
              <a:rPr lang="en-IN" dirty="0">
                <a:latin typeface="Book Antiqua" pitchFamily="18" charset="0"/>
              </a:rPr>
              <a:t>3.141592653589793</a:t>
            </a:r>
          </a:p>
          <a:p>
            <a:r>
              <a:rPr lang="en-IN" dirty="0">
                <a:latin typeface="Book Antiqua" pitchFamily="18" charset="0"/>
              </a:rPr>
              <a:t>1.7724538509055159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833" y="399048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>
                <a:latin typeface="Book Antiqua" pitchFamily="18" charset="0"/>
              </a:rPr>
              <a:t>from math import </a:t>
            </a:r>
            <a:r>
              <a:rPr lang="en-IN" dirty="0" smtClean="0">
                <a:latin typeface="Book Antiqua" pitchFamily="18" charset="0"/>
              </a:rPr>
              <a:t>pi</a:t>
            </a:r>
          </a:p>
          <a:p>
            <a:r>
              <a:rPr lang="en-IN" dirty="0" smtClean="0">
                <a:latin typeface="Book Antiqua" pitchFamily="18" charset="0"/>
              </a:rPr>
              <a:t>print(pi</a:t>
            </a:r>
            <a:r>
              <a:rPr lang="en-IN" dirty="0">
                <a:latin typeface="Book Antiqua" pitchFamily="18" charset="0"/>
              </a:rPr>
              <a:t>)</a:t>
            </a:r>
          </a:p>
          <a:p>
            <a:endParaRPr lang="en-US" dirty="0" smtClean="0">
              <a:latin typeface="Book Antiqua" pitchFamily="18" charset="0"/>
            </a:endParaRPr>
          </a:p>
          <a:p>
            <a:endParaRPr lang="en-US" dirty="0">
              <a:latin typeface="Book Antiqua" pitchFamily="18" charset="0"/>
            </a:endParaRPr>
          </a:p>
          <a:p>
            <a:r>
              <a:rPr lang="en-US" b="1" u="sng" dirty="0" smtClean="0">
                <a:latin typeface="Book Antiqua" pitchFamily="18" charset="0"/>
              </a:rPr>
              <a:t>Output:</a:t>
            </a:r>
          </a:p>
          <a:p>
            <a:r>
              <a:rPr lang="en-IN" dirty="0" smtClean="0">
                <a:latin typeface="Book Antiqua" pitchFamily="18" charset="0"/>
              </a:rPr>
              <a:t>3.141592653589793</a:t>
            </a:r>
            <a:endParaRPr lang="en-IN" dirty="0">
              <a:latin typeface="Book Antiqu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635896" y="3300730"/>
            <a:ext cx="0" cy="28645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53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2221" y="320194"/>
            <a:ext cx="8208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latin typeface="Book Antiqua" pitchFamily="18" charset="0"/>
              </a:rPr>
              <a:t>Naming the module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54676" y="1052736"/>
            <a:ext cx="9144000" cy="5373216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Every module has a name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You can find the name of module using </a:t>
            </a:r>
            <a:r>
              <a:rPr lang="en-US" dirty="0" smtClean="0">
                <a:solidFill>
                  <a:srgbClr val="C00000"/>
                </a:solidFill>
                <a:latin typeface="Book Antiqua" pitchFamily="18" charset="0"/>
              </a:rPr>
              <a:t>__name__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By default all module has the common name main</a:t>
            </a:r>
          </a:p>
          <a:p>
            <a:pPr marL="45720" indent="0" algn="just">
              <a:lnSpc>
                <a:spcPct val="150000"/>
              </a:lnSpc>
              <a:buNone/>
            </a:pPr>
            <a:endParaRPr lang="en-US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chemeClr val="tx1"/>
                </a:solidFill>
                <a:latin typeface="Book Antiqua" pitchFamily="18" charset="0"/>
              </a:rPr>
              <a:t>Example:</a:t>
            </a:r>
            <a:endParaRPr lang="en-IN" b="1" u="sng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 algn="just">
              <a:lnSpc>
                <a:spcPct val="150000"/>
              </a:lnSpc>
              <a:buNone/>
            </a:pP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print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(__name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__)</a:t>
            </a:r>
          </a:p>
          <a:p>
            <a:pPr marL="45720" indent="0" algn="just">
              <a:lnSpc>
                <a:spcPct val="150000"/>
              </a:lnSpc>
              <a:buNone/>
            </a:pP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chemeClr val="tx1"/>
                </a:solidFill>
                <a:latin typeface="Book Antiqua" pitchFamily="18" charset="0"/>
              </a:rPr>
              <a:t>Output: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main.py</a:t>
            </a:r>
          </a:p>
        </p:txBody>
      </p:sp>
    </p:spTree>
    <p:extLst>
      <p:ext uri="{BB962C8B-B14F-4D97-AF65-F5344CB8AC3E}">
        <p14:creationId xmlns:p14="http://schemas.microsoft.com/office/powerpoint/2010/main" val="397754230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731520"/>
            <a:ext cx="9036496" cy="3474720"/>
          </a:xfrm>
        </p:spPr>
        <p:txBody>
          <a:bodyPr/>
          <a:lstStyle/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Every Python program is a module, that is, every file that </a:t>
            </a:r>
            <a:r>
              <a:rPr lang="en-US" dirty="0">
                <a:solidFill>
                  <a:srgbClr val="C00000"/>
                </a:solidFill>
                <a:latin typeface="Book Antiqua" pitchFamily="18" charset="0"/>
              </a:rPr>
              <a:t>you save as .</a:t>
            </a:r>
            <a:r>
              <a:rPr lang="en-US" dirty="0" err="1">
                <a:solidFill>
                  <a:srgbClr val="C00000"/>
                </a:solidFill>
                <a:latin typeface="Book Antiqua" pitchFamily="18" charset="0"/>
              </a:rPr>
              <a:t>py</a:t>
            </a:r>
            <a:r>
              <a:rPr lang="en-US" dirty="0">
                <a:solidFill>
                  <a:srgbClr val="C00000"/>
                </a:solidFill>
                <a:latin typeface="Book Antiqua" pitchFamily="18" charset="0"/>
              </a:rPr>
              <a:t> extension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is a module.  </a:t>
            </a:r>
            <a:endParaRPr lang="en-US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You can </a:t>
            </a:r>
            <a:r>
              <a:rPr lang="en-US" dirty="0" smtClean="0">
                <a:solidFill>
                  <a:srgbClr val="C00000"/>
                </a:solidFill>
                <a:latin typeface="Book Antiqua" pitchFamily="18" charset="0"/>
              </a:rPr>
              <a:t>import the module in any python file</a:t>
            </a:r>
          </a:p>
          <a:p>
            <a:pPr marL="45720" indent="0">
              <a:buNone/>
            </a:pP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051720" y="116632"/>
            <a:ext cx="54216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Book Antiqua" pitchFamily="18" charset="0"/>
              </a:rPr>
              <a:t>Making your own Modules </a:t>
            </a:r>
            <a:endParaRPr lang="en-IN" sz="3200" dirty="0">
              <a:latin typeface="Book Antiqu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1916832"/>
            <a:ext cx="84249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u="sng" dirty="0" smtClean="0">
              <a:latin typeface="Book Antiqua" pitchFamily="18" charset="0"/>
            </a:endParaRPr>
          </a:p>
          <a:p>
            <a:r>
              <a:rPr lang="en-US" sz="2000" b="1" u="sng" dirty="0" smtClean="0">
                <a:latin typeface="Book Antiqua" pitchFamily="18" charset="0"/>
              </a:rPr>
              <a:t>Create a new module  and store as mod.py</a:t>
            </a:r>
          </a:p>
          <a:p>
            <a:r>
              <a:rPr lang="en-IN" sz="2000" dirty="0" err="1">
                <a:latin typeface="Book Antiqua" pitchFamily="18" charset="0"/>
              </a:rPr>
              <a:t>def</a:t>
            </a:r>
            <a:r>
              <a:rPr lang="en-IN" sz="2000" dirty="0">
                <a:latin typeface="Book Antiqua" pitchFamily="18" charset="0"/>
              </a:rPr>
              <a:t> display():</a:t>
            </a:r>
          </a:p>
          <a:p>
            <a:r>
              <a:rPr lang="en-IN" sz="2000" dirty="0">
                <a:latin typeface="Book Antiqua" pitchFamily="18" charset="0"/>
              </a:rPr>
              <a:t>    print("name of the imported module is ",__name__)</a:t>
            </a:r>
          </a:p>
          <a:p>
            <a:r>
              <a:rPr lang="en-IN" sz="2000" dirty="0">
                <a:latin typeface="Book Antiqua" pitchFamily="18" charset="0"/>
              </a:rPr>
              <a:t>    print("We are accessing the function")</a:t>
            </a:r>
          </a:p>
          <a:p>
            <a:r>
              <a:rPr lang="en-IN" sz="2000" dirty="0" err="1">
                <a:latin typeface="Book Antiqua" pitchFamily="18" charset="0"/>
              </a:rPr>
              <a:t>msg</a:t>
            </a:r>
            <a:r>
              <a:rPr lang="en-IN" sz="2000" dirty="0">
                <a:latin typeface="Book Antiqua" pitchFamily="18" charset="0"/>
              </a:rPr>
              <a:t>="Thank You"</a:t>
            </a:r>
          </a:p>
          <a:p>
            <a:r>
              <a:rPr lang="en-US" sz="2000" b="1" u="sng" dirty="0" smtClean="0">
                <a:latin typeface="Book Antiqua" pitchFamily="18" charset="0"/>
              </a:rPr>
              <a:t>Create a new python file(new.py) and run it</a:t>
            </a:r>
          </a:p>
          <a:p>
            <a:r>
              <a:rPr lang="en-IN" sz="2000" dirty="0">
                <a:latin typeface="Book Antiqua" pitchFamily="18" charset="0"/>
              </a:rPr>
              <a:t>import mod</a:t>
            </a:r>
          </a:p>
          <a:p>
            <a:r>
              <a:rPr lang="en-IN" sz="2000" dirty="0" err="1">
                <a:latin typeface="Book Antiqua" pitchFamily="18" charset="0"/>
              </a:rPr>
              <a:t>mod.display</a:t>
            </a:r>
            <a:r>
              <a:rPr lang="en-IN" sz="2000" dirty="0">
                <a:latin typeface="Book Antiqua" pitchFamily="18" charset="0"/>
              </a:rPr>
              <a:t>()</a:t>
            </a:r>
          </a:p>
          <a:p>
            <a:r>
              <a:rPr lang="en-IN" sz="2000" dirty="0">
                <a:latin typeface="Book Antiqua" pitchFamily="18" charset="0"/>
              </a:rPr>
              <a:t>print(mod.msg</a:t>
            </a:r>
            <a:r>
              <a:rPr lang="en-IN" sz="2000" dirty="0" smtClean="0">
                <a:latin typeface="Book Antiqua" pitchFamily="18" charset="0"/>
              </a:rPr>
              <a:t>)</a:t>
            </a:r>
            <a:endParaRPr lang="en-US" sz="2000" dirty="0">
              <a:latin typeface="Book Antiqua" pitchFamily="18" charset="0"/>
            </a:endParaRPr>
          </a:p>
          <a:p>
            <a:r>
              <a:rPr lang="en-US" sz="2000" b="1" u="sng" dirty="0" smtClean="0">
                <a:latin typeface="Book Antiqua" pitchFamily="18" charset="0"/>
              </a:rPr>
              <a:t>OUTPUT</a:t>
            </a:r>
          </a:p>
          <a:p>
            <a:r>
              <a:rPr lang="en-IN" sz="2000" dirty="0">
                <a:latin typeface="Book Antiqua" pitchFamily="18" charset="0"/>
              </a:rPr>
              <a:t>name of the imported module </a:t>
            </a:r>
            <a:r>
              <a:rPr lang="en-IN" sz="2000" dirty="0" smtClean="0">
                <a:latin typeface="Book Antiqua" pitchFamily="18" charset="0"/>
              </a:rPr>
              <a:t>is </a:t>
            </a:r>
            <a:r>
              <a:rPr lang="en-IN" sz="2000" dirty="0" smtClean="0">
                <a:solidFill>
                  <a:srgbClr val="C00000"/>
                </a:solidFill>
                <a:latin typeface="Book Antiqua" pitchFamily="18" charset="0"/>
              </a:rPr>
              <a:t>mod</a:t>
            </a:r>
            <a:endParaRPr lang="en-IN" sz="2000" dirty="0">
              <a:solidFill>
                <a:srgbClr val="C00000"/>
              </a:solidFill>
              <a:latin typeface="Book Antiqua" pitchFamily="18" charset="0"/>
            </a:endParaRPr>
          </a:p>
          <a:p>
            <a:r>
              <a:rPr lang="en-IN" sz="2000" dirty="0">
                <a:latin typeface="Book Antiqua" pitchFamily="18" charset="0"/>
              </a:rPr>
              <a:t>We are accessing the function</a:t>
            </a:r>
          </a:p>
          <a:p>
            <a:r>
              <a:rPr lang="en-IN" sz="2000" dirty="0">
                <a:latin typeface="Book Antiqua" pitchFamily="18" charset="0"/>
              </a:rPr>
              <a:t>Thank </a:t>
            </a:r>
            <a:r>
              <a:rPr lang="en-IN" sz="2000" dirty="0" smtClean="0">
                <a:latin typeface="Book Antiqua" pitchFamily="18" charset="0"/>
              </a:rPr>
              <a:t>You</a:t>
            </a:r>
            <a:endParaRPr lang="en-IN" sz="20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2100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424936" cy="612648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() is a built-in function that </a:t>
            </a:r>
            <a:r>
              <a:rPr lang="en-US" dirty="0">
                <a:solidFill>
                  <a:srgbClr val="C00000"/>
                </a:solidFill>
                <a:latin typeface="Constantia" panose="02030602050306030303" pitchFamily="18" charset="0"/>
              </a:rPr>
              <a:t>lists the </a:t>
            </a:r>
            <a:r>
              <a:rPr lang="en-US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variables, functions and classes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defined in a module. 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If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no name is specified, the </a:t>
            </a:r>
            <a:r>
              <a:rPr lang="en-US" dirty="0" err="1">
                <a:solidFill>
                  <a:schemeClr val="tx1"/>
                </a:solidFill>
                <a:latin typeface="Constantia" panose="02030602050306030303" pitchFamily="18" charset="0"/>
              </a:rPr>
              <a:t>dir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() will return the list of names defined in the current module. </a:t>
            </a:r>
          </a:p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694014" y="260648"/>
            <a:ext cx="80544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600" dirty="0">
                <a:latin typeface="Constantia" panose="02030602050306030303" pitchFamily="18" charset="0"/>
              </a:rPr>
              <a:t>The </a:t>
            </a:r>
            <a:r>
              <a:rPr lang="en-IN" sz="3600" dirty="0" err="1">
                <a:latin typeface="Constantia" panose="02030602050306030303" pitchFamily="18" charset="0"/>
              </a:rPr>
              <a:t>dir</a:t>
            </a:r>
            <a:r>
              <a:rPr lang="en-IN" sz="3600" dirty="0">
                <a:latin typeface="Constantia" panose="02030602050306030303" pitchFamily="18" charset="0"/>
              </a:rPr>
              <a:t>() function 	</a:t>
            </a:r>
          </a:p>
        </p:txBody>
      </p:sp>
      <p:sp>
        <p:nvSpPr>
          <p:cNvPr id="2" name="Rectangle 1"/>
          <p:cNvSpPr/>
          <p:nvPr/>
        </p:nvSpPr>
        <p:spPr>
          <a:xfrm>
            <a:off x="205017" y="3423483"/>
            <a:ext cx="40992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Book Antiqua" pitchFamily="18" charset="0"/>
              </a:rPr>
              <a:t>File name: new.py</a:t>
            </a:r>
          </a:p>
          <a:p>
            <a:endParaRPr lang="en-IN" dirty="0" smtClean="0">
              <a:solidFill>
                <a:srgbClr val="C00000"/>
              </a:solidFill>
              <a:latin typeface="Book Antiqua" pitchFamily="18" charset="0"/>
            </a:endParaRPr>
          </a:p>
          <a:p>
            <a:r>
              <a:rPr lang="en-IN" dirty="0" smtClean="0">
                <a:latin typeface="Book Antiqua" pitchFamily="18" charset="0"/>
              </a:rPr>
              <a:t>print(</a:t>
            </a:r>
            <a:r>
              <a:rPr lang="en-IN" dirty="0" err="1" smtClean="0">
                <a:latin typeface="Book Antiqua" pitchFamily="18" charset="0"/>
              </a:rPr>
              <a:t>dir</a:t>
            </a:r>
            <a:r>
              <a:rPr lang="en-IN" dirty="0" smtClean="0">
                <a:latin typeface="Book Antiqua" pitchFamily="18" charset="0"/>
              </a:rPr>
              <a:t>())</a:t>
            </a:r>
          </a:p>
          <a:p>
            <a:endParaRPr lang="en-IN" dirty="0" smtClean="0">
              <a:latin typeface="Book Antiqua" pitchFamily="18" charset="0"/>
            </a:endParaRPr>
          </a:p>
          <a:p>
            <a:r>
              <a:rPr lang="en-US" b="1" u="sng" dirty="0" smtClean="0">
                <a:latin typeface="Book Antiqua" pitchFamily="18" charset="0"/>
              </a:rPr>
              <a:t>OUTPUT:</a:t>
            </a:r>
          </a:p>
          <a:p>
            <a:r>
              <a:rPr lang="en-IN" dirty="0">
                <a:latin typeface="Book Antiqua" pitchFamily="18" charset="0"/>
              </a:rPr>
              <a:t>['__annotations__', '__</a:t>
            </a:r>
            <a:r>
              <a:rPr lang="en-IN" dirty="0" err="1">
                <a:latin typeface="Book Antiqua" pitchFamily="18" charset="0"/>
              </a:rPr>
              <a:t>builtins</a:t>
            </a:r>
            <a:r>
              <a:rPr lang="en-IN" dirty="0">
                <a:latin typeface="Book Antiqua" pitchFamily="18" charset="0"/>
              </a:rPr>
              <a:t>__', '__doc__', '__file__', '__loader__', '__name__', '__package__', '__spec__']</a:t>
            </a:r>
          </a:p>
        </p:txBody>
      </p:sp>
      <p:sp>
        <p:nvSpPr>
          <p:cNvPr id="6" name="Rectangle 5"/>
          <p:cNvSpPr/>
          <p:nvPr/>
        </p:nvSpPr>
        <p:spPr>
          <a:xfrm>
            <a:off x="4607496" y="3284984"/>
            <a:ext cx="45365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Book Antiqua" pitchFamily="18" charset="0"/>
              </a:rPr>
              <a:t>File name: new.py</a:t>
            </a:r>
          </a:p>
          <a:p>
            <a:endParaRPr lang="en-US" dirty="0" smtClean="0">
              <a:solidFill>
                <a:srgbClr val="C00000"/>
              </a:solidFill>
              <a:latin typeface="Book Antiqua" pitchFamily="18" charset="0"/>
            </a:endParaRPr>
          </a:p>
          <a:p>
            <a:r>
              <a:rPr lang="en-IN" dirty="0" smtClean="0">
                <a:latin typeface="Book Antiqua" pitchFamily="18" charset="0"/>
              </a:rPr>
              <a:t>import mod</a:t>
            </a:r>
          </a:p>
          <a:p>
            <a:r>
              <a:rPr lang="en-IN" dirty="0" smtClean="0">
                <a:latin typeface="Book Antiqua" pitchFamily="18" charset="0"/>
              </a:rPr>
              <a:t>print(</a:t>
            </a:r>
            <a:r>
              <a:rPr lang="en-IN" dirty="0" err="1" smtClean="0">
                <a:latin typeface="Book Antiqua" pitchFamily="18" charset="0"/>
              </a:rPr>
              <a:t>dir</a:t>
            </a:r>
            <a:r>
              <a:rPr lang="en-IN" dirty="0" smtClean="0">
                <a:latin typeface="Book Antiqua" pitchFamily="18" charset="0"/>
              </a:rPr>
              <a:t>(mod))</a:t>
            </a:r>
          </a:p>
          <a:p>
            <a:endParaRPr lang="en-IN" dirty="0" smtClean="0">
              <a:latin typeface="Book Antiqua" pitchFamily="18" charset="0"/>
            </a:endParaRPr>
          </a:p>
          <a:p>
            <a:r>
              <a:rPr lang="en-US" b="1" u="sng" dirty="0" smtClean="0">
                <a:latin typeface="Book Antiqua" pitchFamily="18" charset="0"/>
              </a:rPr>
              <a:t>OUTPUT:</a:t>
            </a:r>
          </a:p>
          <a:p>
            <a:r>
              <a:rPr lang="en-IN" dirty="0">
                <a:latin typeface="Book Antiqua" pitchFamily="18" charset="0"/>
              </a:rPr>
              <a:t>['__</a:t>
            </a:r>
            <a:r>
              <a:rPr lang="en-IN" dirty="0" err="1">
                <a:latin typeface="Book Antiqua" pitchFamily="18" charset="0"/>
              </a:rPr>
              <a:t>builtins</a:t>
            </a:r>
            <a:r>
              <a:rPr lang="en-IN" dirty="0">
                <a:latin typeface="Book Antiqua" pitchFamily="18" charset="0"/>
              </a:rPr>
              <a:t>__', '__cached__', '__doc__', '__file__', '__loader__', '__name__', '__package__', '__spec__', 'display', '</a:t>
            </a:r>
            <a:r>
              <a:rPr lang="en-IN" dirty="0" err="1">
                <a:latin typeface="Book Antiqua" pitchFamily="18" charset="0"/>
              </a:rPr>
              <a:t>msg</a:t>
            </a:r>
            <a:r>
              <a:rPr lang="en-IN" dirty="0">
                <a:latin typeface="Book Antiqua" pitchFamily="18" charset="0"/>
              </a:rPr>
              <a:t>']</a:t>
            </a:r>
          </a:p>
        </p:txBody>
      </p:sp>
    </p:spTree>
    <p:extLst>
      <p:ext uri="{BB962C8B-B14F-4D97-AF65-F5344CB8AC3E}">
        <p14:creationId xmlns:p14="http://schemas.microsoft.com/office/powerpoint/2010/main" val="4970080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52736"/>
            <a:ext cx="9144000" cy="5616624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A namespace is a container that provides a named context for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identifiers.</a:t>
            </a:r>
          </a:p>
          <a:p>
            <a:pPr algn="just">
              <a:lnSpc>
                <a:spcPct val="160000"/>
              </a:lnSpc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Two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identifiers with the same name in the same scope will lead to a name clash. 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In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simple terms, Python does not allow programmers to have two different identifiers with the same name. </a:t>
            </a:r>
            <a:endParaRPr lang="en-US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However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,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in some situations we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need to have same </a:t>
            </a: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name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identifiers. To cater to such situations</a:t>
            </a:r>
            <a:r>
              <a:rPr lang="en-US" b="1" dirty="0">
                <a:solidFill>
                  <a:schemeClr val="tx1"/>
                </a:solidFill>
                <a:latin typeface="Constantia" panose="02030602050306030303" pitchFamily="18" charset="0"/>
              </a:rPr>
              <a:t>, namespaces is the keyword. </a:t>
            </a:r>
            <a:endParaRPr lang="en-US" b="1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en-US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Namespaces </a:t>
            </a:r>
            <a:r>
              <a:rPr lang="en-US" dirty="0">
                <a:solidFill>
                  <a:schemeClr val="tx1"/>
                </a:solidFill>
                <a:latin typeface="Constantia" panose="02030602050306030303" pitchFamily="18" charset="0"/>
              </a:rPr>
              <a:t>enable programs to avoid potential name clashes by associating each identifier with the namespace from which it originates</a:t>
            </a:r>
            <a:r>
              <a:rPr lang="en-US" b="1" dirty="0">
                <a:solidFill>
                  <a:schemeClr val="tx1"/>
                </a:solidFill>
              </a:rPr>
              <a:t>. </a:t>
            </a:r>
          </a:p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332656"/>
            <a:ext cx="7920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Constantia" panose="02030602050306030303" pitchFamily="18" charset="0"/>
              </a:rPr>
              <a:t>Modules and Namespaces</a:t>
            </a:r>
            <a:endParaRPr lang="en-IN" sz="32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45832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53772" y="148570"/>
            <a:ext cx="83387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u="sng" dirty="0" smtClean="0">
                <a:latin typeface="Book Antiqua" pitchFamily="18" charset="0"/>
              </a:rPr>
              <a:t>Example: Without name space</a:t>
            </a:r>
            <a:r>
              <a:rPr lang="en-IN" sz="2000" dirty="0" smtClean="0">
                <a:latin typeface="Book Antiqua" pitchFamily="18" charset="0"/>
              </a:rPr>
              <a:t>		</a:t>
            </a:r>
            <a:r>
              <a:rPr lang="en-IN" sz="2000" b="1" u="sng" dirty="0">
                <a:latin typeface="Book Antiqua" pitchFamily="18" charset="0"/>
              </a:rPr>
              <a:t> Example: </a:t>
            </a:r>
            <a:r>
              <a:rPr lang="en-IN" sz="2000" b="1" u="sng" dirty="0" smtClean="0">
                <a:latin typeface="Book Antiqua" pitchFamily="18" charset="0"/>
              </a:rPr>
              <a:t>With name </a:t>
            </a:r>
            <a:r>
              <a:rPr lang="en-IN" sz="2000" b="1" u="sng" dirty="0">
                <a:latin typeface="Book Antiqua" pitchFamily="18" charset="0"/>
              </a:rPr>
              <a:t>space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518253" y="692696"/>
            <a:ext cx="8280920" cy="5616624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en-US" dirty="0" smtClean="0">
                <a:solidFill>
                  <a:srgbClr val="C00000"/>
                </a:solidFill>
                <a:latin typeface="Book Antiqua" pitchFamily="18" charset="0"/>
              </a:rPr>
              <a:t>mod.py				mod.py</a:t>
            </a:r>
          </a:p>
          <a:p>
            <a:pPr marL="45720" indent="0">
              <a:buNone/>
            </a:pPr>
            <a:r>
              <a:rPr lang="en-US" dirty="0" err="1" smtClean="0">
                <a:solidFill>
                  <a:schemeClr val="tx1"/>
                </a:solidFill>
                <a:latin typeface="Book Antiqua" pitchFamily="18" charset="0"/>
              </a:rPr>
              <a:t>def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 calculate(x):				</a:t>
            </a:r>
            <a:r>
              <a:rPr lang="en-US" dirty="0" err="1" smtClean="0">
                <a:solidFill>
                  <a:schemeClr val="tx1"/>
                </a:solidFill>
                <a:latin typeface="Book Antiqua" pitchFamily="18" charset="0"/>
              </a:rPr>
              <a:t>def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calculate(x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):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return x*x				return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x*x</a:t>
            </a:r>
          </a:p>
          <a:p>
            <a:pPr marL="45720" indent="0">
              <a:buNone/>
            </a:pPr>
            <a:endParaRPr lang="en-US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rgbClr val="C00000"/>
                </a:solidFill>
                <a:latin typeface="Book Antiqua" pitchFamily="18" charset="0"/>
              </a:rPr>
              <a:t>mod1.py				mod1.py</a:t>
            </a:r>
          </a:p>
          <a:p>
            <a:pPr marL="45720" indent="0">
              <a:buNone/>
            </a:pPr>
            <a:r>
              <a:rPr lang="en-US" dirty="0" err="1">
                <a:solidFill>
                  <a:schemeClr val="tx1"/>
                </a:solidFill>
                <a:latin typeface="Book Antiqua" pitchFamily="18" charset="0"/>
              </a:rPr>
              <a:t>def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 calculate(x):		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		</a:t>
            </a:r>
            <a:r>
              <a:rPr lang="en-US" dirty="0" err="1" smtClean="0">
                <a:solidFill>
                  <a:schemeClr val="tx1"/>
                </a:solidFill>
                <a:latin typeface="Book Antiqua" pitchFamily="18" charset="0"/>
              </a:rPr>
              <a:t>def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calculate(x):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	return 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x*x*x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			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	return x*x*x</a:t>
            </a: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endParaRPr lang="en-IN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rgbClr val="C00000"/>
                </a:solidFill>
                <a:latin typeface="Book Antiqua" pitchFamily="18" charset="0"/>
              </a:rPr>
              <a:t>new.py					new.py</a:t>
            </a:r>
            <a:endParaRPr lang="en-IN" dirty="0">
              <a:solidFill>
                <a:srgbClr val="C00000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import mod				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import 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mod</a:t>
            </a: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import 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mod1				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import 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mod1</a:t>
            </a: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print(calculate(5))			print(</a:t>
            </a:r>
            <a:r>
              <a:rPr lang="en-IN" dirty="0" err="1" smtClean="0">
                <a:solidFill>
                  <a:schemeClr val="tx1"/>
                </a:solidFill>
                <a:latin typeface="Book Antiqua" pitchFamily="18" charset="0"/>
              </a:rPr>
              <a:t>mod.calculate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(5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)) </a:t>
            </a:r>
            <a:endParaRPr lang="en-IN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	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				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print(mod1.calculate(5)) </a:t>
            </a:r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C00000"/>
                </a:solidFill>
                <a:latin typeface="Book Antiqua" pitchFamily="18" charset="0"/>
              </a:rPr>
              <a:t>Output:</a:t>
            </a:r>
            <a:r>
              <a:rPr lang="en-US" b="1" dirty="0" smtClean="0">
                <a:solidFill>
                  <a:srgbClr val="C00000"/>
                </a:solidFill>
                <a:latin typeface="Book Antiqua" pitchFamily="18" charset="0"/>
              </a:rPr>
              <a:t>				</a:t>
            </a:r>
            <a:r>
              <a:rPr lang="en-US" b="1" u="sng" dirty="0" smtClean="0">
                <a:solidFill>
                  <a:srgbClr val="C00000"/>
                </a:solidFill>
                <a:latin typeface="Book Antiqua" pitchFamily="18" charset="0"/>
              </a:rPr>
              <a:t>Output:</a:t>
            </a:r>
          </a:p>
          <a:p>
            <a:pPr marL="45720" indent="0">
              <a:buNone/>
            </a:pPr>
            <a:r>
              <a:rPr lang="en-IN" dirty="0" err="1">
                <a:solidFill>
                  <a:schemeClr val="tx1"/>
                </a:solidFill>
                <a:latin typeface="Book Antiqua" pitchFamily="18" charset="0"/>
              </a:rPr>
              <a:t>NameError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: name 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'calculate‘		25</a:t>
            </a:r>
          </a:p>
          <a:p>
            <a:pPr marL="45720" indent="0">
              <a:buNone/>
            </a:pP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 </a:t>
            </a:r>
            <a:r>
              <a:rPr lang="en-IN" dirty="0">
                <a:solidFill>
                  <a:schemeClr val="tx1"/>
                </a:solidFill>
                <a:latin typeface="Book Antiqua" pitchFamily="18" charset="0"/>
              </a:rPr>
              <a:t>is not </a:t>
            </a:r>
            <a:r>
              <a:rPr lang="en-IN" dirty="0" smtClean="0">
                <a:solidFill>
                  <a:schemeClr val="tx1"/>
                </a:solidFill>
                <a:latin typeface="Book Antiqua" pitchFamily="18" charset="0"/>
              </a:rPr>
              <a:t>defined				125</a:t>
            </a: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283968" y="692696"/>
            <a:ext cx="72008" cy="55446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ultiply 9"/>
          <p:cNvSpPr/>
          <p:nvPr/>
        </p:nvSpPr>
        <p:spPr>
          <a:xfrm>
            <a:off x="3203848" y="4005064"/>
            <a:ext cx="792088" cy="936104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008500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064896" cy="79208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tx1"/>
                </a:solidFill>
                <a:latin typeface="Book Antiqua" pitchFamily="18" charset="0"/>
              </a:rPr>
              <a:t>Global, Local and Built-in Namespaces</a:t>
            </a:r>
            <a:endParaRPr lang="en-IN" sz="32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536" y="1700808"/>
            <a:ext cx="8568952" cy="4608512"/>
          </a:xfrm>
        </p:spPr>
        <p:txBody>
          <a:bodyPr/>
          <a:lstStyle/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Book Antiqua" pitchFamily="18" charset="0"/>
              </a:rPr>
              <a:t>Variables or functions present in currently executing 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program are known as Global Namespace</a:t>
            </a: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endParaRPr lang="en-US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Variables defined with in functions is called Local Name space</a:t>
            </a:r>
          </a:p>
          <a:p>
            <a:pPr marL="45720" indent="0">
              <a:buNone/>
            </a:pP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Built-in Function and variables defined in Library files are called Built-in Namespaces.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5685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064896" cy="792088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  <a:latin typeface="Book Antiqua" pitchFamily="18" charset="0"/>
              </a:rPr>
              <a:t>Example Program</a:t>
            </a:r>
            <a:endParaRPr lang="en-IN" sz="36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536" y="1700808"/>
            <a:ext cx="8568952" cy="4608512"/>
          </a:xfrm>
        </p:spPr>
        <p:txBody>
          <a:bodyPr/>
          <a:lstStyle/>
          <a:p>
            <a:pPr marL="45720" indent="0">
              <a:buNone/>
            </a:pPr>
            <a:r>
              <a:rPr lang="en-IN" dirty="0"/>
              <a:t>import math</a:t>
            </a:r>
          </a:p>
          <a:p>
            <a:pPr marL="45720" indent="0">
              <a:buNone/>
            </a:pPr>
            <a:r>
              <a:rPr lang="en-IN" dirty="0" err="1"/>
              <a:t>def</a:t>
            </a:r>
            <a:r>
              <a:rPr lang="en-IN" dirty="0"/>
              <a:t> area(r</a:t>
            </a:r>
            <a:r>
              <a:rPr lang="en-IN" dirty="0" smtClean="0"/>
              <a:t>):				</a:t>
            </a:r>
            <a:r>
              <a:rPr lang="en-IN" dirty="0" smtClean="0">
                <a:solidFill>
                  <a:srgbClr val="C00000"/>
                </a:solidFill>
              </a:rPr>
              <a:t>Built-in Namespace</a:t>
            </a:r>
            <a:endParaRPr lang="en-IN" dirty="0">
              <a:solidFill>
                <a:srgbClr val="C00000"/>
              </a:solidFill>
            </a:endParaRPr>
          </a:p>
          <a:p>
            <a:pPr marL="45720" indent="0">
              <a:buNone/>
            </a:pPr>
            <a:r>
              <a:rPr lang="en-IN" dirty="0"/>
              <a:t>    </a:t>
            </a:r>
            <a:r>
              <a:rPr lang="en-IN" dirty="0" smtClean="0"/>
              <a:t>res=</a:t>
            </a:r>
            <a:r>
              <a:rPr lang="en-IN" dirty="0" err="1" smtClean="0">
                <a:solidFill>
                  <a:srgbClr val="C00000"/>
                </a:solidFill>
              </a:rPr>
              <a:t>math.pi</a:t>
            </a:r>
            <a:r>
              <a:rPr lang="en-IN" dirty="0" smtClean="0"/>
              <a:t>*r*r				</a:t>
            </a:r>
            <a:r>
              <a:rPr lang="en-IN" dirty="0" smtClean="0">
                <a:solidFill>
                  <a:srgbClr val="C00000"/>
                </a:solidFill>
              </a:rPr>
              <a:t>Local Namespace</a:t>
            </a:r>
            <a:endParaRPr lang="en-IN" dirty="0">
              <a:solidFill>
                <a:srgbClr val="C00000"/>
              </a:solidFill>
            </a:endParaRPr>
          </a:p>
          <a:p>
            <a:pPr marL="45720" indent="0">
              <a:buNone/>
            </a:pPr>
            <a:r>
              <a:rPr lang="en-IN" dirty="0"/>
              <a:t>    print("Area of Circle is ",</a:t>
            </a:r>
            <a:r>
              <a:rPr lang="en-IN" dirty="0">
                <a:solidFill>
                  <a:srgbClr val="C00000"/>
                </a:solidFill>
              </a:rPr>
              <a:t>res</a:t>
            </a:r>
            <a:r>
              <a:rPr lang="en-IN" dirty="0"/>
              <a:t>)</a:t>
            </a:r>
          </a:p>
          <a:p>
            <a:pPr marL="45720" indent="0">
              <a:buNone/>
            </a:pPr>
            <a:r>
              <a:rPr lang="en-IN" dirty="0"/>
              <a:t>print("Enter radius of Circle")</a:t>
            </a:r>
          </a:p>
          <a:p>
            <a:pPr marL="45720" indent="0">
              <a:buNone/>
            </a:pPr>
            <a:r>
              <a:rPr lang="en-IN" dirty="0"/>
              <a:t>r=</a:t>
            </a:r>
            <a:r>
              <a:rPr lang="en-IN" dirty="0" err="1"/>
              <a:t>int</a:t>
            </a:r>
            <a:r>
              <a:rPr lang="en-IN" dirty="0"/>
              <a:t>(input())</a:t>
            </a:r>
          </a:p>
          <a:p>
            <a:pPr marL="45720" indent="0">
              <a:buNone/>
            </a:pPr>
            <a:r>
              <a:rPr lang="en-IN" dirty="0"/>
              <a:t>area(r</a:t>
            </a:r>
            <a:r>
              <a:rPr lang="en-IN" dirty="0" smtClean="0"/>
              <a:t>)			</a:t>
            </a:r>
            <a:r>
              <a:rPr lang="en-IN" dirty="0" smtClean="0">
                <a:solidFill>
                  <a:srgbClr val="C00000"/>
                </a:solidFill>
              </a:rPr>
              <a:t>#area, r  	Global namespace</a:t>
            </a:r>
            <a:endParaRPr lang="en-US" dirty="0" smtClean="0">
              <a:solidFill>
                <a:srgbClr val="C00000"/>
              </a:solidFill>
            </a:endParaRPr>
          </a:p>
          <a:p>
            <a:pPr marL="45720" indent="0">
              <a:buNone/>
            </a:pP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051720" y="2348880"/>
            <a:ext cx="2592288" cy="360040"/>
            <a:chOff x="2051720" y="2348880"/>
            <a:chExt cx="2592288" cy="360040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2051720" y="2348880"/>
              <a:ext cx="0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2051720" y="2348880"/>
              <a:ext cx="259228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3995936" y="2754040"/>
            <a:ext cx="1944216" cy="360040"/>
            <a:chOff x="2051720" y="2348880"/>
            <a:chExt cx="2592288" cy="360040"/>
          </a:xfrm>
        </p:grpSpPr>
        <p:cxnSp>
          <p:nvCxnSpPr>
            <p:cNvPr id="10" name="Straight Connector 9"/>
            <p:cNvCxnSpPr/>
            <p:nvPr/>
          </p:nvCxnSpPr>
          <p:spPr>
            <a:xfrm flipV="1">
              <a:off x="2051720" y="2348880"/>
              <a:ext cx="0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2051720" y="2348880"/>
              <a:ext cx="259228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Arrow Connector 12"/>
          <p:cNvCxnSpPr/>
          <p:nvPr/>
        </p:nvCxnSpPr>
        <p:spPr>
          <a:xfrm>
            <a:off x="4336954" y="4561227"/>
            <a:ext cx="63109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6320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6489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solidFill>
                  <a:schemeClr val="tx1"/>
                </a:solidFill>
                <a:latin typeface="Book Antiqua" pitchFamily="18" charset="0"/>
              </a:rPr>
              <a:t>Private Variables</a:t>
            </a:r>
            <a:endParaRPr lang="en-IN" sz="40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1268760"/>
            <a:ext cx="8208912" cy="489654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By default all variables/functions defined in modules are public.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In order to make a particular variable/function as private use double underscore(__) before variable/function.</a:t>
            </a: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marL="4572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Now, these private variable/function can not be accessed outside the program even we import the module.</a:t>
            </a: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02122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064896" cy="108012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  <a:latin typeface="Book Antiqua" pitchFamily="18" charset="0"/>
              </a:rPr>
              <a:t>Example Program</a:t>
            </a:r>
            <a:endParaRPr lang="en-IN" sz="36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536" y="1196752"/>
            <a:ext cx="8568952" cy="5400600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sz="1800" b="1" u="sng" dirty="0" smtClean="0">
                <a:solidFill>
                  <a:srgbClr val="C00000"/>
                </a:solidFill>
                <a:latin typeface="Book Antiqua" pitchFamily="18" charset="0"/>
              </a:rPr>
              <a:t>File Name: mod.py</a:t>
            </a:r>
          </a:p>
          <a:p>
            <a:pPr marL="45720" indent="0">
              <a:buNone/>
            </a:pPr>
            <a:r>
              <a:rPr lang="en-IN" sz="1800" dirty="0" err="1" smtClean="0">
                <a:latin typeface="Book Antiqua" pitchFamily="18" charset="0"/>
              </a:rPr>
              <a:t>def</a:t>
            </a:r>
            <a:r>
              <a:rPr lang="en-IN" sz="1800" dirty="0" smtClean="0">
                <a:latin typeface="Book Antiqua" pitchFamily="18" charset="0"/>
              </a:rPr>
              <a:t> </a:t>
            </a:r>
            <a:r>
              <a:rPr lang="en-IN" sz="1800" dirty="0">
                <a:latin typeface="Book Antiqua" pitchFamily="18" charset="0"/>
              </a:rPr>
              <a:t>display():</a:t>
            </a:r>
          </a:p>
          <a:p>
            <a:pPr marL="45720" indent="0">
              <a:buNone/>
            </a:pPr>
            <a:r>
              <a:rPr lang="en-IN" sz="1800" dirty="0" smtClean="0">
                <a:latin typeface="Book Antiqua" pitchFamily="18" charset="0"/>
              </a:rPr>
              <a:t>	print</a:t>
            </a:r>
            <a:r>
              <a:rPr lang="en-IN" sz="1800" dirty="0">
                <a:latin typeface="Book Antiqua" pitchFamily="18" charset="0"/>
              </a:rPr>
              <a:t>("We are accessing the function</a:t>
            </a:r>
            <a:r>
              <a:rPr lang="en-IN" sz="1800" dirty="0" smtClean="0">
                <a:latin typeface="Book Antiqua" pitchFamily="18" charset="0"/>
              </a:rPr>
              <a:t>")</a:t>
            </a:r>
          </a:p>
          <a:p>
            <a:pPr marL="45720" indent="0">
              <a:buNone/>
            </a:pPr>
            <a:r>
              <a:rPr lang="en-IN" sz="1800" dirty="0" err="1">
                <a:latin typeface="Book Antiqua" pitchFamily="18" charset="0"/>
              </a:rPr>
              <a:t>def</a:t>
            </a:r>
            <a:r>
              <a:rPr lang="en-IN" sz="1800" dirty="0">
                <a:latin typeface="Book Antiqua" pitchFamily="18" charset="0"/>
              </a:rPr>
              <a:t> </a:t>
            </a:r>
            <a:r>
              <a:rPr lang="en-IN" sz="1800" dirty="0" smtClean="0">
                <a:latin typeface="Book Antiqua" pitchFamily="18" charset="0"/>
              </a:rPr>
              <a:t>__display1():</a:t>
            </a:r>
            <a:endParaRPr lang="en-IN" sz="1800" dirty="0"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sz="1800" dirty="0" smtClean="0">
                <a:latin typeface="Book Antiqua" pitchFamily="18" charset="0"/>
              </a:rPr>
              <a:t>	print</a:t>
            </a:r>
            <a:r>
              <a:rPr lang="en-IN" sz="1800" dirty="0">
                <a:latin typeface="Book Antiqua" pitchFamily="18" charset="0"/>
              </a:rPr>
              <a:t> ("We are accessing the </a:t>
            </a:r>
            <a:r>
              <a:rPr lang="en-IN" sz="1800" dirty="0" smtClean="0">
                <a:latin typeface="Book Antiqua" pitchFamily="18" charset="0"/>
              </a:rPr>
              <a:t>private function</a:t>
            </a:r>
            <a:r>
              <a:rPr lang="en-IN" sz="1800" dirty="0">
                <a:latin typeface="Book Antiqua" pitchFamily="18" charset="0"/>
              </a:rPr>
              <a:t>")</a:t>
            </a:r>
          </a:p>
          <a:p>
            <a:pPr marL="45720" indent="0">
              <a:buNone/>
            </a:pPr>
            <a:r>
              <a:rPr lang="en-IN" sz="1800" dirty="0" smtClean="0">
                <a:latin typeface="Book Antiqua" pitchFamily="18" charset="0"/>
              </a:rPr>
              <a:t>__</a:t>
            </a:r>
            <a:r>
              <a:rPr lang="en-IN" sz="1800" dirty="0" err="1" smtClean="0">
                <a:latin typeface="Book Antiqua" pitchFamily="18" charset="0"/>
              </a:rPr>
              <a:t>msg</a:t>
            </a:r>
            <a:r>
              <a:rPr lang="en-IN" sz="1800" dirty="0">
                <a:latin typeface="Book Antiqua" pitchFamily="18" charset="0"/>
              </a:rPr>
              <a:t>="Thank You"</a:t>
            </a:r>
          </a:p>
          <a:p>
            <a:pPr marL="45720" indent="0">
              <a:buNone/>
            </a:pPr>
            <a:r>
              <a:rPr lang="en-US" sz="1800" b="1" u="sng" dirty="0">
                <a:solidFill>
                  <a:srgbClr val="C00000"/>
                </a:solidFill>
                <a:latin typeface="Book Antiqua" pitchFamily="18" charset="0"/>
              </a:rPr>
              <a:t>File Name: mod.py</a:t>
            </a:r>
          </a:p>
          <a:p>
            <a:pPr marL="45720" indent="0">
              <a:buNone/>
            </a:pPr>
            <a:r>
              <a:rPr lang="en-IN" sz="1800" dirty="0" smtClean="0">
                <a:latin typeface="Book Antiqua" pitchFamily="18" charset="0"/>
              </a:rPr>
              <a:t>from mod import *</a:t>
            </a:r>
            <a:endParaRPr lang="en-IN" sz="1800" dirty="0"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IN" sz="1800" dirty="0" smtClean="0">
                <a:latin typeface="Book Antiqua" pitchFamily="18" charset="0"/>
              </a:rPr>
              <a:t>display()</a:t>
            </a:r>
          </a:p>
          <a:p>
            <a:pPr marL="45720" indent="0">
              <a:buNone/>
            </a:pPr>
            <a:r>
              <a:rPr lang="en-US" sz="1800" dirty="0" smtClean="0">
                <a:latin typeface="Book Antiqua" pitchFamily="18" charset="0"/>
              </a:rPr>
              <a:t>display1()</a:t>
            </a:r>
            <a:endParaRPr lang="en-IN" sz="1800" dirty="0"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IN" sz="1800" dirty="0" smtClean="0">
                <a:latin typeface="Book Antiqua" pitchFamily="18" charset="0"/>
              </a:rPr>
              <a:t>print(__</a:t>
            </a:r>
            <a:r>
              <a:rPr lang="en-IN" sz="1800" dirty="0" err="1" smtClean="0">
                <a:latin typeface="Book Antiqua" pitchFamily="18" charset="0"/>
              </a:rPr>
              <a:t>msg</a:t>
            </a:r>
            <a:r>
              <a:rPr lang="en-IN" sz="1800" dirty="0">
                <a:latin typeface="Book Antiqua" pitchFamily="18" charset="0"/>
              </a:rPr>
              <a:t>)</a:t>
            </a:r>
          </a:p>
          <a:p>
            <a:pPr marL="45720" indent="0">
              <a:buNone/>
            </a:pPr>
            <a:endParaRPr lang="en-US" sz="1800" dirty="0" smtClean="0"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US" sz="1800" b="1" u="sng" dirty="0" smtClean="0">
                <a:latin typeface="Book Antiqua" pitchFamily="18" charset="0"/>
              </a:rPr>
              <a:t>Output:</a:t>
            </a:r>
          </a:p>
          <a:p>
            <a:pPr marL="45720" indent="0">
              <a:buNone/>
            </a:pPr>
            <a:r>
              <a:rPr lang="en-IN" sz="1800" dirty="0">
                <a:latin typeface="Book Antiqua" pitchFamily="18" charset="0"/>
              </a:rPr>
              <a:t>We are accessing the </a:t>
            </a:r>
            <a:r>
              <a:rPr lang="en-IN" sz="1800" dirty="0" smtClean="0">
                <a:latin typeface="Book Antiqua" pitchFamily="18" charset="0"/>
              </a:rPr>
              <a:t>function</a:t>
            </a:r>
          </a:p>
          <a:p>
            <a:pPr marL="45720" indent="0">
              <a:buNone/>
            </a:pPr>
            <a:r>
              <a:rPr lang="en-IN" sz="1800" dirty="0" err="1">
                <a:solidFill>
                  <a:srgbClr val="FF0000"/>
                </a:solidFill>
                <a:latin typeface="Book Antiqua" pitchFamily="18" charset="0"/>
              </a:rPr>
              <a:t>NameError</a:t>
            </a:r>
            <a:r>
              <a:rPr lang="en-IN" sz="1800" dirty="0">
                <a:solidFill>
                  <a:srgbClr val="FF0000"/>
                </a:solidFill>
                <a:latin typeface="Book Antiqua" pitchFamily="18" charset="0"/>
              </a:rPr>
              <a:t>: </a:t>
            </a:r>
            <a:r>
              <a:rPr lang="en-IN" sz="1800" dirty="0" smtClean="0">
                <a:solidFill>
                  <a:srgbClr val="FF0000"/>
                </a:solidFill>
                <a:latin typeface="Book Antiqua" pitchFamily="18" charset="0"/>
              </a:rPr>
              <a:t>name </a:t>
            </a:r>
            <a:r>
              <a:rPr lang="en-IN" sz="1800" dirty="0">
                <a:solidFill>
                  <a:srgbClr val="FF0000"/>
                </a:solidFill>
                <a:latin typeface="Book Antiqua" pitchFamily="18" charset="0"/>
              </a:rPr>
              <a:t>'__display1' is not defined</a:t>
            </a:r>
            <a:endParaRPr lang="en-US" sz="18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IN" sz="1800" dirty="0" err="1">
                <a:solidFill>
                  <a:srgbClr val="FF0000"/>
                </a:solidFill>
                <a:latin typeface="Book Antiqua" pitchFamily="18" charset="0"/>
              </a:rPr>
              <a:t>NameError</a:t>
            </a:r>
            <a:r>
              <a:rPr lang="en-IN" sz="1800" dirty="0">
                <a:solidFill>
                  <a:srgbClr val="FF0000"/>
                </a:solidFill>
                <a:latin typeface="Book Antiqua" pitchFamily="18" charset="0"/>
              </a:rPr>
              <a:t>: name '__</a:t>
            </a:r>
            <a:r>
              <a:rPr lang="en-IN" sz="1800" dirty="0" err="1">
                <a:solidFill>
                  <a:srgbClr val="FF0000"/>
                </a:solidFill>
                <a:latin typeface="Book Antiqua" pitchFamily="18" charset="0"/>
              </a:rPr>
              <a:t>msg</a:t>
            </a:r>
            <a:r>
              <a:rPr lang="en-IN" sz="1800" dirty="0">
                <a:solidFill>
                  <a:srgbClr val="FF0000"/>
                </a:solidFill>
                <a:latin typeface="Book Antiqua" pitchFamily="18" charset="0"/>
              </a:rPr>
              <a:t>' is not defined</a:t>
            </a:r>
            <a:endParaRPr lang="en-US" sz="1800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7377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Book Antiqua" pitchFamily="18" charset="0"/>
              </a:rPr>
              <a:t>Types of Modules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4294967295"/>
          </p:nvPr>
        </p:nvSpPr>
        <p:spPr>
          <a:xfrm>
            <a:off x="467544" y="1628800"/>
            <a:ext cx="8229600" cy="5013176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" indent="0">
              <a:buClr>
                <a:srgbClr val="FF0000"/>
              </a:buClr>
              <a:buNone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Python supports three types of modules</a:t>
            </a:r>
          </a:p>
          <a:p>
            <a:pPr marL="45720" indent="0">
              <a:buClr>
                <a:srgbClr val="FF0000"/>
              </a:buClr>
              <a:buNone/>
            </a:pP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 marL="880110" lvl="1" indent="-514350">
              <a:buClr>
                <a:srgbClr val="FF0000"/>
              </a:buClr>
              <a:buFont typeface="+mj-lt"/>
              <a:buAutoNum type="romanLcPeriod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Pre-installed Module- also called as standard library module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Eg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: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os,math,etc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..</a:t>
            </a:r>
          </a:p>
          <a:p>
            <a:pPr marL="880110" lvl="1" indent="-514350">
              <a:buClr>
                <a:srgbClr val="FF0000"/>
              </a:buClr>
              <a:buFont typeface="+mj-lt"/>
              <a:buAutoNum type="romanLcPeriod"/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 marL="880110" lvl="1" indent="-514350">
              <a:buClr>
                <a:srgbClr val="FF0000"/>
              </a:buClr>
              <a:buFont typeface="+mj-lt"/>
              <a:buAutoNum type="romanLcPeriod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Modules imported from External Sources                                 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Eg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: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Plotly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 - used to plot graph.</a:t>
            </a:r>
          </a:p>
          <a:p>
            <a:pPr marL="880110" lvl="1" indent="-514350">
              <a:buClr>
                <a:srgbClr val="FF0000"/>
              </a:buClr>
              <a:buFont typeface="+mj-lt"/>
              <a:buAutoNum type="romanLcPeriod"/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 marL="880110" lvl="1" indent="-514350">
              <a:buClr>
                <a:srgbClr val="FF0000"/>
              </a:buClr>
              <a:buFont typeface="+mj-lt"/>
              <a:buAutoNum type="romanLcPeriod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User defined Modules </a:t>
            </a:r>
          </a:p>
          <a:p>
            <a:pPr marL="365760" lvl="1" indent="0">
              <a:buClr>
                <a:srgbClr val="FF0000"/>
              </a:buClr>
              <a:buNone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	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Eg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: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circle,area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 which is defined by user based on their needs.</a:t>
            </a:r>
          </a:p>
          <a:p>
            <a:pPr marL="365760" lvl="1" indent="0">
              <a:buClr>
                <a:srgbClr val="FF0000"/>
              </a:buClr>
              <a:buNone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	</a:t>
            </a:r>
          </a:p>
          <a:p>
            <a:pPr marL="45720" indent="0">
              <a:buClr>
                <a:srgbClr val="FF0000"/>
              </a:buClr>
              <a:buNone/>
            </a:pP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28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92088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Book Antiqua" pitchFamily="18" charset="0"/>
              </a:rPr>
              <a:t>Reloading Modules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4294967295"/>
          </p:nvPr>
        </p:nvSpPr>
        <p:spPr>
          <a:xfrm>
            <a:off x="457200" y="908720"/>
            <a:ext cx="8229600" cy="46085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lvl="1" indent="0">
              <a:buClr>
                <a:srgbClr val="FF0000"/>
              </a:buClr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 marL="365760" lvl="1" indent="0">
              <a:buClr>
                <a:srgbClr val="FF0000"/>
              </a:buClr>
              <a:buNone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When a module is imported in a program the code in the module is executed only once. If you want to re-execute the top level code in a module the use the reload() function.</a:t>
            </a:r>
          </a:p>
          <a:p>
            <a:pPr marL="365760" lvl="1" indent="0">
              <a:buClr>
                <a:srgbClr val="FF0000"/>
              </a:buClr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 marL="365760" lvl="1" indent="0">
              <a:buClr>
                <a:srgbClr val="FF0000"/>
              </a:buClr>
              <a:buNone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Syntax: reload(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modulename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)</a:t>
            </a:r>
          </a:p>
          <a:p>
            <a:pPr marL="365760" lvl="1" indent="0">
              <a:buClr>
                <a:srgbClr val="FF0000"/>
              </a:buClr>
              <a:buNone/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 marL="365760" lvl="1" indent="0">
              <a:buClr>
                <a:srgbClr val="FF0000"/>
              </a:buClr>
              <a:buNone/>
            </a:pPr>
            <a:r>
              <a:rPr lang="en-US" sz="2400" dirty="0" smtClean="0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Egg: reload(circle)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#where circle is the module name</a:t>
            </a:r>
            <a:endParaRPr lang="en-US" sz="2400" dirty="0" smtClean="0">
              <a:solidFill>
                <a:srgbClr val="C00000"/>
              </a:solidFill>
              <a:latin typeface="Book Antiqu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02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6489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b="0" dirty="0" smtClean="0">
                <a:solidFill>
                  <a:schemeClr val="tx1"/>
                </a:solidFill>
                <a:latin typeface="Book Antiqua" pitchFamily="18" charset="0"/>
              </a:rPr>
              <a:t>Packages</a:t>
            </a:r>
            <a:endParaRPr lang="en-IN" b="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1268760"/>
            <a:ext cx="8208912" cy="489654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 Package is a hierarchical file directory structure that has modules and other packages with in it.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__init__.py is the special and mandatory file which should be present in every package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__init__.py is used to indicate that the directory is a python package . </a:t>
            </a:r>
            <a:r>
              <a:rPr lang="en-US" dirty="0">
                <a:solidFill>
                  <a:schemeClr val="tx1"/>
                </a:solidFill>
              </a:rPr>
              <a:t>__init__.py </a:t>
            </a:r>
            <a:r>
              <a:rPr lang="en-US" dirty="0" smtClean="0">
                <a:solidFill>
                  <a:schemeClr val="tx1"/>
                </a:solidFill>
              </a:rPr>
              <a:t>does not have any single line of code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Packages can be imported and used as like that of modules.</a:t>
            </a:r>
          </a:p>
        </p:txBody>
      </p:sp>
    </p:spTree>
    <p:extLst>
      <p:ext uri="{BB962C8B-B14F-4D97-AF65-F5344CB8AC3E}">
        <p14:creationId xmlns:p14="http://schemas.microsoft.com/office/powerpoint/2010/main" val="161079193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792088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Book Antiqua" pitchFamily="18" charset="0"/>
              </a:rPr>
              <a:t>Importing 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Book Antiqua" pitchFamily="18" charset="0"/>
              </a:rPr>
              <a:t>f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Book Antiqua" pitchFamily="18" charset="0"/>
              </a:rPr>
              <a:t>rom a Package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4294967295"/>
          </p:nvPr>
        </p:nvSpPr>
        <p:spPr>
          <a:xfrm>
            <a:off x="251520" y="1484784"/>
            <a:ext cx="8640960" cy="483981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Package and Main python file should be in same location</a:t>
            </a:r>
          </a:p>
          <a:p>
            <a:pPr marL="45720" indent="0">
              <a:buClr>
                <a:srgbClr val="FF0000"/>
              </a:buClr>
              <a:buNone/>
            </a:pP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You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can import the 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packages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 in any of the following three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ways</a:t>
            </a:r>
          </a:p>
          <a:p>
            <a:pPr marL="45720" indent="0">
              <a:buClr>
                <a:srgbClr val="FF0000"/>
              </a:buClr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 marL="45720" indent="0">
              <a:buClr>
                <a:srgbClr val="FF0000"/>
              </a:buClr>
              <a:buNone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import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packagename.modulname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	       </a:t>
            </a:r>
            <a:r>
              <a:rPr lang="en-US" sz="2000" dirty="0" smtClean="0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# imports particular module 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from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packagename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 import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modulename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  	</a:t>
            </a:r>
            <a:r>
              <a:rPr lang="en-US" sz="2000" dirty="0" smtClean="0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from package</a:t>
            </a:r>
            <a:endParaRPr lang="en-US" sz="2000" dirty="0">
              <a:solidFill>
                <a:srgbClr val="C00000"/>
              </a:solidFill>
              <a:latin typeface="Book Antiqua" pitchFamily="18" charset="0"/>
              <a:cs typeface="Times New Roman" pitchFamily="18" charset="0"/>
            </a:endParaRPr>
          </a:p>
          <a:p>
            <a:pPr marL="45720" indent="0">
              <a:buClr>
                <a:srgbClr val="FF0000"/>
              </a:buClr>
              <a:buNone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from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packagename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 import </a:t>
            </a:r>
            <a:r>
              <a:rPr lang="en-US" sz="20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*	</a:t>
            </a:r>
            <a:r>
              <a:rPr lang="en-US" sz="2000" dirty="0" smtClean="0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# imports all modules of a package</a:t>
            </a:r>
          </a:p>
          <a:p>
            <a:pPr marL="45720" indent="0">
              <a:buClr>
                <a:srgbClr val="FF0000"/>
              </a:buClr>
              <a:buNone/>
            </a:pPr>
            <a:endParaRPr lang="en-US" sz="2000" dirty="0">
              <a:solidFill>
                <a:srgbClr val="C00000"/>
              </a:solidFill>
              <a:latin typeface="Book Antiqua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Book Antiqua" pitchFamily="18" charset="0"/>
              <a:buChar char="*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If there is no such package  then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ImportError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 exception is generated</a:t>
            </a:r>
          </a:p>
        </p:txBody>
      </p:sp>
      <p:sp>
        <p:nvSpPr>
          <p:cNvPr id="2" name="Right Brace 1"/>
          <p:cNvSpPr/>
          <p:nvPr/>
        </p:nvSpPr>
        <p:spPr>
          <a:xfrm>
            <a:off x="5130169" y="3602293"/>
            <a:ext cx="288032" cy="9361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742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Book Antiqua" pitchFamily="18" charset="0"/>
              </a:rPr>
              <a:t>Example Program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4294967295"/>
          </p:nvPr>
        </p:nvSpPr>
        <p:spPr>
          <a:xfrm>
            <a:off x="457200" y="908720"/>
            <a:ext cx="8229600" cy="59492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" indent="0">
              <a:buClr>
                <a:srgbClr val="FF0000"/>
              </a:buClr>
              <a:buNone/>
            </a:pPr>
            <a:r>
              <a:rPr lang="en-US" sz="2400" u="sng" dirty="0" smtClean="0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File name: circle.py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import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math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def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 area(r):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	return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math.pi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*r*r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def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cir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(r):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	return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2*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math.pi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*r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US" sz="2400" u="sng" dirty="0" smtClean="0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File name: square.py</a:t>
            </a:r>
            <a:endParaRPr lang="en-US" sz="2400" u="sng" dirty="0">
              <a:solidFill>
                <a:srgbClr val="C00000"/>
              </a:solidFill>
              <a:latin typeface="Book Antiqua" pitchFamily="18" charset="0"/>
              <a:cs typeface="Times New Roman" pitchFamily="18" charset="0"/>
            </a:endParaRPr>
          </a:p>
          <a:p>
            <a:pPr marL="45720" indent="0">
              <a:buClr>
                <a:srgbClr val="FF0000"/>
              </a:buClr>
              <a:buNone/>
            </a:pPr>
            <a:r>
              <a:rPr lang="en-IN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def</a:t>
            </a:r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en-IN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area_s</a:t>
            </a:r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(a):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    return a*a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IN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def</a:t>
            </a:r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en-IN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cir_s</a:t>
            </a:r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(a):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    return </a:t>
            </a:r>
            <a:r>
              <a:rPr lang="en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4*a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US" sz="2400" u="sng" dirty="0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File name: </a:t>
            </a:r>
            <a:r>
              <a:rPr lang="en-US" sz="2400" u="sng" dirty="0" smtClean="0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__init__.py</a:t>
            </a:r>
            <a:endParaRPr lang="en-US" sz="2400" u="sng" dirty="0">
              <a:solidFill>
                <a:srgbClr val="C00000"/>
              </a:solidFill>
              <a:latin typeface="Book Antiqua" pitchFamily="18" charset="0"/>
              <a:cs typeface="Times New Roman" pitchFamily="18" charset="0"/>
            </a:endParaRPr>
          </a:p>
          <a:p>
            <a:pPr marL="45720" indent="0">
              <a:buClr>
                <a:srgbClr val="FF0000"/>
              </a:buClr>
              <a:buNone/>
            </a:pP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36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14469"/>
            <a:ext cx="8229600" cy="576064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Book Antiqua" pitchFamily="18" charset="0"/>
              </a:rPr>
              <a:t>Example Program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Book Antiqua" pitchFamily="18" charset="0"/>
              </a:rPr>
              <a:t>contd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Book Antiqua" pitchFamily="18" charset="0"/>
              </a:rPr>
              <a:t>…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4294967295"/>
          </p:nvPr>
        </p:nvSpPr>
        <p:spPr>
          <a:xfrm>
            <a:off x="467544" y="548680"/>
            <a:ext cx="8229600" cy="59492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" indent="0">
              <a:buClr>
                <a:srgbClr val="FF0000"/>
              </a:buClr>
              <a:buNone/>
            </a:pPr>
            <a:r>
              <a:rPr lang="en-US" sz="1800" u="sng" dirty="0" smtClean="0">
                <a:solidFill>
                  <a:srgbClr val="C00000"/>
                </a:solidFill>
                <a:latin typeface="Book Antiqua" pitchFamily="18" charset="0"/>
                <a:cs typeface="Times New Roman" pitchFamily="18" charset="0"/>
              </a:rPr>
              <a:t>Filename: new.py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import 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pack1.circle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import 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pack1.square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r=</a:t>
            </a:r>
            <a:r>
              <a:rPr lang="en-US" sz="1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int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(input 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("enter radius for circle")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)</a:t>
            </a: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 marL="45720" indent="0">
              <a:buClr>
                <a:srgbClr val="FF0000"/>
              </a:buClr>
              <a:buNone/>
            </a:pP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print("area of circle=",pack1.circle.area(r))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print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("circumference 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of circle=",pack1.circle.cir(r))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a=</a:t>
            </a:r>
            <a:r>
              <a:rPr lang="en-US" sz="1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int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(input(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"enter side of square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"))</a:t>
            </a: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 marL="45720" indent="0">
              <a:buClr>
                <a:srgbClr val="FF0000"/>
              </a:buClr>
              <a:buNone/>
            </a:pP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print("area of circle=",pack1.square.area_s(a))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print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("circumference 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of circle=",pack1.square.cir_s(a))</a:t>
            </a:r>
            <a:endParaRPr lang="en-US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 marL="45720" indent="0">
              <a:buClr>
                <a:srgbClr val="FF0000"/>
              </a:buClr>
              <a:buNone/>
            </a:pPr>
            <a:endParaRPr lang="en-US" sz="1800" b="1" u="sng" dirty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 marL="45720" indent="0">
              <a:buClr>
                <a:srgbClr val="FF0000"/>
              </a:buClr>
              <a:buNone/>
            </a:pPr>
            <a:r>
              <a:rPr lang="en-US" sz="1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OUTPUT:</a:t>
            </a:r>
            <a:endParaRPr lang="en-IN" sz="1800" b="1" u="sng" dirty="0" smtClean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 marL="45720" indent="0">
              <a:buClr>
                <a:srgbClr val="FF0000"/>
              </a:buClr>
              <a:buNone/>
            </a:pPr>
            <a:r>
              <a:rPr lang="en-IN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enter </a:t>
            </a:r>
            <a:r>
              <a:rPr lang="en-I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radius for </a:t>
            </a:r>
            <a:r>
              <a:rPr lang="en-IN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circle    4</a:t>
            </a:r>
            <a:endParaRPr lang="en-IN" sz="1800" dirty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 marL="45720" indent="0">
              <a:buClr>
                <a:srgbClr val="FF0000"/>
              </a:buClr>
              <a:buNone/>
            </a:pPr>
            <a:r>
              <a:rPr lang="en-I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area of circle= 50.26548245743669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IN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circumference </a:t>
            </a:r>
            <a:r>
              <a:rPr lang="en-I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of circle= 25.132741228718345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I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enter side of </a:t>
            </a:r>
            <a:r>
              <a:rPr lang="en-IN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square</a:t>
            </a:r>
            <a:r>
              <a:rPr lang="en-I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en-IN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    6</a:t>
            </a:r>
            <a:endParaRPr lang="en-IN" sz="1800" dirty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  <a:p>
            <a:pPr marL="45720" indent="0">
              <a:buClr>
                <a:srgbClr val="FF0000"/>
              </a:buClr>
              <a:buNone/>
            </a:pPr>
            <a:r>
              <a:rPr lang="en-I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area of circle= 36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IN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circumference </a:t>
            </a:r>
            <a:r>
              <a:rPr lang="en-I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 pitchFamily="18" charset="0"/>
              </a:rPr>
              <a:t>of circle= 24</a:t>
            </a:r>
            <a:endParaRPr lang="en-US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16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Book Antiqua" pitchFamily="18" charset="0"/>
              </a:rPr>
              <a:t>Function Redefinition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4294967295"/>
          </p:nvPr>
        </p:nvSpPr>
        <p:spPr>
          <a:xfrm>
            <a:off x="467544" y="1772816"/>
            <a:ext cx="8229600" cy="4725144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" indent="0">
              <a:buClr>
                <a:srgbClr val="FF0000"/>
              </a:buClr>
              <a:buNone/>
            </a:pPr>
            <a:r>
              <a:rPr lang="en-IN" sz="2400" dirty="0" err="1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def</a:t>
            </a:r>
            <a:r>
              <a:rPr lang="en-IN" sz="2400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show():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IN" sz="2400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	print("First Function </a:t>
            </a:r>
            <a:r>
              <a:rPr lang="en-IN" sz="24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Definition </a:t>
            </a:r>
            <a:r>
              <a:rPr lang="en-IN" sz="2400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of show")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IN" sz="2400" dirty="0" err="1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def</a:t>
            </a:r>
            <a:r>
              <a:rPr lang="en-IN" sz="2400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show():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IN" sz="2400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	print("Second Function </a:t>
            </a:r>
            <a:r>
              <a:rPr lang="en-IN" sz="24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Definition </a:t>
            </a:r>
            <a:r>
              <a:rPr lang="en-IN" sz="2400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of show")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IN" sz="2400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show</a:t>
            </a:r>
            <a:r>
              <a:rPr lang="en-IN" sz="2400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()</a:t>
            </a:r>
          </a:p>
          <a:p>
            <a:pPr marL="45720" indent="0">
              <a:buClr>
                <a:srgbClr val="FF0000"/>
              </a:buClr>
              <a:buNone/>
            </a:pPr>
            <a:endParaRPr lang="en-US" sz="2400" dirty="0">
              <a:solidFill>
                <a:schemeClr val="tx1"/>
              </a:solidFill>
              <a:latin typeface="Book Antiqua" pitchFamily="18" charset="0"/>
              <a:cs typeface="Times New Roman" pitchFamily="18" charset="0"/>
            </a:endParaRPr>
          </a:p>
          <a:p>
            <a:pPr marL="45720" indent="0">
              <a:buClr>
                <a:srgbClr val="FF0000"/>
              </a:buClr>
              <a:buNone/>
            </a:pPr>
            <a:r>
              <a:rPr lang="en-US" sz="2400" b="1" u="sng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OUTPUT:</a:t>
            </a:r>
          </a:p>
          <a:p>
            <a:pPr marL="45720" indent="0">
              <a:buClr>
                <a:srgbClr val="FF0000"/>
              </a:buClr>
              <a:buNone/>
            </a:pPr>
            <a:r>
              <a:rPr lang="en-IN" sz="2400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Second Function Definition of show</a:t>
            </a:r>
            <a:endParaRPr lang="en-IN" sz="2400" b="1" u="sng" dirty="0" smtClean="0">
              <a:solidFill>
                <a:schemeClr val="tx1"/>
              </a:solidFill>
              <a:latin typeface="Book Antiqu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62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87624" y="404664"/>
            <a:ext cx="6400800" cy="75326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3200" b="1" dirty="0" smtClean="0">
                <a:solidFill>
                  <a:schemeClr val="tx1"/>
                </a:solidFill>
                <a:latin typeface="Book Antiqua" pitchFamily="18" charset="0"/>
              </a:rPr>
              <a:t>Word Count</a:t>
            </a:r>
            <a:endParaRPr lang="en-IN" sz="32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1520" y="1484784"/>
            <a:ext cx="8892480" cy="5013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import sys</a:t>
            </a:r>
          </a:p>
          <a:p>
            <a:pPr marL="45720" indent="0">
              <a:buNone/>
            </a:pPr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f=open(</a:t>
            </a:r>
            <a:r>
              <a:rPr lang="en-IN" sz="2000" dirty="0" err="1">
                <a:solidFill>
                  <a:schemeClr val="tx1"/>
                </a:solidFill>
                <a:latin typeface="Book Antiqua" pitchFamily="18" charset="0"/>
              </a:rPr>
              <a:t>sys.argv</a:t>
            </a:r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[1],"r")</a:t>
            </a:r>
          </a:p>
          <a:p>
            <a:pPr marL="45720" indent="0">
              <a:buNone/>
            </a:pPr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l=</a:t>
            </a:r>
            <a:r>
              <a:rPr lang="en-IN" sz="2000" dirty="0" err="1">
                <a:solidFill>
                  <a:schemeClr val="tx1"/>
                </a:solidFill>
                <a:latin typeface="Book Antiqua" pitchFamily="18" charset="0"/>
              </a:rPr>
              <a:t>f.read</a:t>
            </a:r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()</a:t>
            </a:r>
          </a:p>
          <a:p>
            <a:pPr marL="45720" indent="0">
              <a:buNone/>
            </a:pP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words=</a:t>
            </a:r>
            <a:r>
              <a:rPr lang="en-IN" sz="2000" dirty="0" err="1" smtClean="0">
                <a:solidFill>
                  <a:schemeClr val="tx1"/>
                </a:solidFill>
                <a:latin typeface="Book Antiqua" pitchFamily="18" charset="0"/>
              </a:rPr>
              <a:t>l.split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()</a:t>
            </a:r>
          </a:p>
          <a:p>
            <a:pPr marL="45720" indent="0">
              <a:buNone/>
            </a:pP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print</a:t>
            </a:r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("The Number of words 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in file</a:t>
            </a:r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",</a:t>
            </a:r>
            <a:r>
              <a:rPr lang="en-IN" sz="2000" dirty="0" err="1">
                <a:solidFill>
                  <a:schemeClr val="tx1"/>
                </a:solidFill>
                <a:latin typeface="Book Antiqua" pitchFamily="18" charset="0"/>
              </a:rPr>
              <a:t>sys.argv</a:t>
            </a:r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[1],"is",</a:t>
            </a:r>
            <a:r>
              <a:rPr lang="en-IN" sz="2000" dirty="0" err="1">
                <a:solidFill>
                  <a:schemeClr val="tx1"/>
                </a:solidFill>
                <a:latin typeface="Book Antiqua" pitchFamily="18" charset="0"/>
              </a:rPr>
              <a:t>len</a:t>
            </a:r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(words))</a:t>
            </a:r>
          </a:p>
          <a:p>
            <a:pPr marL="45720" indent="0">
              <a:buNone/>
            </a:pPr>
            <a:r>
              <a:rPr lang="en-IN" sz="2000" dirty="0" err="1">
                <a:solidFill>
                  <a:schemeClr val="tx1"/>
                </a:solidFill>
                <a:latin typeface="Book Antiqua" pitchFamily="18" charset="0"/>
              </a:rPr>
              <a:t>f.close</a:t>
            </a:r>
            <a:r>
              <a:rPr lang="en-IN" sz="2000" dirty="0" smtClean="0">
                <a:solidFill>
                  <a:schemeClr val="tx1"/>
                </a:solidFill>
                <a:latin typeface="Book Antiqua" pitchFamily="18" charset="0"/>
              </a:rPr>
              <a:t>()</a:t>
            </a:r>
          </a:p>
          <a:p>
            <a:pPr marL="45720" indent="0">
              <a:buNone/>
            </a:pPr>
            <a:endParaRPr lang="en-IN" sz="2000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IN" sz="2000" b="1" u="sng" dirty="0">
                <a:solidFill>
                  <a:schemeClr val="tx1"/>
                </a:solidFill>
                <a:latin typeface="Book Antiqua" pitchFamily="18" charset="0"/>
              </a:rPr>
              <a:t>OUTPUT:</a:t>
            </a:r>
            <a:endParaRPr lang="en-IN" sz="2000" dirty="0">
              <a:solidFill>
                <a:schemeClr val="tx1"/>
              </a:solidFill>
              <a:latin typeface="Book Antiqua" pitchFamily="18" charset="0"/>
            </a:endParaRPr>
          </a:p>
          <a:p>
            <a:pPr marL="45720" indent="0">
              <a:buNone/>
            </a:pPr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C:\Program Files\Python36-32&gt;python.exe command.py f1.txt</a:t>
            </a:r>
          </a:p>
          <a:p>
            <a:r>
              <a:rPr lang="en-IN" sz="2000" dirty="0">
                <a:solidFill>
                  <a:schemeClr val="tx1"/>
                </a:solidFill>
                <a:latin typeface="Book Antiqua" pitchFamily="18" charset="0"/>
              </a:rPr>
              <a:t>The Number of words in file f1.txt is 12</a:t>
            </a:r>
          </a:p>
        </p:txBody>
      </p:sp>
    </p:spTree>
    <p:extLst>
      <p:ext uri="{BB962C8B-B14F-4D97-AF65-F5344CB8AC3E}">
        <p14:creationId xmlns:p14="http://schemas.microsoft.com/office/powerpoint/2010/main" val="348582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Slipstream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628</TotalTime>
  <Words>4361</Words>
  <Application>Microsoft Office PowerPoint</Application>
  <PresentationFormat>On-screen Show (4:3)</PresentationFormat>
  <Paragraphs>922</Paragraphs>
  <Slides>81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2" baseType="lpstr">
      <vt:lpstr>Slipstream</vt:lpstr>
      <vt:lpstr>PowerPoint Presentation</vt:lpstr>
      <vt:lpstr>DEFINITION</vt:lpstr>
      <vt:lpstr>FILE PATH</vt:lpstr>
      <vt:lpstr>TYPES OF FILES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write()and writelines() append read() and readline() opening files using with keyword splitting words</vt:lpstr>
      <vt:lpstr>write()</vt:lpstr>
      <vt:lpstr>writelines()</vt:lpstr>
      <vt:lpstr>append</vt:lpstr>
      <vt:lpstr>read()</vt:lpstr>
      <vt:lpstr>read(n)</vt:lpstr>
      <vt:lpstr>readline()</vt:lpstr>
      <vt:lpstr>readlines()</vt:lpstr>
      <vt:lpstr>Opening files using with keyword</vt:lpstr>
      <vt:lpstr>Splitting Words</vt:lpstr>
      <vt:lpstr>Some other Useful file methods </vt:lpstr>
      <vt:lpstr>Some other Useful file methods </vt:lpstr>
      <vt:lpstr>File Positions</vt:lpstr>
      <vt:lpstr>Example for set and tell</vt:lpstr>
      <vt:lpstr>Example for copying the content of one file to another file</vt:lpstr>
      <vt:lpstr>PowerPoint Presentation</vt:lpstr>
      <vt:lpstr>PowerPoint Presentation</vt:lpstr>
      <vt:lpstr>Directory Methods</vt:lpstr>
      <vt:lpstr>Example 1</vt:lpstr>
      <vt:lpstr>PowerPoint Presentation</vt:lpstr>
      <vt:lpstr>Introduction</vt:lpstr>
      <vt:lpstr>Errors </vt:lpstr>
      <vt:lpstr>Exception</vt:lpstr>
      <vt:lpstr>Exception </vt:lpstr>
      <vt:lpstr>Types of Exceptions </vt:lpstr>
      <vt:lpstr>Handling Exceptions </vt:lpstr>
      <vt:lpstr>PowerPoint Presentation</vt:lpstr>
      <vt:lpstr>Multiple Except Blocks </vt:lpstr>
      <vt:lpstr>PowerPoint Presentation</vt:lpstr>
      <vt:lpstr>PowerPoint Presentation</vt:lpstr>
      <vt:lpstr>except: Block without Exception</vt:lpstr>
      <vt:lpstr>PowerPoint Presentation</vt:lpstr>
      <vt:lpstr>PowerPoint Presentation</vt:lpstr>
      <vt:lpstr>The Else Clause </vt:lpstr>
      <vt:lpstr>The finally Block</vt:lpstr>
      <vt:lpstr>PowerPoint Presentation</vt:lpstr>
      <vt:lpstr>Raising Exceptions </vt:lpstr>
      <vt:lpstr>Re-raising Exception </vt:lpstr>
      <vt:lpstr>Exceptions</vt:lpstr>
      <vt:lpstr>Built In Exceptions</vt:lpstr>
      <vt:lpstr>User Defined Exception</vt:lpstr>
      <vt:lpstr>Predefined Clean up actions</vt:lpstr>
      <vt:lpstr>Assertion</vt:lpstr>
      <vt:lpstr>Assertions Example</vt:lpstr>
      <vt:lpstr>PowerPoint Presentation</vt:lpstr>
      <vt:lpstr>How to Run</vt:lpstr>
      <vt:lpstr>Example 1</vt:lpstr>
      <vt:lpstr>Example 2</vt:lpstr>
      <vt:lpstr>Example 3 To count the number of words in a text file  </vt:lpstr>
      <vt:lpstr>Example 4 To print the arguments and length of arguments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Global, Local and Built-in Namespaces</vt:lpstr>
      <vt:lpstr>Example Program</vt:lpstr>
      <vt:lpstr>Private Variables</vt:lpstr>
      <vt:lpstr>Example Program</vt:lpstr>
      <vt:lpstr>Types of Modules</vt:lpstr>
      <vt:lpstr>Reloading Modules</vt:lpstr>
      <vt:lpstr>Packages</vt:lpstr>
      <vt:lpstr>Importing from a Package</vt:lpstr>
      <vt:lpstr>Example Program</vt:lpstr>
      <vt:lpstr>Example Program contd…</vt:lpstr>
      <vt:lpstr>Function Redefinition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student</dc:creator>
  <cp:lastModifiedBy>Administrator</cp:lastModifiedBy>
  <cp:revision>77</cp:revision>
  <dcterms:created xsi:type="dcterms:W3CDTF">2017-08-22T05:17:40Z</dcterms:created>
  <dcterms:modified xsi:type="dcterms:W3CDTF">2019-12-11T09:31:05Z</dcterms:modified>
</cp:coreProperties>
</file>