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4"/>
  </p:notesMasterIdLst>
  <p:sldIdLst>
    <p:sldId id="30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44" r:id="rId40"/>
    <p:sldId id="345" r:id="rId41"/>
    <p:sldId id="346" r:id="rId42"/>
    <p:sldId id="347" r:id="rId43"/>
    <p:sldId id="348" r:id="rId44"/>
    <p:sldId id="349" r:id="rId45"/>
    <p:sldId id="350" r:id="rId46"/>
    <p:sldId id="351" r:id="rId47"/>
    <p:sldId id="352" r:id="rId48"/>
    <p:sldId id="353" r:id="rId49"/>
    <p:sldId id="354" r:id="rId50"/>
    <p:sldId id="355" r:id="rId51"/>
    <p:sldId id="356" r:id="rId52"/>
    <p:sldId id="357" r:id="rId53"/>
    <p:sldId id="358" r:id="rId54"/>
    <p:sldId id="359" r:id="rId55"/>
    <p:sldId id="360" r:id="rId56"/>
    <p:sldId id="361" r:id="rId57"/>
    <p:sldId id="362" r:id="rId58"/>
    <p:sldId id="363" r:id="rId59"/>
    <p:sldId id="364" r:id="rId60"/>
    <p:sldId id="365" r:id="rId61"/>
    <p:sldId id="366" r:id="rId62"/>
    <p:sldId id="367" r:id="rId63"/>
    <p:sldId id="368" r:id="rId64"/>
    <p:sldId id="369" r:id="rId65"/>
    <p:sldId id="370" r:id="rId66"/>
    <p:sldId id="371" r:id="rId67"/>
    <p:sldId id="372" r:id="rId68"/>
    <p:sldId id="373" r:id="rId69"/>
    <p:sldId id="374" r:id="rId70"/>
    <p:sldId id="375" r:id="rId71"/>
    <p:sldId id="376" r:id="rId72"/>
    <p:sldId id="377" r:id="rId73"/>
    <p:sldId id="378" r:id="rId74"/>
    <p:sldId id="379" r:id="rId75"/>
    <p:sldId id="380" r:id="rId76"/>
    <p:sldId id="381" r:id="rId77"/>
    <p:sldId id="382" r:id="rId78"/>
    <p:sldId id="383" r:id="rId79"/>
    <p:sldId id="384" r:id="rId80"/>
    <p:sldId id="385" r:id="rId81"/>
    <p:sldId id="386" r:id="rId82"/>
    <p:sldId id="387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-1986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6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6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6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6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6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64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98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4859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60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01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602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603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5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40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41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7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745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46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47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9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10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11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12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1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71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1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71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2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72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729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54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55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7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5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7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734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735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48736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37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3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4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7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2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7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577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578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579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580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1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2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B7B97950-E2F3-4044-BDB7-7060A9532B99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104858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048584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58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ctrTitle"/>
          </p:nvPr>
        </p:nvSpPr>
        <p:spPr>
          <a:xfrm>
            <a:off x="1447800" y="1066800"/>
            <a:ext cx="7406640" cy="147218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UNIT - IV</a:t>
            </a:r>
            <a:endParaRPr lang="en-US" sz="4800" b="1" dirty="0"/>
          </a:p>
        </p:txBody>
      </p:sp>
      <p:sp>
        <p:nvSpPr>
          <p:cNvPr id="1048605" name="Subtitle 2"/>
          <p:cNvSpPr>
            <a:spLocks noGrp="1"/>
          </p:cNvSpPr>
          <p:nvPr>
            <p:ph type="subTitle" idx="1"/>
          </p:nvPr>
        </p:nvSpPr>
        <p:spPr>
          <a:xfrm>
            <a:off x="1447800" y="2743200"/>
            <a:ext cx="7406640" cy="17526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LISTS, TUPLES, DICTIONARIES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4" grpId="0"/>
      <p:bldP spid="104860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Data Structure</a:t>
            </a:r>
            <a:endParaRPr lang="en-US" b="1" dirty="0"/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Data structure defines a way of storing and organizing data in a computer</a:t>
            </a:r>
          </a:p>
          <a:p>
            <a:pPr algn="just"/>
            <a:r>
              <a:rPr lang="en-US" dirty="0" smtClean="0"/>
              <a:t>It is a group of data elements that are put together under one name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6" grpId="0"/>
      <p:bldP spid="104860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Sequence</a:t>
            </a:r>
            <a:endParaRPr lang="en-US" b="1" dirty="0"/>
          </a:p>
        </p:txBody>
      </p:sp>
      <p:sp>
        <p:nvSpPr>
          <p:cNvPr id="104860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Sequence is an object that contains multiple items of data</a:t>
            </a:r>
          </a:p>
          <a:p>
            <a:pPr algn="just"/>
            <a:r>
              <a:rPr lang="en-US" dirty="0" smtClean="0"/>
              <a:t>The items are stored in a sequence of one after another</a:t>
            </a:r>
          </a:p>
          <a:p>
            <a:pPr algn="just"/>
            <a:r>
              <a:rPr lang="en-US" dirty="0" smtClean="0"/>
              <a:t>In the sequence, each element has a specific index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8" grpId="0"/>
      <p:bldP spid="104860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Sequence</a:t>
            </a:r>
            <a:endParaRPr lang="en-US" b="1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different types of sequences in python includes the following:</a:t>
            </a:r>
          </a:p>
          <a:p>
            <a:pPr lvl="1"/>
            <a:r>
              <a:rPr lang="en-US" dirty="0" smtClean="0"/>
              <a:t>Lists</a:t>
            </a:r>
          </a:p>
          <a:p>
            <a:pPr lvl="1"/>
            <a:r>
              <a:rPr lang="en-US" dirty="0" smtClean="0"/>
              <a:t>Tuples</a:t>
            </a:r>
          </a:p>
          <a:p>
            <a:pPr lvl="1"/>
            <a:r>
              <a:rPr lang="en-US" dirty="0" smtClean="0"/>
              <a:t>Dictionaries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0" grpId="0"/>
      <p:bldP spid="10486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</a:t>
            </a:r>
            <a:endParaRPr lang="en-US" b="1" dirty="0"/>
          </a:p>
        </p:txBody>
      </p:sp>
      <p:sp>
        <p:nvSpPr>
          <p:cNvPr id="104861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21"/>
          </a:bodyPr>
          <a:lstStyle/>
          <a:p>
            <a:pPr algn="just"/>
            <a:r>
              <a:rPr lang="en-US" dirty="0" smtClean="0"/>
              <a:t>A list is a mutable ordered sequence of objects</a:t>
            </a:r>
          </a:p>
          <a:p>
            <a:pPr lvl="1" algn="just"/>
            <a:r>
              <a:rPr lang="en-US" dirty="0" smtClean="0"/>
              <a:t>Mutable – value of the elements in the list can be changed</a:t>
            </a:r>
          </a:p>
          <a:p>
            <a:pPr algn="just"/>
            <a:r>
              <a:rPr lang="en-US" dirty="0" smtClean="0"/>
              <a:t>It is a versatile data type</a:t>
            </a:r>
          </a:p>
          <a:p>
            <a:pPr algn="just"/>
            <a:r>
              <a:rPr lang="en-US" dirty="0" smtClean="0"/>
              <a:t>It is a sequence in which elements are written as a list of comma-separated values between square brackets</a:t>
            </a:r>
          </a:p>
          <a:p>
            <a:pPr algn="just"/>
            <a:r>
              <a:rPr lang="en-US" dirty="0" smtClean="0"/>
              <a:t>Element – an item in a list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2" grpId="0"/>
      <p:bldP spid="10486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Creating a list</a:t>
            </a:r>
            <a:endParaRPr lang="en-US" b="1" dirty="0"/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List_variable = [ element1, element2, 				   element3, …..]</a:t>
            </a:r>
          </a:p>
          <a:p>
            <a:r>
              <a:rPr lang="en-US" u="sng" dirty="0" smtClean="0"/>
              <a:t>Examples:</a:t>
            </a:r>
          </a:p>
          <a:p>
            <a:pPr lvl="1"/>
            <a:r>
              <a:rPr lang="en-US" dirty="0" smtClean="0"/>
              <a:t>list_A = [1,2,3,4,5]</a:t>
            </a:r>
          </a:p>
          <a:p>
            <a:pPr lvl="1"/>
            <a:r>
              <a:rPr lang="en-US" dirty="0" smtClean="0"/>
              <a:t>list_B = [‘a’, ‘b’, ‘c’, ‘d’]</a:t>
            </a:r>
          </a:p>
          <a:p>
            <a:pPr lvl="1"/>
            <a:r>
              <a:rPr lang="en-US" dirty="0" smtClean="0"/>
              <a:t>list_C = [“good”, “going”]</a:t>
            </a:r>
          </a:p>
          <a:p>
            <a:pPr lvl="1"/>
            <a:r>
              <a:rPr lang="en-US" dirty="0" smtClean="0"/>
              <a:t>List_D = [1, ‘a’, “good”]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4" grpId="0"/>
      <p:bldP spid="10486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Lists - Indexing</a:t>
            </a:r>
            <a:endParaRPr lang="en-US" b="1" dirty="0"/>
          </a:p>
        </p:txBody>
      </p:sp>
      <p:sp>
        <p:nvSpPr>
          <p:cNvPr id="1048617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715000"/>
          </a:xfrm>
        </p:spPr>
        <p:txBody>
          <a:bodyPr>
            <a:normAutofit fontScale="87321" lnSpcReduction="10000"/>
          </a:bodyPr>
          <a:lstStyle/>
          <a:p>
            <a:pPr algn="just"/>
            <a:r>
              <a:rPr lang="en-US" dirty="0" smtClean="0"/>
              <a:t>Index is a number which specifies the position of the elements in the list</a:t>
            </a:r>
          </a:p>
          <a:p>
            <a:pPr algn="just"/>
            <a:r>
              <a:rPr lang="en-US" dirty="0" smtClean="0"/>
              <a:t>The index value starts from zero and automatically incremented by one for the next element in the sequence</a:t>
            </a:r>
          </a:p>
          <a:p>
            <a:pPr algn="just"/>
            <a:r>
              <a:rPr lang="en-US" dirty="0" smtClean="0"/>
              <a:t>The index for the first element in the list is 0 and for the last element is n-1</a:t>
            </a:r>
          </a:p>
          <a:p>
            <a:pPr algn="just"/>
            <a:r>
              <a:rPr lang="en-US" b="1" i="1" u="sng" dirty="0" smtClean="0"/>
              <a:t>Example</a:t>
            </a:r>
            <a:r>
              <a:rPr lang="en-US" dirty="0" smtClean="0"/>
              <a:t>: list_A = [1,2,3,4,5]</a:t>
            </a:r>
          </a:p>
          <a:p>
            <a:pPr lvl="1" algn="just"/>
            <a:r>
              <a:rPr lang="en-US" dirty="0" smtClean="0"/>
              <a:t>list_A[0] = 1</a:t>
            </a:r>
          </a:p>
          <a:p>
            <a:pPr lvl="1" algn="just"/>
            <a:r>
              <a:rPr lang="en-US" dirty="0" smtClean="0"/>
              <a:t>list_A[1] = 2</a:t>
            </a:r>
          </a:p>
          <a:p>
            <a:pPr lvl="1" algn="just"/>
            <a:r>
              <a:rPr lang="en-US" dirty="0" smtClean="0"/>
              <a:t>list_A[2] = 3</a:t>
            </a:r>
          </a:p>
          <a:p>
            <a:pPr lvl="1" algn="just"/>
            <a:r>
              <a:rPr lang="en-US" dirty="0" smtClean="0"/>
              <a:t>list_A[3] = 4</a:t>
            </a:r>
          </a:p>
          <a:p>
            <a:pPr lvl="1" algn="just"/>
            <a:r>
              <a:rPr lang="en-US" dirty="0" smtClean="0"/>
              <a:t>list_A[4] = 5</a:t>
            </a:r>
          </a:p>
          <a:p>
            <a:pPr lvl="1"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6" grpId="0"/>
      <p:bldP spid="104861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– Negative Indexing</a:t>
            </a:r>
            <a:endParaRPr lang="en-US" b="1" dirty="0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 fontScale="90000" lnSpcReduction="20000"/>
          </a:bodyPr>
          <a:lstStyle/>
          <a:p>
            <a:pPr algn="just"/>
            <a:r>
              <a:rPr lang="en-US" dirty="0" smtClean="0"/>
              <a:t>Negative index identifies the elements from the end of the list</a:t>
            </a:r>
          </a:p>
          <a:p>
            <a:pPr algn="just"/>
            <a:r>
              <a:rPr lang="en-US" dirty="0" smtClean="0"/>
              <a:t>-1 represents the last element in the list</a:t>
            </a:r>
          </a:p>
          <a:p>
            <a:pPr algn="just"/>
            <a:r>
              <a:rPr lang="en-US" dirty="0" smtClean="0"/>
              <a:t>-2 represents the second last element in the list and so on</a:t>
            </a:r>
          </a:p>
          <a:p>
            <a:pPr algn="just"/>
            <a:r>
              <a:rPr lang="en-US" dirty="0" smtClean="0"/>
              <a:t>The negative index for the first element in the list is –n and for the last element is -1</a:t>
            </a:r>
          </a:p>
          <a:p>
            <a:pPr algn="just"/>
            <a:r>
              <a:rPr lang="en-US" b="1" i="1" u="sng" dirty="0" smtClean="0"/>
              <a:t>Example</a:t>
            </a:r>
            <a:r>
              <a:rPr lang="en-US" dirty="0" smtClean="0"/>
              <a:t>: list_A = [1,2,3,4,5]</a:t>
            </a:r>
          </a:p>
          <a:p>
            <a:pPr lvl="1" algn="just"/>
            <a:r>
              <a:rPr lang="en-US" dirty="0" smtClean="0"/>
              <a:t>list_A[-1] = 5</a:t>
            </a:r>
          </a:p>
          <a:p>
            <a:pPr lvl="1" algn="just"/>
            <a:r>
              <a:rPr lang="en-US" dirty="0" smtClean="0"/>
              <a:t>list_A[-2] = 4</a:t>
            </a:r>
          </a:p>
          <a:p>
            <a:pPr lvl="1" algn="just"/>
            <a:r>
              <a:rPr lang="en-US" dirty="0" smtClean="0"/>
              <a:t>list_A[-3] = 3</a:t>
            </a:r>
          </a:p>
          <a:p>
            <a:pPr lvl="1" algn="just"/>
            <a:r>
              <a:rPr lang="en-US" dirty="0" smtClean="0"/>
              <a:t>list_A[-4] = 2</a:t>
            </a:r>
          </a:p>
          <a:p>
            <a:pPr lvl="1" algn="just"/>
            <a:r>
              <a:rPr lang="en-US" dirty="0" smtClean="0"/>
              <a:t>list_A[-5] =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8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8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8" grpId="0"/>
      <p:bldP spid="10486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print()</a:t>
            </a:r>
            <a:endParaRPr lang="en-US" b="1" dirty="0"/>
          </a:p>
        </p:txBody>
      </p:sp>
      <p:sp>
        <p:nvSpPr>
          <p:cNvPr id="1048621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05400"/>
          </a:xfrm>
        </p:spPr>
        <p:txBody>
          <a:bodyPr/>
          <a:lstStyle/>
          <a:p>
            <a:r>
              <a:rPr lang="en-US" b="1" i="1" u="sng" dirty="0" smtClean="0"/>
              <a:t>Syntax</a:t>
            </a:r>
            <a:r>
              <a:rPr lang="en-US" dirty="0" smtClean="0"/>
              <a:t>: print(list_name)</a:t>
            </a:r>
          </a:p>
          <a:p>
            <a:r>
              <a:rPr lang="en-US" b="1" i="1" u="sng" dirty="0" smtClean="0"/>
              <a:t>Examples</a:t>
            </a:r>
            <a:r>
              <a:rPr lang="en-US" dirty="0" smtClean="0"/>
              <a:t>: print(list_A)</a:t>
            </a:r>
          </a:p>
          <a:p>
            <a:pPr>
              <a:buNone/>
            </a:pPr>
            <a:r>
              <a:rPr lang="en-US" dirty="0" smtClean="0"/>
              <a:t>			  print(list_B)</a:t>
            </a:r>
          </a:p>
          <a:p>
            <a:pPr>
              <a:buNone/>
            </a:pPr>
            <a:r>
              <a:rPr lang="en-US" dirty="0" smtClean="0"/>
              <a:t>			  print(list_C)</a:t>
            </a:r>
          </a:p>
          <a:p>
            <a:pPr>
              <a:buNone/>
            </a:pPr>
            <a:r>
              <a:rPr lang="en-US" dirty="0" smtClean="0"/>
              <a:t>			  print(list-D)</a:t>
            </a:r>
          </a:p>
          <a:p>
            <a:r>
              <a:rPr lang="en-US" b="1" i="1" u="sng" dirty="0" smtClean="0"/>
              <a:t>Output</a:t>
            </a:r>
            <a:r>
              <a:rPr lang="en-US" dirty="0" smtClean="0"/>
              <a:t>: [1,2,3,4,5]</a:t>
            </a:r>
          </a:p>
          <a:p>
            <a:pPr>
              <a:buNone/>
            </a:pPr>
            <a:r>
              <a:rPr lang="en-US" dirty="0" smtClean="0"/>
              <a:t>		        [‘a’, ‘b’, ‘c’, ‘d’]</a:t>
            </a:r>
          </a:p>
          <a:p>
            <a:pPr>
              <a:buNone/>
            </a:pPr>
            <a:r>
              <a:rPr lang="en-US" dirty="0" smtClean="0"/>
              <a:t>		        [“good”, “going”]</a:t>
            </a:r>
          </a:p>
          <a:p>
            <a:pPr>
              <a:buNone/>
            </a:pPr>
            <a:r>
              <a:rPr lang="en-US" dirty="0" smtClean="0"/>
              <a:t>		        [1, ‘a’, “good”]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0" grpId="0"/>
      <p:bldP spid="104862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 - Mutable</a:t>
            </a:r>
            <a:endParaRPr lang="en-US" b="1" dirty="0"/>
          </a:p>
        </p:txBody>
      </p:sp>
      <p:sp>
        <p:nvSpPr>
          <p:cNvPr id="10486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u="sng" dirty="0" smtClean="0"/>
              <a:t>Example:</a:t>
            </a:r>
          </a:p>
          <a:p>
            <a:pPr>
              <a:buNone/>
            </a:pPr>
            <a:r>
              <a:rPr lang="en-US" dirty="0" smtClean="0"/>
              <a:t>list_A = [ 1,2,3,4,5]</a:t>
            </a:r>
          </a:p>
          <a:p>
            <a:pPr>
              <a:buNone/>
            </a:pPr>
            <a:r>
              <a:rPr lang="en-US" dirty="0" smtClean="0"/>
              <a:t>list_A[2] =30</a:t>
            </a:r>
          </a:p>
          <a:p>
            <a:pPr>
              <a:buNone/>
            </a:pPr>
            <a:r>
              <a:rPr lang="en-US" dirty="0" smtClean="0"/>
              <a:t>print(list_A)</a:t>
            </a:r>
          </a:p>
          <a:p>
            <a:pPr>
              <a:buNone/>
            </a:pPr>
            <a:r>
              <a:rPr lang="en-US" dirty="0" smtClean="0"/>
              <a:t>     </a:t>
            </a:r>
          </a:p>
          <a:p>
            <a:r>
              <a:rPr lang="en-US" dirty="0" smtClean="0"/>
              <a:t>Now the elements in the list  are </a:t>
            </a:r>
          </a:p>
          <a:p>
            <a:pPr lvl="1"/>
            <a:r>
              <a:rPr lang="en-US" dirty="0" smtClean="0"/>
              <a:t>[1,2,30,4,5]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2" grpId="0"/>
      <p:bldP spid="10486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Slicing</a:t>
            </a:r>
            <a:endParaRPr lang="en-US" b="1" dirty="0"/>
          </a:p>
        </p:txBody>
      </p:sp>
      <p:sp>
        <p:nvSpPr>
          <p:cNvPr id="1048625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848600" cy="4800600"/>
          </a:xfrm>
        </p:spPr>
        <p:txBody>
          <a:bodyPr>
            <a:normAutofit fontScale="94844"/>
          </a:bodyPr>
          <a:lstStyle/>
          <a:p>
            <a:pPr algn="just"/>
            <a:r>
              <a:rPr lang="en-US" dirty="0" smtClean="0"/>
              <a:t>Slicing is used when you need a sub-list from a list</a:t>
            </a:r>
          </a:p>
          <a:p>
            <a:pPr algn="just"/>
            <a:r>
              <a:rPr lang="en-US" dirty="0" smtClean="0"/>
              <a:t>Slice is a span of elements that are taken from a sequence</a:t>
            </a:r>
          </a:p>
          <a:p>
            <a:pPr algn="just"/>
            <a:r>
              <a:rPr lang="en-US" b="1" i="1" u="sng" dirty="0" smtClean="0"/>
              <a:t>Format for slicing </a:t>
            </a:r>
            <a:r>
              <a:rPr lang="en-US" dirty="0" smtClean="0"/>
              <a:t>: list_A[start : stop : step]</a:t>
            </a:r>
          </a:p>
          <a:p>
            <a:pPr algn="just"/>
            <a:r>
              <a:rPr lang="en-US" dirty="0" smtClean="0"/>
              <a:t>start – the starting position of the list</a:t>
            </a:r>
          </a:p>
          <a:p>
            <a:pPr algn="just"/>
            <a:r>
              <a:rPr lang="en-US" dirty="0" smtClean="0"/>
              <a:t>stop – the ending position of the list</a:t>
            </a:r>
          </a:p>
          <a:p>
            <a:pPr algn="just"/>
            <a:r>
              <a:rPr lang="en-US" dirty="0" smtClean="0"/>
              <a:t>step – the index value is incremented by the value given in the step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4" grpId="0"/>
      <p:bldP spid="104862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Slicing</a:t>
            </a:r>
            <a:endParaRPr lang="en-US" b="1" dirty="0"/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44" lnSpcReduction="10000"/>
          </a:bodyPr>
          <a:lstStyle/>
          <a:p>
            <a:r>
              <a:rPr lang="en-US" dirty="0" smtClean="0"/>
              <a:t>list_A = [1,2,3,4,5,6,7,8,9,10]</a:t>
            </a:r>
          </a:p>
          <a:p>
            <a:r>
              <a:rPr lang="en-US" dirty="0" smtClean="0"/>
              <a:t>print(list_A[: :1])	</a:t>
            </a:r>
          </a:p>
          <a:p>
            <a:pPr>
              <a:buNone/>
            </a:pPr>
            <a:r>
              <a:rPr lang="en-US" dirty="0" smtClean="0"/>
              <a:t>					//1,2,3,4,5,6,7,8,9,10</a:t>
            </a:r>
          </a:p>
          <a:p>
            <a:r>
              <a:rPr lang="en-US" dirty="0" smtClean="0"/>
              <a:t>print(list_A[: :2])	</a:t>
            </a:r>
          </a:p>
          <a:p>
            <a:pPr>
              <a:buNone/>
            </a:pPr>
            <a:r>
              <a:rPr lang="en-US" dirty="0" smtClean="0"/>
              <a:t>					//1,3,5,7,9</a:t>
            </a:r>
          </a:p>
          <a:p>
            <a:r>
              <a:rPr lang="en-US" dirty="0" smtClean="0"/>
              <a:t>print(list_A[1: :2])	</a:t>
            </a:r>
          </a:p>
          <a:p>
            <a:pPr>
              <a:buNone/>
            </a:pPr>
            <a:r>
              <a:rPr lang="en-US" dirty="0" smtClean="0"/>
              <a:t>					//2,4,6,8,10</a:t>
            </a:r>
          </a:p>
          <a:p>
            <a:r>
              <a:rPr lang="en-US" dirty="0" smtClean="0"/>
              <a:t>print(list_A[1:5])	</a:t>
            </a:r>
          </a:p>
          <a:p>
            <a:pPr>
              <a:buNone/>
            </a:pPr>
            <a:r>
              <a:rPr lang="en-US" dirty="0" smtClean="0"/>
              <a:t>					//2,3,4,5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6" grpId="0"/>
      <p:bldP spid="104862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Updating elements in the list</a:t>
            </a:r>
            <a:endParaRPr lang="en-US" b="1" dirty="0"/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list can be updated with the following operations:</a:t>
            </a:r>
          </a:p>
          <a:p>
            <a:pPr lvl="1"/>
            <a:r>
              <a:rPr lang="en-US" dirty="0" smtClean="0"/>
              <a:t>Inserting a new element in the list</a:t>
            </a:r>
          </a:p>
          <a:p>
            <a:pPr lvl="1"/>
            <a:r>
              <a:rPr lang="en-US" dirty="0" smtClean="0"/>
              <a:t>Appending an element at the end of the list</a:t>
            </a:r>
          </a:p>
          <a:p>
            <a:pPr lvl="1"/>
            <a:r>
              <a:rPr lang="en-US" dirty="0" smtClean="0"/>
              <a:t>Deleting/removing an element from the list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8" grpId="0"/>
      <p:bldP spid="104862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Updating elements in the list</a:t>
            </a:r>
            <a:endParaRPr lang="en-US" b="1" dirty="0"/>
          </a:p>
        </p:txBody>
      </p:sp>
      <p:graphicFrame>
        <p:nvGraphicFramePr>
          <p:cNvPr id="4194306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200" y="1066800"/>
          <a:ext cx="769620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4038600"/>
                <a:gridCol w="2438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Syntax</a:t>
                      </a:r>
                      <a:endParaRPr lang="en-US" dirty="0"/>
                    </a:p>
                  </a:txBody>
                  <a:tcPr/>
                </a:tc>
              </a:tr>
              <a:tr h="77216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insert()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To insert</a:t>
                      </a:r>
                      <a:r>
                        <a:rPr lang="en-US" baseline="0" dirty="0" smtClean="0"/>
                        <a:t> an element in the specified index of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list_A.insert(index,</a:t>
                      </a:r>
                      <a:r>
                        <a:rPr lang="en-US" baseline="0" dirty="0" smtClean="0"/>
                        <a:t> element)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append()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To add an</a:t>
                      </a:r>
                      <a:r>
                        <a:rPr lang="en-US" baseline="0" dirty="0" smtClean="0"/>
                        <a:t> element at the end of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list_A.append(element)</a:t>
                      </a:r>
                      <a:endParaRPr lang="en-US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remove()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To remove / delete</a:t>
                      </a:r>
                      <a:r>
                        <a:rPr lang="en-US" baseline="0" dirty="0" smtClean="0"/>
                        <a:t> the element from the list. If multiple copies of element present in the list then the first value will be deleted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list_A.remove(element)</a:t>
                      </a:r>
                      <a:endParaRPr lang="en-US" dirty="0"/>
                    </a:p>
                  </a:txBody>
                  <a:tcPr/>
                </a:tc>
              </a:tr>
              <a:tr h="71628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delete()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The element in the index range will</a:t>
                      </a:r>
                      <a:r>
                        <a:rPr lang="en-US" baseline="0" dirty="0" smtClean="0"/>
                        <a:t> be deleted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del list_A[2:5]</a:t>
                      </a:r>
                      <a:endParaRPr lang="en-US" dirty="0"/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pop()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Removes</a:t>
                      </a:r>
                      <a:r>
                        <a:rPr lang="en-US" baseline="0" dirty="0" smtClean="0"/>
                        <a:t> the element at the specified index.  But index is an optional parameter. If the index is not specified then the last element in the list will be deleted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list_A.pop(2)</a:t>
                      </a:r>
                    </a:p>
                    <a:p>
                      <a:pPr algn="just"/>
                      <a:endParaRPr lang="en-US" dirty="0" smtClean="0"/>
                    </a:p>
                    <a:p>
                      <a:pPr algn="just"/>
                      <a:r>
                        <a:rPr lang="en-US" dirty="0" smtClean="0"/>
                        <a:t>list_A.pop()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9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838200"/>
          </a:xfrm>
        </p:spPr>
        <p:txBody>
          <a:bodyPr/>
          <a:lstStyle/>
          <a:p>
            <a:r>
              <a:rPr lang="en-US" b="1" dirty="0" smtClean="0"/>
              <a:t>Example Program</a:t>
            </a:r>
            <a:endParaRPr lang="en-US" b="1" dirty="0"/>
          </a:p>
        </p:txBody>
      </p:sp>
      <p:sp>
        <p:nvSpPr>
          <p:cNvPr id="1048638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914400"/>
            <a:ext cx="3657600" cy="5943600"/>
          </a:xfrm>
        </p:spPr>
        <p:txBody>
          <a:bodyPr>
            <a:normAutofit fontScale="69464" lnSpcReduction="20000"/>
          </a:bodyPr>
          <a:lstStyle/>
          <a:p>
            <a:pPr>
              <a:buNone/>
            </a:pPr>
            <a:r>
              <a:rPr lang="en-US" dirty="0" smtClean="0"/>
              <a:t>li=[10,20,30,40,50,60,70]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li.append(80)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li.insert(5,20)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li.remove(20)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li.pop(1)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li.pop()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del li[1:3]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del li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914400"/>
            <a:ext cx="3867912" cy="5715000"/>
          </a:xfrm>
        </p:spPr>
        <p:txBody>
          <a:bodyPr>
            <a:normAutofit fontScale="69464" lnSpcReduction="20000"/>
          </a:bodyPr>
          <a:lstStyle/>
          <a:p>
            <a:pPr>
              <a:buNone/>
            </a:pPr>
            <a:r>
              <a:rPr lang="en-US" dirty="0" smtClean="0"/>
              <a:t>Output:</a:t>
            </a:r>
          </a:p>
          <a:p>
            <a:pPr>
              <a:buNone/>
            </a:pPr>
            <a:r>
              <a:rPr lang="en-US" dirty="0" smtClean="0"/>
              <a:t>[10,20,30,40,50,60,70]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[10,20,30,40,50,60,70,80]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[10,20,30,40,50,20,60,70,80]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[10,30,40,50,20,60,70,80]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[10,40,50,20,60,70,80]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[10,40,50,20,60,70]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[10,20,60,70]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//No elements in the list to print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86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86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486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486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486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486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486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486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486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486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486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486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486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486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486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486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486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486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486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486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486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486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0486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0486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486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486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0486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0486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486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0486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0486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0486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7" grpId="0"/>
      <p:bldP spid="1048638" grpId="0" uiExpand="1" build="p"/>
      <p:bldP spid="104863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Nested Lists</a:t>
            </a:r>
            <a:endParaRPr lang="en-US" b="1" dirty="0"/>
          </a:p>
        </p:txBody>
      </p:sp>
      <p:sp>
        <p:nvSpPr>
          <p:cNvPr id="1048641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4821"/>
          </a:bodyPr>
          <a:lstStyle/>
          <a:p>
            <a:pPr algn="just"/>
            <a:r>
              <a:rPr lang="en-US" dirty="0" smtClean="0"/>
              <a:t>Nested lists means a list with in another list</a:t>
            </a:r>
          </a:p>
          <a:p>
            <a:pPr algn="just"/>
            <a:r>
              <a:rPr lang="en-US" dirty="0" smtClean="0"/>
              <a:t>Example:  list_A=[1,2,3,4,[10,20],5,6]</a:t>
            </a:r>
          </a:p>
          <a:p>
            <a:pPr lvl="1" algn="just"/>
            <a:r>
              <a:rPr lang="en-US" dirty="0" smtClean="0"/>
              <a:t>list_A[0] = 1</a:t>
            </a:r>
          </a:p>
          <a:p>
            <a:pPr lvl="1" algn="just"/>
            <a:r>
              <a:rPr lang="en-US" dirty="0" smtClean="0"/>
              <a:t>list_A[1] = 2</a:t>
            </a:r>
          </a:p>
          <a:p>
            <a:pPr lvl="1" algn="just"/>
            <a:r>
              <a:rPr lang="en-US" dirty="0" smtClean="0"/>
              <a:t>list_A[2] = 3</a:t>
            </a:r>
          </a:p>
          <a:p>
            <a:pPr lvl="1" algn="just"/>
            <a:r>
              <a:rPr lang="en-US" dirty="0" smtClean="0"/>
              <a:t>list_A[3] = 5</a:t>
            </a:r>
          </a:p>
          <a:p>
            <a:pPr lvl="1" algn="just"/>
            <a:r>
              <a:rPr lang="en-US" dirty="0" smtClean="0"/>
              <a:t>list_A[4] = [10,20]</a:t>
            </a:r>
          </a:p>
          <a:p>
            <a:pPr lvl="1" algn="just"/>
            <a:r>
              <a:rPr lang="en-US" dirty="0" smtClean="0"/>
              <a:t>list_A[5] = 5</a:t>
            </a:r>
          </a:p>
          <a:p>
            <a:pPr lvl="1" algn="just"/>
            <a:r>
              <a:rPr lang="en-US" dirty="0" smtClean="0"/>
              <a:t>list_A[6] = 6</a:t>
            </a:r>
          </a:p>
          <a:p>
            <a:pPr lvl="1" algn="just"/>
            <a:endParaRPr lang="en-US" dirty="0" smtClean="0"/>
          </a:p>
          <a:p>
            <a:pPr lvl="1" algn="just"/>
            <a:endParaRPr lang="en-US" dirty="0" smtClean="0"/>
          </a:p>
          <a:p>
            <a:pPr lvl="1"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0" grpId="0"/>
      <p:bldP spid="104864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Nested Lists</a:t>
            </a:r>
            <a:endParaRPr lang="en-US" b="1" dirty="0"/>
          </a:p>
        </p:txBody>
      </p:sp>
      <p:sp>
        <p:nvSpPr>
          <p:cNvPr id="10486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print the element in the nested list, we need to use two indices</a:t>
            </a:r>
          </a:p>
          <a:p>
            <a:r>
              <a:rPr lang="en-US" dirty="0" smtClean="0"/>
              <a:t>First index – represents the index in the main list</a:t>
            </a:r>
          </a:p>
          <a:p>
            <a:r>
              <a:rPr lang="en-US" dirty="0" smtClean="0"/>
              <a:t>Second index – represent the index in the nested list</a:t>
            </a:r>
          </a:p>
          <a:p>
            <a:r>
              <a:rPr lang="en-US" dirty="0" smtClean="0"/>
              <a:t>list_A[4,0]=10</a:t>
            </a:r>
          </a:p>
          <a:p>
            <a:r>
              <a:rPr lang="en-US" dirty="0" smtClean="0"/>
              <a:t>list_A[4,1]=20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2" grpId="0"/>
      <p:bldP spid="10486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7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04100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100"/>
                <a:gridCol w="3886200"/>
                <a:gridCol w="2209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Syntax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count()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Counts</a:t>
                      </a:r>
                      <a:r>
                        <a:rPr lang="en-US" baseline="0" dirty="0" smtClean="0"/>
                        <a:t> the number of times an element present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list_A.count(element)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index()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 the lowest index of an element</a:t>
                      </a:r>
                      <a:r>
                        <a:rPr lang="en-US" baseline="0" dirty="0" smtClean="0"/>
                        <a:t> in the list. Gives a ValueError if the element is not found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list_A.index(5)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reverse()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 reverse the elements</a:t>
                      </a:r>
                      <a:r>
                        <a:rPr lang="en-US" baseline="0" dirty="0" smtClean="0"/>
                        <a:t>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list_A.reverse()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sort()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Sorts the elements</a:t>
                      </a:r>
                      <a:r>
                        <a:rPr lang="en-US" baseline="0" dirty="0" smtClean="0"/>
                        <a:t> in the list in ascending ordedr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list_A.sort()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extend()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Adds the elements of one list</a:t>
                      </a:r>
                      <a:r>
                        <a:rPr lang="en-US" baseline="0" dirty="0" smtClean="0"/>
                        <a:t> to he end of another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list_A.extend(list_B)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Methods</a:t>
            </a:r>
            <a:endParaRPr lang="en-US" b="1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800" fill="hold"/>
                                        <p:tgtEl>
                                          <p:spTgt spid="4194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800" fill="hold"/>
                                        <p:tgtEl>
                                          <p:spTgt spid="4194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838200"/>
          </a:xfrm>
        </p:spPr>
        <p:txBody>
          <a:bodyPr/>
          <a:lstStyle/>
          <a:p>
            <a:r>
              <a:rPr lang="en-US" b="1" dirty="0" smtClean="0"/>
              <a:t>Example Program</a:t>
            </a:r>
            <a:endParaRPr lang="en-US" b="1" dirty="0"/>
          </a:p>
        </p:txBody>
      </p:sp>
      <p:sp>
        <p:nvSpPr>
          <p:cNvPr id="1048646" name="Content Placeholder 3"/>
          <p:cNvSpPr>
            <a:spLocks noGrp="1"/>
          </p:cNvSpPr>
          <p:nvPr>
            <p:ph sz="half" idx="1"/>
          </p:nvPr>
        </p:nvSpPr>
        <p:spPr>
          <a:xfrm>
            <a:off x="1447800" y="914400"/>
            <a:ext cx="3657600" cy="5943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a1=[10,20,30,40,20]</a:t>
            </a:r>
          </a:p>
          <a:p>
            <a:pPr>
              <a:buNone/>
            </a:pPr>
            <a:r>
              <a:rPr lang="en-US" dirty="0" smtClean="0"/>
              <a:t>a2=[50,60,70,80,70]</a:t>
            </a:r>
          </a:p>
          <a:p>
            <a:pPr>
              <a:buNone/>
            </a:pPr>
            <a:r>
              <a:rPr lang="en-US" dirty="0" smtClean="0"/>
              <a:t>c=a1.count(20)</a:t>
            </a:r>
          </a:p>
          <a:p>
            <a:pPr>
              <a:buNone/>
            </a:pPr>
            <a:r>
              <a:rPr lang="en-US" dirty="0" smtClean="0"/>
              <a:t>print( c )</a:t>
            </a:r>
          </a:p>
          <a:p>
            <a:pPr>
              <a:buNone/>
            </a:pPr>
            <a:r>
              <a:rPr lang="en-US" dirty="0" smtClean="0"/>
              <a:t>i=a2.index(70)</a:t>
            </a:r>
          </a:p>
          <a:p>
            <a:pPr>
              <a:buNone/>
            </a:pPr>
            <a:r>
              <a:rPr lang="en-US" dirty="0" smtClean="0"/>
              <a:t>print(i)</a:t>
            </a:r>
          </a:p>
          <a:p>
            <a:pPr>
              <a:buNone/>
            </a:pPr>
            <a:r>
              <a:rPr lang="en-US" dirty="0" smtClean="0"/>
              <a:t>a1.reverse()</a:t>
            </a:r>
          </a:p>
          <a:p>
            <a:pPr>
              <a:buNone/>
            </a:pPr>
            <a:r>
              <a:rPr lang="en-US" dirty="0" smtClean="0"/>
              <a:t>print(a1)</a:t>
            </a:r>
          </a:p>
          <a:p>
            <a:pPr>
              <a:buNone/>
            </a:pPr>
            <a:r>
              <a:rPr lang="en-US" dirty="0" smtClean="0"/>
              <a:t>a1.sort()</a:t>
            </a:r>
          </a:p>
          <a:p>
            <a:pPr>
              <a:buNone/>
            </a:pPr>
            <a:r>
              <a:rPr lang="en-US" dirty="0" smtClean="0"/>
              <a:t>print(a1)</a:t>
            </a:r>
          </a:p>
          <a:p>
            <a:pPr>
              <a:buNone/>
            </a:pPr>
            <a:r>
              <a:rPr lang="en-US" dirty="0" smtClean="0"/>
              <a:t>a1.extend(a2)</a:t>
            </a:r>
          </a:p>
          <a:p>
            <a:pPr>
              <a:buNone/>
            </a:pPr>
            <a:r>
              <a:rPr lang="en-US" dirty="0" smtClean="0"/>
              <a:t>print(a1)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1048647" name="Content Placeholder 4"/>
          <p:cNvSpPr>
            <a:spLocks noGrp="1"/>
          </p:cNvSpPr>
          <p:nvPr>
            <p:ph sz="half" idx="2"/>
          </p:nvPr>
        </p:nvSpPr>
        <p:spPr>
          <a:xfrm>
            <a:off x="5276088" y="838200"/>
            <a:ext cx="3867912" cy="5867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[20,40,30,20,10]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[10,20,20,30,40]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//[10,20,20,30,40,50,60,70,80,70]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86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86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486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486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486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486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486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486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486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486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486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486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486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486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486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486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486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486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5" grpId="0"/>
      <p:bldP spid="1048646" grpId="0" uiExpand="1" build="p"/>
      <p:bldP spid="1048647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4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990600"/>
          </a:xfrm>
        </p:spPr>
        <p:txBody>
          <a:bodyPr/>
          <a:lstStyle/>
          <a:p>
            <a:r>
              <a:rPr lang="en-US" b="1" dirty="0" smtClean="0"/>
              <a:t>Lists - Operations</a:t>
            </a:r>
            <a:endParaRPr lang="en-US" b="1" dirty="0"/>
          </a:p>
        </p:txBody>
      </p:sp>
      <p:graphicFrame>
        <p:nvGraphicFramePr>
          <p:cNvPr id="4194308" name="Content Placeholder 6"/>
          <p:cNvGraphicFramePr>
            <a:graphicFrameLocks noGrp="1"/>
          </p:cNvGraphicFramePr>
          <p:nvPr>
            <p:ph idx="1"/>
          </p:nvPr>
        </p:nvGraphicFramePr>
        <p:xfrm>
          <a:off x="1447800" y="990600"/>
          <a:ext cx="7480299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299"/>
                <a:gridCol w="2727589"/>
                <a:gridCol w="1700238"/>
                <a:gridCol w="1668173"/>
              </a:tblGrid>
              <a:tr h="3815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794541">
                <a:tc>
                  <a:txBody>
                    <a:bodyPr/>
                    <a:lstStyle/>
                    <a:p>
                      <a:r>
                        <a:rPr lang="en-US" dirty="0" smtClean="0"/>
                        <a:t>length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the length of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len(list_A)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1097722">
                <a:tc>
                  <a:txBody>
                    <a:bodyPr/>
                    <a:lstStyle/>
                    <a:p>
                      <a:r>
                        <a:rPr lang="en-US" dirty="0" smtClean="0"/>
                        <a:t>Concatenation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Joins two list</a:t>
                      </a:r>
                    </a:p>
                    <a:p>
                      <a:r>
                        <a:rPr lang="en-US" dirty="0" smtClean="0"/>
                        <a:t>+   is used for concatenation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 + list_B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[1,2,3,4,5,</a:t>
                      </a:r>
                      <a:r>
                        <a:rPr lang="en-US" baseline="0" dirty="0" smtClean="0"/>
                        <a:t> ‘a’, ‘b’, ‘c’, ‘d’]</a:t>
                      </a:r>
                      <a:endParaRPr lang="en-US" dirty="0"/>
                    </a:p>
                  </a:txBody>
                  <a:tcPr/>
                </a:tc>
              </a:tr>
              <a:tr h="1097722">
                <a:tc>
                  <a:txBody>
                    <a:bodyPr/>
                    <a:lstStyle/>
                    <a:p>
                      <a:r>
                        <a:rPr lang="en-US" dirty="0" smtClean="0"/>
                        <a:t>Repitition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Repeats the elements in the list</a:t>
                      </a:r>
                    </a:p>
                    <a:p>
                      <a:r>
                        <a:rPr lang="en-US" dirty="0" smtClean="0"/>
                        <a:t>*</a:t>
                      </a:r>
                      <a:r>
                        <a:rPr lang="en-US" baseline="0" dirty="0" smtClean="0"/>
                        <a:t> is used for repetition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list_A*2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[1,2,3,4,5,1,2,3,4,5]</a:t>
                      </a:r>
                      <a:endParaRPr lang="en-US" dirty="0"/>
                    </a:p>
                  </a:txBody>
                  <a:tcPr/>
                </a:tc>
              </a:tr>
              <a:tr h="1097722">
                <a:tc>
                  <a:txBody>
                    <a:bodyPr/>
                    <a:lstStyle/>
                    <a:p>
                      <a:r>
                        <a:rPr lang="en-US" dirty="0" smtClean="0"/>
                        <a:t>in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</a:t>
                      </a:r>
                      <a:r>
                        <a:rPr lang="en-US" baseline="0" dirty="0" smtClean="0"/>
                        <a:t> True if the element is present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a=bool(a)</a:t>
                      </a:r>
                    </a:p>
                    <a:p>
                      <a:r>
                        <a:rPr lang="en-US" dirty="0" smtClean="0"/>
                        <a:t>a=3 in list_A</a:t>
                      </a:r>
                    </a:p>
                    <a:p>
                      <a:r>
                        <a:rPr lang="en-US" dirty="0" smtClean="0"/>
                        <a:t>print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</a:tr>
              <a:tr h="940904">
                <a:tc>
                  <a:txBody>
                    <a:bodyPr/>
                    <a:lstStyle/>
                    <a:p>
                      <a:r>
                        <a:rPr lang="en-US" dirty="0" smtClean="0"/>
                        <a:t>not in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</a:t>
                      </a:r>
                      <a:r>
                        <a:rPr lang="en-US" baseline="0" dirty="0" smtClean="0"/>
                        <a:t> True if the element is not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a=bool(a)</a:t>
                      </a:r>
                    </a:p>
                    <a:p>
                      <a:r>
                        <a:rPr lang="en-US" dirty="0" smtClean="0"/>
                        <a:t>a=8 in list_A</a:t>
                      </a:r>
                    </a:p>
                    <a:p>
                      <a:r>
                        <a:rPr lang="en-US" dirty="0" smtClean="0"/>
                        <a:t>print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4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990600"/>
          </a:xfrm>
        </p:spPr>
        <p:txBody>
          <a:bodyPr/>
          <a:lstStyle/>
          <a:p>
            <a:r>
              <a:rPr lang="en-US" b="1" dirty="0" smtClean="0"/>
              <a:t>Lists - Operations</a:t>
            </a:r>
            <a:endParaRPr lang="en-US" b="1" dirty="0"/>
          </a:p>
        </p:txBody>
      </p:sp>
      <p:graphicFrame>
        <p:nvGraphicFramePr>
          <p:cNvPr id="4194309" name="Content Placeholder 6"/>
          <p:cNvGraphicFramePr>
            <a:graphicFrameLocks noGrp="1"/>
          </p:cNvGraphicFramePr>
          <p:nvPr>
            <p:ph idx="1"/>
          </p:nvPr>
        </p:nvGraphicFramePr>
        <p:xfrm>
          <a:off x="1371600" y="990600"/>
          <a:ext cx="7480299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299"/>
                <a:gridCol w="3048000"/>
                <a:gridCol w="1981200"/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772160">
                <a:tc>
                  <a:txBody>
                    <a:bodyPr/>
                    <a:lstStyle/>
                    <a:p>
                      <a:r>
                        <a:rPr lang="en-US" dirty="0" smtClean="0"/>
                        <a:t>max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the maximum element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print(max(list_A))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en-US" dirty="0" smtClean="0"/>
                        <a:t>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the minimum element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print(min(list_A))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en-US" dirty="0" smtClean="0"/>
                        <a:t>sum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Adds</a:t>
                      </a:r>
                      <a:r>
                        <a:rPr lang="en-US" baseline="0" dirty="0" smtClean="0"/>
                        <a:t> the elements in the list which are numbers and return the sum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print(sum(</a:t>
                      </a:r>
                      <a:r>
                        <a:rPr lang="en-US" dirty="0" err="1" smtClean="0"/>
                        <a:t>list_D</a:t>
                      </a:r>
                      <a:r>
                        <a:rPr lang="en-US" dirty="0" smtClean="0"/>
                        <a:t>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r>
                        <a:rPr lang="en-US" dirty="0" smtClean="0"/>
                        <a:t>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True if all the elements of the list are non-zero or if</a:t>
                      </a:r>
                      <a:r>
                        <a:rPr lang="en-US" baseline="0" dirty="0" smtClean="0"/>
                        <a:t> the list is empty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A=[0,1,2]</a:t>
                      </a:r>
                    </a:p>
                    <a:p>
                      <a:r>
                        <a:rPr lang="en-US" dirty="0" smtClean="0"/>
                        <a:t>B=[]</a:t>
                      </a:r>
                    </a:p>
                    <a:p>
                      <a:r>
                        <a:rPr lang="en-US" dirty="0" smtClean="0"/>
                        <a:t>print(all(A))</a:t>
                      </a:r>
                    </a:p>
                    <a:p>
                      <a:r>
                        <a:rPr lang="en-US" dirty="0" smtClean="0"/>
                        <a:t>print(all(B))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Fals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True if any one the</a:t>
                      </a:r>
                      <a:r>
                        <a:rPr lang="en-US" baseline="0" dirty="0" smtClean="0"/>
                        <a:t> elements in the lists is non-zero. If the list is empty then return 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A=[0,1,2]</a:t>
                      </a:r>
                    </a:p>
                    <a:p>
                      <a:r>
                        <a:rPr lang="en-US" dirty="0" smtClean="0"/>
                        <a:t>B=[]</a:t>
                      </a:r>
                    </a:p>
                    <a:p>
                      <a:r>
                        <a:rPr lang="en-US" dirty="0" smtClean="0"/>
                        <a:t>print(all(A))</a:t>
                      </a:r>
                    </a:p>
                    <a:p>
                      <a:r>
                        <a:rPr lang="en-US" dirty="0" smtClean="0"/>
                        <a:t>print(all(B))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True</a:t>
                      </a:r>
                    </a:p>
                    <a:p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4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4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4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990600"/>
          </a:xfrm>
        </p:spPr>
        <p:txBody>
          <a:bodyPr/>
          <a:lstStyle/>
          <a:p>
            <a:r>
              <a:rPr lang="en-US" b="1" dirty="0" smtClean="0"/>
              <a:t>Lists - Operations</a:t>
            </a:r>
            <a:endParaRPr lang="en-US" b="1" dirty="0"/>
          </a:p>
        </p:txBody>
      </p:sp>
      <p:graphicFrame>
        <p:nvGraphicFramePr>
          <p:cNvPr id="4194310" name="Content Placeholder 6"/>
          <p:cNvGraphicFramePr>
            <a:graphicFrameLocks noGrp="1"/>
          </p:cNvGraphicFramePr>
          <p:nvPr>
            <p:ph idx="1"/>
          </p:nvPr>
        </p:nvGraphicFramePr>
        <p:xfrm>
          <a:off x="1371600" y="990600"/>
          <a:ext cx="7480299" cy="24739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84299"/>
                <a:gridCol w="2806701"/>
                <a:gridCol w="1600200"/>
                <a:gridCol w="168909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Operation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 anchor="ctr"/>
                </a:tc>
              </a:tr>
              <a:tr h="77216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list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Converts an </a:t>
                      </a:r>
                      <a:r>
                        <a:rPr lang="en-US" dirty="0" err="1" smtClean="0"/>
                        <a:t>iterable</a:t>
                      </a:r>
                      <a:r>
                        <a:rPr lang="en-US" dirty="0" smtClean="0"/>
                        <a:t> object (</a:t>
                      </a:r>
                      <a:r>
                        <a:rPr lang="en-US" dirty="0" err="1" smtClean="0"/>
                        <a:t>tuple</a:t>
                      </a:r>
                      <a:r>
                        <a:rPr lang="en-US" dirty="0" smtClean="0"/>
                        <a:t>, dictionary, set, string) to a list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A=list(“KIOT”)</a:t>
                      </a:r>
                    </a:p>
                    <a:p>
                      <a:pPr algn="l"/>
                      <a:r>
                        <a:rPr lang="en-US" dirty="0" smtClean="0"/>
                        <a:t>print(A)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[‘K’, ‘I’, ‘O’, ‘T’]</a:t>
                      </a:r>
                      <a:endParaRPr lang="en-US" dirty="0"/>
                    </a:p>
                  </a:txBody>
                  <a:tcPr anchor="ctr"/>
                </a:tc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sorted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Returns</a:t>
                      </a:r>
                      <a:r>
                        <a:rPr lang="en-US" baseline="0" dirty="0" smtClean="0"/>
                        <a:t> a new sorted list. But the original list is not sorted.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A=[5,1,3,2,4]</a:t>
                      </a:r>
                    </a:p>
                    <a:p>
                      <a:pPr algn="l"/>
                      <a:r>
                        <a:rPr lang="en-US" dirty="0" smtClean="0"/>
                        <a:t>B=sorted(A)</a:t>
                      </a:r>
                    </a:p>
                    <a:p>
                      <a:pPr algn="l"/>
                      <a:r>
                        <a:rPr lang="en-US" dirty="0" smtClean="0"/>
                        <a:t>print(A)</a:t>
                      </a:r>
                    </a:p>
                    <a:p>
                      <a:pPr algn="l"/>
                      <a:r>
                        <a:rPr lang="en-US" dirty="0" smtClean="0"/>
                        <a:t>print(B)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[5,1,3,2,4]</a:t>
                      </a:r>
                    </a:p>
                    <a:p>
                      <a:pPr algn="l"/>
                      <a:r>
                        <a:rPr lang="en-US" dirty="0" smtClean="0"/>
                        <a:t>[1,2,3,4,5]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4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4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Aliasing</a:t>
            </a:r>
            <a:endParaRPr lang="en-US" b="1" dirty="0"/>
          </a:p>
        </p:txBody>
      </p:sp>
      <p:sp>
        <p:nvSpPr>
          <p:cNvPr id="104865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44"/>
          </a:bodyPr>
          <a:lstStyle/>
          <a:p>
            <a:r>
              <a:rPr lang="en-US" dirty="0" smtClean="0"/>
              <a:t>A1=[10,20,30,40,50]</a:t>
            </a:r>
          </a:p>
          <a:p>
            <a:r>
              <a:rPr lang="en-US" dirty="0" smtClean="0"/>
              <a:t>A2=A1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When one list is assigned to another list using ‘=’, then new copy of the list is not created.</a:t>
            </a:r>
          </a:p>
          <a:p>
            <a:r>
              <a:rPr lang="en-US" dirty="0" smtClean="0"/>
              <a:t>Both the lists point to the elements of one list in the memory.</a:t>
            </a:r>
          </a:p>
          <a:p>
            <a:r>
              <a:rPr lang="en-US" dirty="0" smtClean="0"/>
              <a:t>This is known as “ALIASING”.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1" grpId="0"/>
      <p:bldP spid="104865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Aliasing</a:t>
            </a:r>
            <a:endParaRPr lang="en-US" b="1" dirty="0"/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81600"/>
          </a:xfrm>
        </p:spPr>
        <p:txBody>
          <a:bodyPr>
            <a:normAutofit fontScale="90000" lnSpcReduction="10000"/>
          </a:bodyPr>
          <a:lstStyle/>
          <a:p>
            <a:pPr algn="just">
              <a:buNone/>
            </a:pPr>
            <a:r>
              <a:rPr lang="en-US" sz="2400" dirty="0" smtClean="0"/>
              <a:t>A1=[10,20,30,40,50]</a:t>
            </a:r>
          </a:p>
          <a:p>
            <a:pPr algn="just">
              <a:buNone/>
            </a:pPr>
            <a:r>
              <a:rPr lang="en-US" sz="2400" dirty="0" smtClean="0"/>
              <a:t>A2=A1</a:t>
            </a:r>
          </a:p>
          <a:p>
            <a:pPr algn="just">
              <a:buNone/>
            </a:pPr>
            <a:r>
              <a:rPr lang="en-US" sz="2400" dirty="0" smtClean="0"/>
              <a:t>A2[2]=25</a:t>
            </a:r>
          </a:p>
          <a:p>
            <a:pPr algn="just">
              <a:buNone/>
            </a:pPr>
            <a:r>
              <a:rPr lang="en-US" sz="2400" dirty="0" smtClean="0"/>
              <a:t>print(A1)</a:t>
            </a:r>
          </a:p>
          <a:p>
            <a:pPr algn="just"/>
            <a:r>
              <a:rPr lang="en-US" dirty="0" smtClean="0"/>
              <a:t>Two lists A1&amp; A2 points to the same memory location. So any changes made in one list will reflect in the another. Hence, the result is [10,20,25,40,50].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US" b="1" i="1" u="sng" dirty="0" smtClean="0"/>
              <a:t>Note:</a:t>
            </a:r>
            <a:r>
              <a:rPr lang="en-US" dirty="0" smtClean="0"/>
              <a:t> An alias is an another name for a variable. An alias happens when one variable’s value is assigned to another variable.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3" grpId="0"/>
      <p:bldP spid="104865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Cloning</a:t>
            </a:r>
            <a:endParaRPr lang="en-US" b="1" dirty="0"/>
          </a:p>
        </p:txBody>
      </p:sp>
      <p:sp>
        <p:nvSpPr>
          <p:cNvPr id="104865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one want to modify a list and also keep a copy of the original list, then one should create a separate copy of the list. This process is called cloning.</a:t>
            </a:r>
          </a:p>
          <a:p>
            <a:r>
              <a:rPr lang="en-US" dirty="0" smtClean="0"/>
              <a:t>The slice operation is used to clone a list.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5" grpId="0"/>
      <p:bldP spid="104865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498080" cy="8382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Cloning - Example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58" name="Content Placeholder 3"/>
          <p:cNvSpPr>
            <a:spLocks noGrp="1"/>
          </p:cNvSpPr>
          <p:nvPr>
            <p:ph sz="half" idx="1"/>
          </p:nvPr>
        </p:nvSpPr>
        <p:spPr>
          <a:xfrm>
            <a:off x="990600" y="685800"/>
            <a:ext cx="6336792" cy="5486400"/>
          </a:xfrm>
        </p:spPr>
        <p:txBody>
          <a:bodyPr/>
          <a:lstStyle/>
          <a:p>
            <a:pPr marL="82296" indent="0">
              <a:buNone/>
            </a:pPr>
            <a:r>
              <a:rPr lang="en-US" dirty="0"/>
              <a:t>a = [81, 82, 83</a:t>
            </a:r>
            <a:r>
              <a:rPr lang="en-US" dirty="0" smtClean="0"/>
              <a:t>]</a:t>
            </a:r>
          </a:p>
          <a:p>
            <a:pPr marL="82296" indent="0">
              <a:buNone/>
            </a:pPr>
            <a:r>
              <a:rPr lang="en-US" dirty="0" smtClean="0"/>
              <a:t>b=a		# creating a reference</a:t>
            </a:r>
          </a:p>
          <a:p>
            <a:pPr marL="82296" indent="0">
              <a:buNone/>
            </a:pPr>
            <a:r>
              <a:rPr lang="en-US" dirty="0" smtClean="0"/>
              <a:t>print(a==b)</a:t>
            </a:r>
          </a:p>
          <a:p>
            <a:pPr marL="82296" indent="0">
              <a:buNone/>
            </a:pPr>
            <a:r>
              <a:rPr lang="en-US" dirty="0"/>
              <a:t>p</a:t>
            </a:r>
            <a:r>
              <a:rPr lang="en-US" dirty="0" smtClean="0"/>
              <a:t>rint(a is b)</a:t>
            </a:r>
          </a:p>
          <a:p>
            <a:pPr marL="82296" indent="0">
              <a:buNone/>
            </a:pPr>
            <a:r>
              <a:rPr lang="en-US" dirty="0" smtClean="0"/>
              <a:t>b </a:t>
            </a:r>
            <a:r>
              <a:rPr lang="en-US" dirty="0"/>
              <a:t>= a[:]       # make a clone using </a:t>
            </a:r>
            <a:r>
              <a:rPr lang="en-US" dirty="0" smtClean="0"/>
              <a:t>slice</a:t>
            </a:r>
          </a:p>
          <a:p>
            <a:pPr marL="82296" indent="0">
              <a:buNone/>
            </a:pPr>
            <a:r>
              <a:rPr lang="en-US" dirty="0" smtClean="0"/>
              <a:t>print(a </a:t>
            </a:r>
            <a:r>
              <a:rPr lang="en-US" dirty="0"/>
              <a:t>== b</a:t>
            </a:r>
            <a:r>
              <a:rPr lang="en-US" dirty="0" smtClean="0"/>
              <a:t>)</a:t>
            </a:r>
          </a:p>
          <a:p>
            <a:pPr marL="82296" indent="0">
              <a:buNone/>
            </a:pPr>
            <a:r>
              <a:rPr lang="en-US" dirty="0" smtClean="0"/>
              <a:t>print(a </a:t>
            </a:r>
            <a:r>
              <a:rPr lang="en-US" dirty="0"/>
              <a:t>is b</a:t>
            </a:r>
            <a:r>
              <a:rPr lang="en-US" dirty="0" smtClean="0"/>
              <a:t>)</a:t>
            </a:r>
          </a:p>
          <a:p>
            <a:pPr marL="82296" indent="0">
              <a:buNone/>
            </a:pPr>
            <a:r>
              <a:rPr lang="en-US" dirty="0" smtClean="0"/>
              <a:t>b[0</a:t>
            </a:r>
            <a:r>
              <a:rPr lang="en-US" dirty="0"/>
              <a:t>] = </a:t>
            </a:r>
            <a:r>
              <a:rPr lang="en-US" dirty="0" smtClean="0"/>
              <a:t>5</a:t>
            </a:r>
          </a:p>
          <a:p>
            <a:pPr marL="82296" indent="0">
              <a:buNone/>
            </a:pPr>
            <a:r>
              <a:rPr lang="en-US" dirty="0" smtClean="0"/>
              <a:t>print(‘List a=’,a)</a:t>
            </a:r>
          </a:p>
          <a:p>
            <a:pPr marL="82296" indent="0">
              <a:buNone/>
            </a:pPr>
            <a:r>
              <a:rPr lang="en-US" dirty="0" smtClean="0"/>
              <a:t>print(‘List b=’,b)</a:t>
            </a:r>
          </a:p>
          <a:p>
            <a:pPr marL="82296" indent="0">
              <a:buNone/>
            </a:pPr>
            <a:endParaRPr lang="en-US" dirty="0"/>
          </a:p>
        </p:txBody>
      </p:sp>
      <p:sp>
        <p:nvSpPr>
          <p:cNvPr id="1048659" name="Content Placeholder 4"/>
          <p:cNvSpPr>
            <a:spLocks noGrp="1"/>
          </p:cNvSpPr>
          <p:nvPr>
            <p:ph sz="half" idx="2"/>
          </p:nvPr>
        </p:nvSpPr>
        <p:spPr>
          <a:xfrm>
            <a:off x="5029200" y="3352800"/>
            <a:ext cx="3447288" cy="3218144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i="1" u="sng" dirty="0" smtClean="0"/>
              <a:t>Output-</a:t>
            </a:r>
          </a:p>
          <a:p>
            <a:pPr marL="82296" indent="0">
              <a:buNone/>
            </a:pPr>
            <a:r>
              <a:rPr lang="en-US" sz="2400" dirty="0" smtClean="0"/>
              <a:t>True</a:t>
            </a:r>
          </a:p>
          <a:p>
            <a:pPr marL="82296" indent="0">
              <a:buNone/>
            </a:pPr>
            <a:r>
              <a:rPr lang="en-US" sz="2400" dirty="0" smtClean="0"/>
              <a:t>True</a:t>
            </a:r>
          </a:p>
          <a:p>
            <a:pPr marL="82296" indent="0">
              <a:buNone/>
            </a:pPr>
            <a:r>
              <a:rPr lang="en-US" sz="2400" dirty="0" smtClean="0"/>
              <a:t>True</a:t>
            </a:r>
          </a:p>
          <a:p>
            <a:pPr marL="82296" indent="0">
              <a:buNone/>
            </a:pPr>
            <a:r>
              <a:rPr lang="en-US" sz="2400" dirty="0" smtClean="0"/>
              <a:t>False</a:t>
            </a:r>
          </a:p>
          <a:p>
            <a:pPr marL="82296" indent="0">
              <a:buNone/>
            </a:pPr>
            <a:r>
              <a:rPr lang="en-US" sz="2400" dirty="0" smtClean="0"/>
              <a:t>List a=[81, 82, 83]</a:t>
            </a:r>
          </a:p>
          <a:p>
            <a:pPr marL="82296" indent="0">
              <a:buNone/>
            </a:pPr>
            <a:r>
              <a:rPr lang="en-US" sz="2400" dirty="0" smtClean="0"/>
              <a:t>List b=[5, 82, 83]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Looping in Lists</a:t>
            </a:r>
            <a:endParaRPr lang="en-US" b="1" dirty="0"/>
          </a:p>
        </p:txBody>
      </p:sp>
      <p:sp>
        <p:nvSpPr>
          <p:cNvPr id="10486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r>
              <a:rPr lang="en-US" dirty="0" smtClean="0"/>
              <a:t>enumerate()</a:t>
            </a:r>
          </a:p>
          <a:p>
            <a:r>
              <a:rPr lang="en-US" dirty="0" smtClean="0"/>
              <a:t>range()</a:t>
            </a:r>
          </a:p>
          <a:p>
            <a:r>
              <a:rPr lang="en-US" dirty="0" err="1" smtClean="0"/>
              <a:t>iterator</a:t>
            </a:r>
            <a:r>
              <a:rPr lang="en-US" dirty="0" smtClean="0"/>
              <a:t>()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0" grpId="0"/>
      <p:bldP spid="104866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loop in Lists</a:t>
            </a:r>
            <a:endParaRPr lang="en-US" dirty="0"/>
          </a:p>
        </p:txBody>
      </p:sp>
      <p:sp>
        <p:nvSpPr>
          <p:cNvPr id="10486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8594" lnSpcReduction="20000"/>
          </a:bodyPr>
          <a:lstStyle/>
          <a:p>
            <a:r>
              <a:rPr lang="en-US" dirty="0" smtClean="0"/>
              <a:t>for loop is used to access the elements in the list</a:t>
            </a:r>
          </a:p>
          <a:p>
            <a:pPr>
              <a:buNone/>
            </a:pPr>
            <a:r>
              <a:rPr lang="en-US" b="1" i="1" u="sng" dirty="0" smtClean="0"/>
              <a:t>Example:</a:t>
            </a:r>
          </a:p>
          <a:p>
            <a:pPr>
              <a:buNone/>
            </a:pPr>
            <a:r>
              <a:rPr lang="en-US" dirty="0" smtClean="0"/>
              <a:t>list_A=[1,2,3,4,5]</a:t>
            </a:r>
          </a:p>
          <a:p>
            <a:pPr>
              <a:buNone/>
            </a:pPr>
            <a:r>
              <a:rPr lang="en-US" dirty="0" smtClean="0"/>
              <a:t>for i in list_A:</a:t>
            </a:r>
          </a:p>
          <a:p>
            <a:pPr>
              <a:buNone/>
            </a:pPr>
            <a:r>
              <a:rPr lang="en-US" dirty="0" smtClean="0"/>
              <a:t>	print(i)</a:t>
            </a:r>
          </a:p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r>
              <a:rPr lang="en-US" dirty="0" smtClean="0"/>
              <a:t>1,2,3,4,5</a:t>
            </a:r>
          </a:p>
          <a:p>
            <a:pPr>
              <a:buNone/>
            </a:pPr>
            <a:r>
              <a:rPr lang="en-US" b="1" i="1" u="sng" dirty="0" smtClean="0"/>
              <a:t>Explanation:</a:t>
            </a:r>
          </a:p>
          <a:p>
            <a:pPr>
              <a:buNone/>
            </a:pPr>
            <a:r>
              <a:rPr lang="en-US" dirty="0" smtClean="0"/>
              <a:t>The value of an elements in the lists is stored in the variable i till the end of the list is reached.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2" grpId="0"/>
      <p:bldP spid="104866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990600"/>
          </a:xfrm>
        </p:spPr>
        <p:txBody>
          <a:bodyPr/>
          <a:lstStyle/>
          <a:p>
            <a:r>
              <a:rPr lang="en-US" b="1" dirty="0" smtClean="0"/>
              <a:t>enumerate()</a:t>
            </a:r>
            <a:endParaRPr lang="en-US" b="1" dirty="0"/>
          </a:p>
        </p:txBody>
      </p:sp>
      <p:sp>
        <p:nvSpPr>
          <p:cNvPr id="1048665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638800"/>
          </a:xfrm>
        </p:spPr>
        <p:txBody>
          <a:bodyPr>
            <a:normAutofit fontScale="85469" lnSpcReduction="20000"/>
          </a:bodyPr>
          <a:lstStyle/>
          <a:p>
            <a:pPr algn="just"/>
            <a:r>
              <a:rPr lang="en-US" dirty="0" smtClean="0"/>
              <a:t>This function is used to print both the index and value of the elements in the list</a:t>
            </a:r>
          </a:p>
          <a:p>
            <a:pPr algn="just"/>
            <a:r>
              <a:rPr lang="en-US" dirty="0" smtClean="0"/>
              <a:t>enumerate() returns index and value of the element as a </a:t>
            </a:r>
            <a:r>
              <a:rPr lang="en-US" dirty="0" err="1" smtClean="0"/>
              <a:t>tuple</a:t>
            </a:r>
            <a:endParaRPr lang="en-US" dirty="0" smtClean="0"/>
          </a:p>
          <a:p>
            <a:pPr>
              <a:buNone/>
            </a:pPr>
            <a:r>
              <a:rPr lang="en-US" b="1" i="1" u="sng" dirty="0" smtClean="0"/>
              <a:t>Example:</a:t>
            </a:r>
          </a:p>
          <a:p>
            <a:pPr>
              <a:buNone/>
            </a:pPr>
            <a:r>
              <a:rPr lang="en-US" dirty="0" smtClean="0"/>
              <a:t>list_A=[1,2,3,4,5]</a:t>
            </a:r>
          </a:p>
          <a:p>
            <a:pPr>
              <a:buNone/>
            </a:pPr>
            <a:r>
              <a:rPr lang="en-US" dirty="0" smtClean="0"/>
              <a:t>for </a:t>
            </a:r>
            <a:r>
              <a:rPr lang="en-US" dirty="0" err="1" smtClean="0"/>
              <a:t>index,i</a:t>
            </a:r>
            <a:r>
              <a:rPr lang="en-US" dirty="0" smtClean="0"/>
              <a:t> in enumerate(list_A):</a:t>
            </a:r>
          </a:p>
          <a:p>
            <a:pPr>
              <a:buNone/>
            </a:pPr>
            <a:r>
              <a:rPr lang="en-US" dirty="0" smtClean="0"/>
              <a:t>	print(“list_A[”,index, “]=”,i)</a:t>
            </a:r>
          </a:p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r>
              <a:rPr lang="en-US" dirty="0" smtClean="0"/>
              <a:t>1ist_A[0]=1</a:t>
            </a:r>
          </a:p>
          <a:p>
            <a:pPr>
              <a:buNone/>
            </a:pPr>
            <a:r>
              <a:rPr lang="en-US" dirty="0" smtClean="0"/>
              <a:t>1ist_A[1]=2</a:t>
            </a:r>
          </a:p>
          <a:p>
            <a:pPr>
              <a:buNone/>
            </a:pPr>
            <a:r>
              <a:rPr lang="en-US" dirty="0" smtClean="0"/>
              <a:t>1ist_A[2]=3</a:t>
            </a:r>
          </a:p>
          <a:p>
            <a:pPr>
              <a:buNone/>
            </a:pPr>
            <a:r>
              <a:rPr lang="en-US" dirty="0" smtClean="0"/>
              <a:t>1ist_A[3]=4</a:t>
            </a:r>
          </a:p>
          <a:p>
            <a:pPr>
              <a:buNone/>
            </a:pPr>
            <a:r>
              <a:rPr lang="en-US" dirty="0" smtClean="0"/>
              <a:t>1ist_A[4]=5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range()</a:t>
            </a:r>
            <a:endParaRPr lang="en-US" b="1" dirty="0"/>
          </a:p>
        </p:txBody>
      </p:sp>
      <p:sp>
        <p:nvSpPr>
          <p:cNvPr id="1048667" name="Content Placeholder 2"/>
          <p:cNvSpPr>
            <a:spLocks noGrp="1"/>
          </p:cNvSpPr>
          <p:nvPr>
            <p:ph idx="1"/>
          </p:nvPr>
        </p:nvSpPr>
        <p:spPr>
          <a:xfrm>
            <a:off x="1435608" y="1219200"/>
            <a:ext cx="7498080" cy="5410200"/>
          </a:xfrm>
        </p:spPr>
        <p:txBody>
          <a:bodyPr>
            <a:normAutofit fontScale="87344" lnSpcReduction="20000"/>
          </a:bodyPr>
          <a:lstStyle/>
          <a:p>
            <a:pPr algn="just"/>
            <a:r>
              <a:rPr lang="en-US" dirty="0" smtClean="0"/>
              <a:t>In order to print the index of the elements, range() will be used</a:t>
            </a:r>
          </a:p>
          <a:p>
            <a:pPr>
              <a:buNone/>
            </a:pPr>
            <a:r>
              <a:rPr lang="en-US" b="1" i="1" u="sng" dirty="0" smtClean="0"/>
              <a:t>Example:</a:t>
            </a:r>
          </a:p>
          <a:p>
            <a:pPr>
              <a:buNone/>
            </a:pPr>
            <a:r>
              <a:rPr lang="en-US" dirty="0" smtClean="0"/>
              <a:t>list_A=[1,2,3,4,5]</a:t>
            </a:r>
          </a:p>
          <a:p>
            <a:pPr>
              <a:buNone/>
            </a:pPr>
            <a:r>
              <a:rPr lang="en-US" dirty="0" smtClean="0"/>
              <a:t>for i in range(len(list_A)):</a:t>
            </a:r>
          </a:p>
          <a:p>
            <a:pPr>
              <a:buNone/>
            </a:pPr>
            <a:r>
              <a:rPr lang="en-US" dirty="0" smtClean="0"/>
              <a:t>	print(“index:”,i)</a:t>
            </a:r>
          </a:p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r>
              <a:rPr lang="en-US" dirty="0" smtClean="0"/>
              <a:t>index:0</a:t>
            </a:r>
          </a:p>
          <a:p>
            <a:pPr algn="just">
              <a:buNone/>
            </a:pPr>
            <a:r>
              <a:rPr lang="en-US" dirty="0" smtClean="0"/>
              <a:t>index:1</a:t>
            </a:r>
          </a:p>
          <a:p>
            <a:pPr algn="just">
              <a:buNone/>
            </a:pPr>
            <a:r>
              <a:rPr lang="en-US" dirty="0" smtClean="0"/>
              <a:t>index:2</a:t>
            </a:r>
          </a:p>
          <a:p>
            <a:pPr algn="just">
              <a:buNone/>
            </a:pPr>
            <a:r>
              <a:rPr lang="en-US" dirty="0" smtClean="0"/>
              <a:t>index:3</a:t>
            </a:r>
          </a:p>
          <a:p>
            <a:pPr algn="just">
              <a:buNone/>
            </a:pPr>
            <a:r>
              <a:rPr lang="en-US" dirty="0" smtClean="0"/>
              <a:t>index:4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range()</a:t>
            </a:r>
            <a:endParaRPr lang="en-US" b="1" dirty="0"/>
          </a:p>
        </p:txBody>
      </p:sp>
      <p:sp>
        <p:nvSpPr>
          <p:cNvPr id="1048669" name="Content Placeholder 2"/>
          <p:cNvSpPr>
            <a:spLocks noGrp="1"/>
          </p:cNvSpPr>
          <p:nvPr>
            <p:ph idx="1"/>
          </p:nvPr>
        </p:nvSpPr>
        <p:spPr>
          <a:xfrm>
            <a:off x="1435608" y="1219200"/>
            <a:ext cx="7498080" cy="54102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The value of i starts from zero and is incremented by one. The index value also starts from zero. Hence i represents the index value. If the value of i is less than the length of the list then the value of i will be printed.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8" grpId="0"/>
      <p:bldP spid="104866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762000"/>
          </a:xfrm>
        </p:spPr>
        <p:txBody>
          <a:bodyPr/>
          <a:lstStyle/>
          <a:p>
            <a:r>
              <a:rPr lang="en-US" b="1" dirty="0" err="1" smtClean="0"/>
              <a:t>iterator</a:t>
            </a:r>
            <a:r>
              <a:rPr lang="en-US" b="1" dirty="0" smtClean="0"/>
              <a:t>()</a:t>
            </a:r>
            <a:endParaRPr lang="en-US" b="1" dirty="0"/>
          </a:p>
        </p:txBody>
      </p:sp>
      <p:sp>
        <p:nvSpPr>
          <p:cNvPr id="1048671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257800"/>
          </a:xfrm>
        </p:spPr>
        <p:txBody>
          <a:bodyPr>
            <a:normAutofit fontScale="94821"/>
          </a:bodyPr>
          <a:lstStyle/>
          <a:p>
            <a:pPr algn="just"/>
            <a:r>
              <a:rPr lang="en-US" dirty="0" smtClean="0"/>
              <a:t>Iterator is used to loop over the elements of the list</a:t>
            </a:r>
          </a:p>
          <a:p>
            <a:pPr algn="just"/>
            <a:r>
              <a:rPr lang="en-US" dirty="0" smtClean="0"/>
              <a:t>Iterator fetches the initial value from the list</a:t>
            </a:r>
          </a:p>
          <a:p>
            <a:pPr algn="just"/>
            <a:r>
              <a:rPr lang="en-US" dirty="0" smtClean="0"/>
              <a:t>If it is used with next methods, then it automatically points to the next element in the list</a:t>
            </a:r>
          </a:p>
          <a:p>
            <a:pPr lvl="1" algn="just"/>
            <a:r>
              <a:rPr lang="en-US" b="1" i="1" u="sng" dirty="0" smtClean="0"/>
              <a:t>Syntax: </a:t>
            </a:r>
            <a:r>
              <a:rPr lang="en-US" dirty="0" err="1" smtClean="0"/>
              <a:t>variable_name</a:t>
            </a:r>
            <a:r>
              <a:rPr lang="en-US" dirty="0" smtClean="0"/>
              <a:t> = </a:t>
            </a:r>
            <a:r>
              <a:rPr lang="en-US" dirty="0" err="1" smtClean="0"/>
              <a:t>iter</a:t>
            </a:r>
            <a:r>
              <a:rPr lang="en-US" dirty="0" smtClean="0"/>
              <a:t>(</a:t>
            </a:r>
            <a:r>
              <a:rPr lang="en-US" dirty="0" err="1" smtClean="0"/>
              <a:t>list_name</a:t>
            </a:r>
            <a:r>
              <a:rPr lang="en-US" dirty="0" smtClean="0"/>
              <a:t>)</a:t>
            </a:r>
          </a:p>
          <a:p>
            <a:pPr algn="just"/>
            <a:r>
              <a:rPr lang="en-US" dirty="0" smtClean="0"/>
              <a:t>Iterator can be used with in a single for loop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>
          <a:xfrm>
            <a:off x="1447800" y="33337"/>
            <a:ext cx="7498080" cy="957263"/>
          </a:xfrm>
        </p:spPr>
        <p:txBody>
          <a:bodyPr/>
          <a:lstStyle/>
          <a:p>
            <a:r>
              <a:rPr lang="en-US" b="1" dirty="0" smtClean="0"/>
              <a:t>Iterator - Example</a:t>
            </a:r>
            <a:endParaRPr lang="en-US" b="1" dirty="0"/>
          </a:p>
        </p:txBody>
      </p:sp>
      <p:sp>
        <p:nvSpPr>
          <p:cNvPr id="1048673" name="Content Placeholder 3"/>
          <p:cNvSpPr>
            <a:spLocks noGrp="1"/>
          </p:cNvSpPr>
          <p:nvPr>
            <p:ph sz="half" idx="1"/>
          </p:nvPr>
        </p:nvSpPr>
        <p:spPr>
          <a:xfrm>
            <a:off x="1447800" y="1371600"/>
            <a:ext cx="5041392" cy="21336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dirty="0"/>
              <a:t>a=[1,2,3,4,5</a:t>
            </a:r>
            <a:r>
              <a:rPr lang="en-US" dirty="0" smtClean="0"/>
              <a:t>]</a:t>
            </a:r>
          </a:p>
          <a:p>
            <a:pPr marL="82296" indent="0">
              <a:buNone/>
            </a:pPr>
            <a:r>
              <a:rPr lang="en-US" dirty="0" smtClean="0"/>
              <a:t>it=</a:t>
            </a:r>
            <a:r>
              <a:rPr lang="en-US" dirty="0" err="1" smtClean="0"/>
              <a:t>iter</a:t>
            </a:r>
            <a:r>
              <a:rPr lang="en-US" dirty="0" smtClean="0"/>
              <a:t>(a)</a:t>
            </a:r>
          </a:p>
          <a:p>
            <a:pPr marL="82296" indent="0">
              <a:buNone/>
            </a:pPr>
            <a:r>
              <a:rPr lang="en-US" dirty="0" smtClean="0"/>
              <a:t>for </a:t>
            </a:r>
            <a:r>
              <a:rPr lang="en-US" dirty="0" err="1"/>
              <a:t>i</a:t>
            </a:r>
            <a:r>
              <a:rPr lang="en-US" dirty="0"/>
              <a:t> in range(</a:t>
            </a:r>
            <a:r>
              <a:rPr lang="en-US" dirty="0" err="1"/>
              <a:t>len</a:t>
            </a:r>
            <a:r>
              <a:rPr lang="en-US" dirty="0"/>
              <a:t>(a)): </a:t>
            </a:r>
            <a:r>
              <a:rPr lang="en-US" dirty="0" smtClean="0"/>
              <a:t>       	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print</a:t>
            </a:r>
            <a:r>
              <a:rPr lang="en-US" dirty="0"/>
              <a:t>("a</a:t>
            </a:r>
            <a:r>
              <a:rPr lang="en-US" dirty="0" smtClean="0"/>
              <a:t>[", </a:t>
            </a:r>
            <a:r>
              <a:rPr lang="en-US" dirty="0" err="1" smtClean="0"/>
              <a:t>i</a:t>
            </a:r>
            <a:r>
              <a:rPr lang="en-US" dirty="0" smtClean="0"/>
              <a:t>, "]=",</a:t>
            </a:r>
            <a:r>
              <a:rPr lang="en-US" dirty="0"/>
              <a:t>next(it))</a:t>
            </a:r>
          </a:p>
        </p:txBody>
      </p:sp>
      <p:sp>
        <p:nvSpPr>
          <p:cNvPr id="1048674" name="Content Placeholder 4"/>
          <p:cNvSpPr>
            <a:spLocks noGrp="1"/>
          </p:cNvSpPr>
          <p:nvPr>
            <p:ph sz="half" idx="2"/>
          </p:nvPr>
        </p:nvSpPr>
        <p:spPr>
          <a:xfrm>
            <a:off x="6705600" y="1295400"/>
            <a:ext cx="2133600" cy="29718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b="1" i="1" u="sng" dirty="0" smtClean="0"/>
              <a:t>Output-</a:t>
            </a:r>
          </a:p>
          <a:p>
            <a:pPr marL="82296" indent="0">
              <a:buNone/>
            </a:pPr>
            <a:r>
              <a:rPr lang="en-US" dirty="0" smtClean="0"/>
              <a:t>a[0]=1</a:t>
            </a:r>
          </a:p>
          <a:p>
            <a:pPr marL="82296" indent="0">
              <a:buNone/>
            </a:pPr>
            <a:r>
              <a:rPr lang="en-US" dirty="0" smtClean="0"/>
              <a:t>a[1]=2</a:t>
            </a:r>
            <a:endParaRPr lang="en-US" dirty="0"/>
          </a:p>
          <a:p>
            <a:pPr marL="82296" indent="0">
              <a:buNone/>
            </a:pPr>
            <a:r>
              <a:rPr lang="en-US" dirty="0" smtClean="0"/>
              <a:t>a[2]=3</a:t>
            </a:r>
            <a:endParaRPr lang="en-US" dirty="0"/>
          </a:p>
          <a:p>
            <a:pPr marL="82296" indent="0">
              <a:buNone/>
            </a:pPr>
            <a:r>
              <a:rPr lang="en-US" dirty="0" smtClean="0"/>
              <a:t>a[3]=4</a:t>
            </a:r>
            <a:endParaRPr lang="en-US" dirty="0"/>
          </a:p>
          <a:p>
            <a:pPr marL="82296" indent="0">
              <a:buNone/>
            </a:pPr>
            <a:r>
              <a:rPr lang="en-US" dirty="0" smtClean="0"/>
              <a:t>a[4]=5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Filter()</a:t>
            </a:r>
            <a:endParaRPr lang="en-US" b="1" dirty="0"/>
          </a:p>
        </p:txBody>
      </p:sp>
      <p:sp>
        <p:nvSpPr>
          <p:cNvPr id="1048676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105400"/>
          </a:xfrm>
        </p:spPr>
        <p:txBody>
          <a:bodyPr/>
          <a:lstStyle/>
          <a:p>
            <a:pPr algn="just"/>
            <a:r>
              <a:rPr lang="en-US" dirty="0" smtClean="0"/>
              <a:t>The filter() function constructs a sequence that contains items from another sequence for which a function returns True.</a:t>
            </a:r>
          </a:p>
          <a:p>
            <a:pPr algn="just"/>
            <a:r>
              <a:rPr lang="en-US" dirty="0" smtClean="0"/>
              <a:t>If the sequence is a string, Unicode or a tuple, then the result will be of same type; otherwise it is always a list. </a:t>
            </a:r>
          </a:p>
          <a:p>
            <a:pPr algn="just"/>
            <a:r>
              <a:rPr lang="en-US" b="1" i="1" u="sng" dirty="0" smtClean="0"/>
              <a:t>Syntax:</a:t>
            </a:r>
            <a:r>
              <a:rPr lang="en-US" dirty="0" smtClean="0"/>
              <a:t> filter(function, sequence)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498080" cy="838200"/>
          </a:xfrm>
        </p:spPr>
        <p:txBody>
          <a:bodyPr/>
          <a:lstStyle/>
          <a:p>
            <a:r>
              <a:rPr lang="en-US" b="1" dirty="0" smtClean="0"/>
              <a:t>filter() - Example</a:t>
            </a:r>
            <a:endParaRPr lang="en-US" b="1" dirty="0"/>
          </a:p>
        </p:txBody>
      </p:sp>
      <p:sp>
        <p:nvSpPr>
          <p:cNvPr id="1048678" name="Content Placeholder 3"/>
          <p:cNvSpPr>
            <a:spLocks noGrp="1"/>
          </p:cNvSpPr>
          <p:nvPr>
            <p:ph sz="half" idx="1"/>
          </p:nvPr>
        </p:nvSpPr>
        <p:spPr>
          <a:xfrm>
            <a:off x="1143000" y="990600"/>
            <a:ext cx="5334000" cy="2667000"/>
          </a:xfrm>
        </p:spPr>
        <p:txBody>
          <a:bodyPr/>
          <a:lstStyle/>
          <a:p>
            <a:pPr marL="82296" indent="0">
              <a:buNone/>
            </a:pPr>
            <a:r>
              <a:rPr lang="en-US" dirty="0" err="1" smtClean="0"/>
              <a:t>def</a:t>
            </a:r>
            <a:r>
              <a:rPr lang="en-US" dirty="0" smtClean="0"/>
              <a:t> check(x):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if(x%2==0):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  return </a:t>
            </a:r>
            <a:r>
              <a:rPr lang="en-US" dirty="0" smtClean="0">
                <a:latin typeface="Book Antiqua" pitchFamily="18" charset="0"/>
              </a:rPr>
              <a:t>1</a:t>
            </a:r>
          </a:p>
          <a:p>
            <a:pPr marL="82296" indent="0">
              <a:buNone/>
            </a:pPr>
            <a:r>
              <a:rPr lang="en-US" dirty="0" smtClean="0"/>
              <a:t>A=list(filter(check, range(</a:t>
            </a:r>
            <a:r>
              <a:rPr lang="en-US" dirty="0">
                <a:latin typeface="Book Antiqua" pitchFamily="18" charset="0"/>
              </a:rPr>
              <a:t>1</a:t>
            </a:r>
            <a:r>
              <a:rPr lang="en-US" dirty="0" smtClean="0"/>
              <a:t>,20)))</a:t>
            </a:r>
          </a:p>
          <a:p>
            <a:pPr marL="82296" indent="0">
              <a:buNone/>
            </a:pPr>
            <a:r>
              <a:rPr lang="en-US" dirty="0" smtClean="0"/>
              <a:t>print(A)</a:t>
            </a:r>
          </a:p>
        </p:txBody>
      </p:sp>
      <p:sp>
        <p:nvSpPr>
          <p:cNvPr id="1048679" name="Content Placeholder 4"/>
          <p:cNvSpPr>
            <a:spLocks noGrp="1"/>
          </p:cNvSpPr>
          <p:nvPr>
            <p:ph sz="half" idx="2"/>
          </p:nvPr>
        </p:nvSpPr>
        <p:spPr>
          <a:xfrm>
            <a:off x="5029200" y="3886200"/>
            <a:ext cx="3904488" cy="2301240"/>
          </a:xfrm>
        </p:spPr>
        <p:txBody>
          <a:bodyPr/>
          <a:lstStyle/>
          <a:p>
            <a:pPr marL="82296" indent="0">
              <a:buNone/>
            </a:pPr>
            <a:r>
              <a:rPr lang="en-US" dirty="0" smtClean="0"/>
              <a:t>Output:</a:t>
            </a:r>
          </a:p>
          <a:p>
            <a:pPr marL="82296" indent="0">
              <a:buNone/>
            </a:pPr>
            <a:r>
              <a:rPr lang="en-US" dirty="0" smtClean="0"/>
              <a:t>[2,4,6,8,10,12,14,16,18]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Map()</a:t>
            </a:r>
            <a:endParaRPr lang="en-US" b="1" dirty="0"/>
          </a:p>
        </p:txBody>
      </p:sp>
      <p:sp>
        <p:nvSpPr>
          <p:cNvPr id="1048681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05400"/>
          </a:xfrm>
        </p:spPr>
        <p:txBody>
          <a:bodyPr>
            <a:normAutofit fontScale="97500" lnSpcReduction="10000"/>
          </a:bodyPr>
          <a:lstStyle/>
          <a:p>
            <a:pPr algn="just"/>
            <a:r>
              <a:rPr lang="en-US" dirty="0" smtClean="0"/>
              <a:t>The map() function applies a particular function to every element of the list</a:t>
            </a:r>
          </a:p>
          <a:p>
            <a:pPr algn="just"/>
            <a:r>
              <a:rPr lang="en-US" i="1" u="sng" dirty="0" smtClean="0"/>
              <a:t>Syntax: </a:t>
            </a:r>
            <a:r>
              <a:rPr lang="en-US" dirty="0" smtClean="0">
                <a:solidFill>
                  <a:srgbClr val="7030A0"/>
                </a:solidFill>
              </a:rPr>
              <a:t>map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C00000"/>
                </a:solidFill>
              </a:rPr>
              <a:t>function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sequence</a:t>
            </a:r>
            <a:r>
              <a:rPr lang="en-US" dirty="0" smtClean="0"/>
              <a:t>)</a:t>
            </a:r>
          </a:p>
          <a:p>
            <a:pPr algn="just"/>
            <a:r>
              <a:rPr lang="en-US" dirty="0" smtClean="0"/>
              <a:t>After applying the specified function, the map() function returns the modified list</a:t>
            </a:r>
          </a:p>
          <a:p>
            <a:pPr algn="just"/>
            <a:r>
              <a:rPr lang="en-US" dirty="0" smtClean="0"/>
              <a:t>One can pass more than one sequence in the map() function</a:t>
            </a:r>
          </a:p>
          <a:p>
            <a:pPr lvl="1" algn="just"/>
            <a:r>
              <a:rPr lang="en-US" dirty="0" smtClean="0"/>
              <a:t>The function must have as many arguments as there are sequences</a:t>
            </a:r>
          </a:p>
          <a:p>
            <a:pPr lvl="1" algn="just"/>
            <a:r>
              <a:rPr lang="en-US" dirty="0" smtClean="0"/>
              <a:t>Each argument is called with the corresponding item from each sequence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3"/>
          <p:cNvSpPr>
            <a:spLocks noGrp="1"/>
          </p:cNvSpPr>
          <p:nvPr>
            <p:ph type="title"/>
          </p:nvPr>
        </p:nvSpPr>
        <p:spPr>
          <a:xfrm>
            <a:off x="1219200" y="0"/>
            <a:ext cx="7498080" cy="914400"/>
          </a:xfrm>
        </p:spPr>
        <p:txBody>
          <a:bodyPr/>
          <a:lstStyle/>
          <a:p>
            <a:r>
              <a:rPr lang="en-US" b="1" dirty="0" smtClean="0"/>
              <a:t>Map() -Examples</a:t>
            </a:r>
            <a:endParaRPr lang="en-US" b="1" dirty="0"/>
          </a:p>
        </p:txBody>
      </p:sp>
      <p:sp>
        <p:nvSpPr>
          <p:cNvPr id="1048683" name="Content Placeholder 4"/>
          <p:cNvSpPr>
            <a:spLocks noGrp="1"/>
          </p:cNvSpPr>
          <p:nvPr>
            <p:ph sz="half" idx="1"/>
          </p:nvPr>
        </p:nvSpPr>
        <p:spPr>
          <a:xfrm>
            <a:off x="1143000" y="990600"/>
            <a:ext cx="3657600" cy="5867400"/>
          </a:xfrm>
        </p:spPr>
        <p:txBody>
          <a:bodyPr/>
          <a:lstStyle/>
          <a:p>
            <a:pPr marL="82296" indent="0">
              <a:buNone/>
            </a:pPr>
            <a:r>
              <a:rPr lang="en-US" dirty="0" err="1" smtClean="0"/>
              <a:t>def</a:t>
            </a:r>
            <a:r>
              <a:rPr lang="en-US" dirty="0" smtClean="0"/>
              <a:t> add(x):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x+=2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return x</a:t>
            </a:r>
          </a:p>
          <a:p>
            <a:pPr marL="82296" indent="0">
              <a:buNone/>
            </a:pPr>
            <a:r>
              <a:rPr lang="en-US" dirty="0" smtClean="0"/>
              <a:t>a=[1,2,3,4,5]</a:t>
            </a:r>
          </a:p>
          <a:p>
            <a:pPr marL="82296" indent="0">
              <a:buNone/>
            </a:pPr>
            <a:r>
              <a:rPr lang="en-US" dirty="0" smtClean="0"/>
              <a:t>print(“list a:”, a)</a:t>
            </a:r>
          </a:p>
          <a:p>
            <a:pPr marL="82296" indent="0">
              <a:buNone/>
            </a:pPr>
            <a:r>
              <a:rPr lang="en-US" dirty="0" smtClean="0"/>
              <a:t>b=list(map(</a:t>
            </a:r>
            <a:r>
              <a:rPr lang="en-US" dirty="0" err="1" smtClean="0"/>
              <a:t>add,a</a:t>
            </a:r>
            <a:r>
              <a:rPr lang="en-US" dirty="0" smtClean="0"/>
              <a:t>))</a:t>
            </a:r>
          </a:p>
          <a:p>
            <a:pPr marL="82296" indent="0">
              <a:buNone/>
            </a:pPr>
            <a:r>
              <a:rPr lang="en-US" dirty="0" smtClean="0"/>
              <a:t>print(“list b:”, b)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b="1" i="1" u="sng" dirty="0" smtClean="0"/>
              <a:t>Output:</a:t>
            </a:r>
          </a:p>
          <a:p>
            <a:pPr marL="82296" indent="0">
              <a:buNone/>
            </a:pPr>
            <a:r>
              <a:rPr lang="en-US" dirty="0" smtClean="0"/>
              <a:t>list a: [1,2,3,4,5]</a:t>
            </a:r>
          </a:p>
          <a:p>
            <a:pPr marL="82296" indent="0">
              <a:buNone/>
            </a:pPr>
            <a:r>
              <a:rPr lang="en-US" dirty="0" smtClean="0"/>
              <a:t>List b: [3,4,5,6,7]</a:t>
            </a:r>
          </a:p>
          <a:p>
            <a:pPr marL="82296" indent="0">
              <a:buNone/>
            </a:pPr>
            <a:endParaRPr lang="en-US" dirty="0"/>
          </a:p>
        </p:txBody>
      </p:sp>
      <p:sp>
        <p:nvSpPr>
          <p:cNvPr id="1048684" name="Content Placeholder 5"/>
          <p:cNvSpPr>
            <a:spLocks noGrp="1"/>
          </p:cNvSpPr>
          <p:nvPr>
            <p:ph sz="half" idx="2"/>
          </p:nvPr>
        </p:nvSpPr>
        <p:spPr>
          <a:xfrm>
            <a:off x="4724400" y="914400"/>
            <a:ext cx="4414837" cy="5562600"/>
          </a:xfrm>
        </p:spPr>
        <p:txBody>
          <a:bodyPr/>
          <a:lstStyle/>
          <a:p>
            <a:pPr marL="82296" indent="0">
              <a:buNone/>
            </a:pPr>
            <a:r>
              <a:rPr lang="en-US" dirty="0" err="1" smtClean="0"/>
              <a:t>def</a:t>
            </a:r>
            <a:r>
              <a:rPr lang="en-US" dirty="0" smtClean="0"/>
              <a:t> add(</a:t>
            </a:r>
            <a:r>
              <a:rPr lang="en-US" dirty="0" err="1" smtClean="0"/>
              <a:t>x,y</a:t>
            </a:r>
            <a:r>
              <a:rPr lang="en-US" dirty="0" smtClean="0"/>
              <a:t>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 return </a:t>
            </a:r>
            <a:r>
              <a:rPr lang="en-US" dirty="0" err="1" smtClean="0"/>
              <a:t>x+y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a=[1,2,3,4,5]</a:t>
            </a:r>
          </a:p>
          <a:p>
            <a:pPr marL="82296" indent="0">
              <a:buNone/>
            </a:pPr>
            <a:r>
              <a:rPr lang="en-US" dirty="0" smtClean="0"/>
              <a:t>b=[6,7,8,9,10]</a:t>
            </a:r>
          </a:p>
          <a:p>
            <a:pPr marL="82296" indent="0">
              <a:buNone/>
            </a:pPr>
            <a:r>
              <a:rPr lang="en-US" dirty="0" smtClean="0"/>
              <a:t>c=list(map(</a:t>
            </a:r>
            <a:r>
              <a:rPr lang="en-US" dirty="0" err="1" smtClean="0"/>
              <a:t>add,a,b</a:t>
            </a:r>
            <a:r>
              <a:rPr lang="en-US" dirty="0" smtClean="0"/>
              <a:t>))</a:t>
            </a:r>
          </a:p>
          <a:p>
            <a:pPr marL="82296" indent="0">
              <a:buNone/>
            </a:pPr>
            <a:r>
              <a:rPr lang="en-US" dirty="0" smtClean="0"/>
              <a:t>print(“Sum is ”,c)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b="1" i="1" u="sng" dirty="0" smtClean="0"/>
              <a:t>Output:</a:t>
            </a:r>
          </a:p>
          <a:p>
            <a:pPr marL="82296" indent="0">
              <a:buNone/>
            </a:pPr>
            <a:r>
              <a:rPr lang="en-US" dirty="0" smtClean="0"/>
              <a:t>Sum is [7,9,11,13,15]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91000" y="914400"/>
            <a:ext cx="0" cy="571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Reduce()</a:t>
            </a:r>
            <a:endParaRPr lang="en-US" b="1" dirty="0"/>
          </a:p>
        </p:txBody>
      </p:sp>
      <p:sp>
        <p:nvSpPr>
          <p:cNvPr id="1048686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7638288" cy="5562600"/>
          </a:xfrm>
        </p:spPr>
        <p:txBody>
          <a:bodyPr/>
          <a:lstStyle/>
          <a:p>
            <a:pPr algn="just"/>
            <a:r>
              <a:rPr lang="en-US" dirty="0" smtClean="0"/>
              <a:t>The reduce() function returns a single value to the calling function</a:t>
            </a:r>
          </a:p>
          <a:p>
            <a:pPr algn="just"/>
            <a:r>
              <a:rPr lang="en-US" dirty="0" smtClean="0"/>
              <a:t>It process the first two items of the sequence, then on the result and the next item and so on</a:t>
            </a:r>
          </a:p>
          <a:p>
            <a:pPr algn="just"/>
            <a:r>
              <a:rPr lang="en-US" i="1" u="sng" dirty="0" smtClean="0"/>
              <a:t>Syntax: </a:t>
            </a:r>
            <a:r>
              <a:rPr lang="en-US" dirty="0" smtClean="0">
                <a:solidFill>
                  <a:srgbClr val="0070C0"/>
                </a:solidFill>
              </a:rPr>
              <a:t>reduce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function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sequence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3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reduce() - Example</a:t>
            </a:r>
            <a:endParaRPr lang="en-US" b="1" dirty="0"/>
          </a:p>
        </p:txBody>
      </p:sp>
      <p:sp>
        <p:nvSpPr>
          <p:cNvPr id="1048688" name="Content Placeholder 4"/>
          <p:cNvSpPr>
            <a:spLocks noGrp="1"/>
          </p:cNvSpPr>
          <p:nvPr>
            <p:ph sz="half" idx="1"/>
          </p:nvPr>
        </p:nvSpPr>
        <p:spPr>
          <a:xfrm>
            <a:off x="1295400" y="990600"/>
            <a:ext cx="5715000" cy="3200400"/>
          </a:xfrm>
        </p:spPr>
        <p:txBody>
          <a:bodyPr/>
          <a:lstStyle/>
          <a:p>
            <a:pPr marL="82296" indent="0"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functools</a:t>
            </a:r>
            <a:endParaRPr lang="en-US" dirty="0" smtClean="0"/>
          </a:p>
          <a:p>
            <a:pPr marL="82296" indent="0">
              <a:buNone/>
            </a:pPr>
            <a:r>
              <a:rPr lang="en-US" dirty="0" err="1" smtClean="0"/>
              <a:t>def</a:t>
            </a:r>
            <a:r>
              <a:rPr lang="en-US" dirty="0" smtClean="0"/>
              <a:t> add(x, y):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return </a:t>
            </a:r>
            <a:r>
              <a:rPr lang="en-US" dirty="0" err="1" smtClean="0"/>
              <a:t>x+y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a=[1,2,3,4,5]</a:t>
            </a:r>
          </a:p>
          <a:p>
            <a:pPr marL="82296" indent="0">
              <a:buNone/>
            </a:pPr>
            <a:r>
              <a:rPr lang="en-US" dirty="0" smtClean="0"/>
              <a:t>print(“Sum = ”,end=“  “)</a:t>
            </a:r>
          </a:p>
          <a:p>
            <a:pPr marL="82296" indent="0"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functools.reduce</a:t>
            </a:r>
            <a:r>
              <a:rPr lang="en-US" dirty="0" smtClean="0"/>
              <a:t>(</a:t>
            </a:r>
            <a:r>
              <a:rPr lang="en-US" dirty="0" err="1" smtClean="0"/>
              <a:t>add,a</a:t>
            </a:r>
            <a:r>
              <a:rPr lang="en-US" dirty="0" smtClean="0"/>
              <a:t>))</a:t>
            </a:r>
            <a:endParaRPr lang="en-US" dirty="0"/>
          </a:p>
        </p:txBody>
      </p:sp>
      <p:sp>
        <p:nvSpPr>
          <p:cNvPr id="1048689" name="Content Placeholder 5"/>
          <p:cNvSpPr>
            <a:spLocks noGrp="1"/>
          </p:cNvSpPr>
          <p:nvPr>
            <p:ph sz="half" idx="2"/>
          </p:nvPr>
        </p:nvSpPr>
        <p:spPr>
          <a:xfrm>
            <a:off x="6477000" y="4191000"/>
            <a:ext cx="2133600" cy="2286000"/>
          </a:xfrm>
        </p:spPr>
        <p:txBody>
          <a:bodyPr/>
          <a:lstStyle/>
          <a:p>
            <a:pPr marL="82296" indent="0">
              <a:buNone/>
            </a:pPr>
            <a:r>
              <a:rPr lang="en-US" i="1" u="sng" dirty="0" smtClean="0"/>
              <a:t>Output:</a:t>
            </a:r>
          </a:p>
          <a:p>
            <a:pPr marL="82296" indent="0">
              <a:buNone/>
            </a:pPr>
            <a:r>
              <a:rPr lang="en-US" dirty="0" smtClean="0"/>
              <a:t>Sum = 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792162"/>
          </a:xfrm>
        </p:spPr>
        <p:txBody>
          <a:bodyPr/>
          <a:lstStyle/>
          <a:p>
            <a:r>
              <a:rPr lang="en-US" b="1" dirty="0" smtClean="0"/>
              <a:t>List Comprehension</a:t>
            </a:r>
            <a:endParaRPr lang="en-US" b="1" dirty="0"/>
          </a:p>
        </p:txBody>
      </p:sp>
      <p:sp>
        <p:nvSpPr>
          <p:cNvPr id="1048691" name="Content Placeholder 2"/>
          <p:cNvSpPr>
            <a:spLocks noGrp="1"/>
          </p:cNvSpPr>
          <p:nvPr>
            <p:ph idx="1"/>
          </p:nvPr>
        </p:nvSpPr>
        <p:spPr>
          <a:xfrm>
            <a:off x="1435608" y="914400"/>
            <a:ext cx="7498080" cy="53340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List comprehension is a construct that allows sequence to be built from other sequences</a:t>
            </a:r>
          </a:p>
          <a:p>
            <a:pPr algn="just"/>
            <a:r>
              <a:rPr lang="en-US" sz="2800" dirty="0" smtClean="0"/>
              <a:t>A list comprehension consists of</a:t>
            </a:r>
          </a:p>
          <a:p>
            <a:pPr lvl="1" algn="just"/>
            <a:r>
              <a:rPr lang="en-US" sz="2400" dirty="0" smtClean="0"/>
              <a:t>An Input sequence</a:t>
            </a:r>
          </a:p>
          <a:p>
            <a:pPr lvl="1" algn="just"/>
            <a:r>
              <a:rPr lang="en-US" sz="2400" dirty="0" smtClean="0"/>
              <a:t>A variable representing the members of the input sequence</a:t>
            </a:r>
          </a:p>
          <a:p>
            <a:pPr lvl="1" algn="just"/>
            <a:r>
              <a:rPr lang="en-US" sz="2400" dirty="0" smtClean="0"/>
              <a:t>An output expression – produce a new list from the input sequence that satisfy the predicate</a:t>
            </a:r>
          </a:p>
          <a:p>
            <a:pPr lvl="1" algn="just"/>
            <a:r>
              <a:rPr lang="en-US" sz="2400" dirty="0" smtClean="0"/>
              <a:t>An optional predicate expression</a:t>
            </a:r>
          </a:p>
          <a:p>
            <a:pPr lvl="1" algn="just"/>
            <a:endParaRPr lang="en-US" sz="2400" dirty="0"/>
          </a:p>
        </p:txBody>
      </p:sp>
      <p:pic>
        <p:nvPicPr>
          <p:cNvPr id="2097152" name="Picture 2" descr="_images/listComprehension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5105400"/>
            <a:ext cx="670560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itle 1"/>
          <p:cNvSpPr>
            <a:spLocks noGrp="1"/>
          </p:cNvSpPr>
          <p:nvPr>
            <p:ph type="title"/>
          </p:nvPr>
        </p:nvSpPr>
        <p:spPr>
          <a:xfrm>
            <a:off x="1447800" y="23812"/>
            <a:ext cx="7498080" cy="944562"/>
          </a:xfrm>
        </p:spPr>
        <p:txBody>
          <a:bodyPr/>
          <a:lstStyle/>
          <a:p>
            <a:r>
              <a:rPr lang="en-US" b="1" dirty="0" smtClean="0"/>
              <a:t>List Comprehension</a:t>
            </a:r>
            <a:endParaRPr lang="en-US" b="1" dirty="0"/>
          </a:p>
        </p:txBody>
      </p:sp>
      <p:sp>
        <p:nvSpPr>
          <p:cNvPr id="1048693" name="Content Placeholder 2"/>
          <p:cNvSpPr>
            <a:spLocks noGrp="1"/>
          </p:cNvSpPr>
          <p:nvPr>
            <p:ph idx="1"/>
          </p:nvPr>
        </p:nvSpPr>
        <p:spPr>
          <a:xfrm>
            <a:off x="1435608" y="1066800"/>
            <a:ext cx="7498080" cy="5638800"/>
          </a:xfrm>
        </p:spPr>
        <p:txBody>
          <a:bodyPr>
            <a:normAutofit fontScale="85469" lnSpcReduction="20000"/>
          </a:bodyPr>
          <a:lstStyle/>
          <a:p>
            <a:pPr marL="82296" indent="0">
              <a:buNone/>
            </a:pPr>
            <a:r>
              <a:rPr lang="en-US" b="1" i="1" u="sng" dirty="0" smtClean="0"/>
              <a:t>Syntax-</a:t>
            </a:r>
          </a:p>
          <a:p>
            <a:pPr marL="82296" indent="0">
              <a:buNone/>
            </a:pPr>
            <a:r>
              <a:rPr lang="en-US" dirty="0" smtClean="0"/>
              <a:t>List = [expression for variable in sequence]</a:t>
            </a:r>
          </a:p>
          <a:p>
            <a:pPr marL="82296" indent="0">
              <a:buNone/>
            </a:pPr>
            <a:r>
              <a:rPr lang="en-US" b="1" i="1" u="sng" dirty="0" smtClean="0"/>
              <a:t>Example 1 -</a:t>
            </a:r>
          </a:p>
          <a:p>
            <a:pPr marL="82296" indent="0">
              <a:buNone/>
            </a:pPr>
            <a:r>
              <a:rPr lang="en-US" dirty="0" smtClean="0"/>
              <a:t>cubes=[</a:t>
            </a:r>
            <a:r>
              <a:rPr lang="en-US" dirty="0" err="1" smtClean="0"/>
              <a:t>i</a:t>
            </a:r>
            <a:r>
              <a:rPr lang="en-US" dirty="0" smtClean="0"/>
              <a:t>**3 for </a:t>
            </a:r>
            <a:r>
              <a:rPr lang="en-US" dirty="0" err="1" smtClean="0"/>
              <a:t>i</a:t>
            </a:r>
            <a:r>
              <a:rPr lang="en-US" dirty="0" smtClean="0"/>
              <a:t> in range(6)]</a:t>
            </a:r>
          </a:p>
          <a:p>
            <a:pPr marL="82296" indent="0">
              <a:buNone/>
            </a:pPr>
            <a:r>
              <a:rPr lang="en-US" dirty="0" smtClean="0"/>
              <a:t>print(cubes)</a:t>
            </a:r>
          </a:p>
          <a:p>
            <a:pPr marL="82296" indent="0">
              <a:buNone/>
            </a:pPr>
            <a:r>
              <a:rPr lang="en-US" b="1" i="1" u="sng" dirty="0" smtClean="0"/>
              <a:t>Output-</a:t>
            </a:r>
          </a:p>
          <a:p>
            <a:pPr marL="82296" indent="0">
              <a:buNone/>
            </a:pPr>
            <a:r>
              <a:rPr lang="en-US" dirty="0" smtClean="0"/>
              <a:t>[0,1,8,27,64,125]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b="1" i="1" u="sng" dirty="0" smtClean="0"/>
              <a:t>Example 2 -</a:t>
            </a:r>
            <a:endParaRPr lang="en-US" dirty="0"/>
          </a:p>
          <a:p>
            <a:pPr marL="82296" indent="0">
              <a:buNone/>
            </a:pPr>
            <a:r>
              <a:rPr lang="en-US" dirty="0"/>
              <a:t>print( [ (</a:t>
            </a:r>
            <a:r>
              <a:rPr lang="en-US" dirty="0" err="1"/>
              <a:t>x,y</a:t>
            </a:r>
            <a:r>
              <a:rPr lang="en-US" dirty="0"/>
              <a:t>) for x in [10,20,30] for y in [30,10,40] if x!=y ] )</a:t>
            </a:r>
          </a:p>
          <a:p>
            <a:pPr marL="82296" indent="0">
              <a:buNone/>
            </a:pPr>
            <a:r>
              <a:rPr lang="en-US" b="1" i="1" u="sng" dirty="0"/>
              <a:t>Output-</a:t>
            </a:r>
          </a:p>
          <a:p>
            <a:pPr marL="82296" indent="0">
              <a:buNone/>
            </a:pPr>
            <a:r>
              <a:rPr lang="en-US" dirty="0"/>
              <a:t>[(10, 30), (10, 40), (20, 30), (20, 10), (20, 40), (30, 10), (30, 40)]</a:t>
            </a:r>
          </a:p>
          <a:p>
            <a:pPr marL="82296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7498080" cy="1143000"/>
          </a:xfrm>
        </p:spPr>
        <p:txBody>
          <a:bodyPr/>
          <a:lstStyle/>
          <a:p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6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Tuple</a:t>
            </a:r>
            <a:r>
              <a:rPr lang="en-US" dirty="0" smtClean="0"/>
              <a:t> is a sequence of immutable objects</a:t>
            </a:r>
          </a:p>
          <a:p>
            <a:pPr lvl="1" algn="just"/>
            <a:r>
              <a:rPr lang="en-US" dirty="0" smtClean="0"/>
              <a:t>This means that you cannot change the values in </a:t>
            </a:r>
            <a:r>
              <a:rPr lang="en-US" dirty="0" err="1" smtClean="0"/>
              <a:t>tuple</a:t>
            </a:r>
            <a:endParaRPr lang="en-US" dirty="0" smtClean="0"/>
          </a:p>
          <a:p>
            <a:pPr algn="just"/>
            <a:r>
              <a:rPr lang="en-US" dirty="0" err="1" smtClean="0"/>
              <a:t>Tuple</a:t>
            </a:r>
            <a:r>
              <a:rPr lang="en-US" dirty="0" smtClean="0"/>
              <a:t> use parentheses ( ) to define its elements </a:t>
            </a:r>
          </a:p>
          <a:p>
            <a:pPr algn="just"/>
            <a:r>
              <a:rPr lang="en-US" b="1" i="1" u="sng" dirty="0" smtClean="0"/>
              <a:t>Syntax to create </a:t>
            </a:r>
            <a:r>
              <a:rPr lang="en-US" b="1" i="1" u="sng" dirty="0" err="1" smtClean="0"/>
              <a:t>tuple</a:t>
            </a:r>
            <a:r>
              <a:rPr lang="en-US" b="1" i="1" u="sng" dirty="0" smtClean="0"/>
              <a:t>:</a:t>
            </a:r>
          </a:p>
          <a:p>
            <a:pPr lvl="1" algn="just"/>
            <a:r>
              <a:rPr lang="en-US" dirty="0" err="1" smtClean="0"/>
              <a:t>tuple_name</a:t>
            </a:r>
            <a:r>
              <a:rPr lang="en-US" dirty="0" smtClean="0"/>
              <a:t>=(val1,val2,….)</a:t>
            </a:r>
          </a:p>
          <a:p>
            <a:pPr lvl="1" algn="just"/>
            <a:endParaRPr lang="en-US" dirty="0" smtClean="0"/>
          </a:p>
          <a:p>
            <a:pPr lvl="1"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Tuple</a:t>
            </a:r>
            <a:r>
              <a:rPr lang="en-US" b="1" dirty="0" smtClean="0"/>
              <a:t> - Examples</a:t>
            </a:r>
            <a:endParaRPr lang="en-US" b="1" dirty="0"/>
          </a:p>
        </p:txBody>
      </p:sp>
      <p:sp>
        <p:nvSpPr>
          <p:cNvPr id="1048697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447800"/>
            <a:ext cx="3886200" cy="4663440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en-US" dirty="0" smtClean="0"/>
              <a:t>tup1=(1,2,3,4,5)</a:t>
            </a:r>
          </a:p>
          <a:p>
            <a:pPr>
              <a:buNone/>
            </a:pPr>
            <a:r>
              <a:rPr lang="en-US" dirty="0" smtClean="0"/>
              <a:t>print(tup1)</a:t>
            </a:r>
          </a:p>
          <a:p>
            <a:pPr>
              <a:buNone/>
            </a:pPr>
            <a:r>
              <a:rPr lang="en-US" dirty="0" smtClean="0"/>
              <a:t>tup2=(1.1, 2.2, 3.3, 4.4, 5.5)</a:t>
            </a:r>
          </a:p>
          <a:p>
            <a:pPr>
              <a:buNone/>
            </a:pPr>
            <a:r>
              <a:rPr lang="en-US" dirty="0" smtClean="0"/>
              <a:t>print(tup2)</a:t>
            </a:r>
          </a:p>
          <a:p>
            <a:pPr>
              <a:buNone/>
            </a:pPr>
            <a:r>
              <a:rPr lang="en-US" dirty="0" smtClean="0"/>
              <a:t>tup3=(‘a’, ‘b’, ‘c’, ‘d’)</a:t>
            </a:r>
          </a:p>
          <a:p>
            <a:pPr>
              <a:buNone/>
            </a:pPr>
            <a:r>
              <a:rPr lang="en-US" dirty="0" smtClean="0"/>
              <a:t>print(tup3)</a:t>
            </a:r>
          </a:p>
          <a:p>
            <a:pPr>
              <a:buNone/>
            </a:pPr>
            <a:r>
              <a:rPr lang="en-US" dirty="0" smtClean="0"/>
              <a:t>tup4=(“</a:t>
            </a:r>
            <a:r>
              <a:rPr lang="en-US" dirty="0" err="1" smtClean="0"/>
              <a:t>abc</a:t>
            </a:r>
            <a:r>
              <a:rPr lang="en-US" dirty="0" smtClean="0"/>
              <a:t>”, “def”, “</a:t>
            </a:r>
            <a:r>
              <a:rPr lang="en-US" dirty="0" err="1" smtClean="0"/>
              <a:t>ghi</a:t>
            </a:r>
            <a:r>
              <a:rPr lang="en-US" dirty="0" smtClean="0"/>
              <a:t>”)</a:t>
            </a:r>
          </a:p>
          <a:p>
            <a:pPr>
              <a:buNone/>
            </a:pPr>
            <a:r>
              <a:rPr lang="en-US" dirty="0" smtClean="0"/>
              <a:t>print(tup4)</a:t>
            </a:r>
          </a:p>
          <a:p>
            <a:pPr>
              <a:buNone/>
            </a:pPr>
            <a:r>
              <a:rPr lang="en-US" dirty="0" smtClean="0"/>
              <a:t>tup5=(1,1.1, ‘a’, “</a:t>
            </a:r>
            <a:r>
              <a:rPr lang="en-US" dirty="0" err="1" smtClean="0"/>
              <a:t>bcd</a:t>
            </a:r>
            <a:r>
              <a:rPr lang="en-US" dirty="0" smtClean="0"/>
              <a:t>”)</a:t>
            </a:r>
          </a:p>
          <a:p>
            <a:pPr>
              <a:buNone/>
            </a:pPr>
            <a:r>
              <a:rPr lang="en-US" dirty="0" smtClean="0"/>
              <a:t>print(tup5)</a:t>
            </a:r>
          </a:p>
        </p:txBody>
      </p:sp>
      <p:sp>
        <p:nvSpPr>
          <p:cNvPr id="1048698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0000"/>
          </a:bodyPr>
          <a:lstStyle/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r>
              <a:rPr lang="en-US" dirty="0" smtClean="0"/>
              <a:t>(1,2,3,4,5)</a:t>
            </a:r>
          </a:p>
          <a:p>
            <a:pPr>
              <a:buNone/>
            </a:pPr>
            <a:r>
              <a:rPr lang="en-US" dirty="0" smtClean="0"/>
              <a:t>(1.1,2.2,3.3,4.4,5.5)</a:t>
            </a:r>
          </a:p>
          <a:p>
            <a:pPr>
              <a:buNone/>
            </a:pPr>
            <a:r>
              <a:rPr lang="en-US" dirty="0" smtClean="0"/>
              <a:t>(‘a’, ‘b’, ‘c’, ‘d’)</a:t>
            </a:r>
          </a:p>
          <a:p>
            <a:pPr>
              <a:buNone/>
            </a:pPr>
            <a:r>
              <a:rPr lang="en-US" dirty="0" smtClean="0"/>
              <a:t>(“</a:t>
            </a:r>
            <a:r>
              <a:rPr lang="en-US" dirty="0" err="1" smtClean="0"/>
              <a:t>abc</a:t>
            </a:r>
            <a:r>
              <a:rPr lang="en-US" dirty="0" smtClean="0"/>
              <a:t>”, “def”, “</a:t>
            </a:r>
            <a:r>
              <a:rPr lang="en-US" dirty="0" err="1" smtClean="0"/>
              <a:t>ghi</a:t>
            </a:r>
            <a:r>
              <a:rPr lang="en-US" dirty="0" smtClean="0"/>
              <a:t>”)</a:t>
            </a:r>
          </a:p>
          <a:p>
            <a:pPr>
              <a:buNone/>
            </a:pPr>
            <a:r>
              <a:rPr lang="en-US" dirty="0" smtClean="0"/>
              <a:t>(1, 1.1, ‘a’, “</a:t>
            </a:r>
            <a:r>
              <a:rPr lang="en-US" dirty="0" err="1" smtClean="0"/>
              <a:t>bcd</a:t>
            </a:r>
            <a:r>
              <a:rPr lang="en-US" dirty="0" smtClean="0"/>
              <a:t>”)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4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/>
          <a:lstStyle/>
          <a:p>
            <a:r>
              <a:rPr lang="en-US" b="1" dirty="0" err="1" smtClean="0"/>
              <a:t>Tuple Assignment</a:t>
            </a:r>
            <a:endParaRPr lang="en-US" b="1" dirty="0"/>
          </a:p>
        </p:txBody>
      </p:sp>
      <p:sp>
        <p:nvSpPr>
          <p:cNvPr id="1048700" name="Content Placeholder 5"/>
          <p:cNvSpPr>
            <a:spLocks noGrp="1"/>
          </p:cNvSpPr>
          <p:nvPr>
            <p:ph idx="1"/>
          </p:nvPr>
        </p:nvSpPr>
        <p:spPr>
          <a:xfrm>
            <a:off x="1295400" y="1219200"/>
            <a:ext cx="7638288" cy="5410200"/>
          </a:xfrm>
        </p:spPr>
        <p:txBody>
          <a:bodyPr>
            <a:normAutofit fontScale="85469" lnSpcReduction="10000"/>
          </a:bodyPr>
          <a:lstStyle/>
          <a:p>
            <a:pPr algn="just"/>
            <a:r>
              <a:rPr lang="en-US" dirty="0" smtClean="0"/>
              <a:t>Any set of multiple comma-separated values written without an identifying symbol like brackets</a:t>
            </a:r>
            <a:r>
              <a:rPr lang="en-US" dirty="0"/>
              <a:t>(</a:t>
            </a:r>
            <a:r>
              <a:rPr lang="en-US" dirty="0" smtClean="0"/>
              <a:t>) are also treated as tuple by default</a:t>
            </a:r>
          </a:p>
          <a:p>
            <a:pPr algn="just">
              <a:buNone/>
            </a:pPr>
            <a:r>
              <a:rPr lang="en-US" b="1" i="1" u="sng" dirty="0" smtClean="0"/>
              <a:t>Example:</a:t>
            </a:r>
          </a:p>
          <a:p>
            <a:pPr algn="just">
              <a:buNone/>
            </a:pPr>
            <a:r>
              <a:rPr lang="en-US" dirty="0" smtClean="0"/>
              <a:t>a= (10, 20)</a:t>
            </a:r>
          </a:p>
          <a:p>
            <a:pPr algn="just">
              <a:buNone/>
            </a:pPr>
            <a:r>
              <a:rPr lang="en-US" dirty="0" smtClean="0"/>
              <a:t>print(a)</a:t>
            </a:r>
          </a:p>
          <a:p>
            <a:pPr algn="just">
              <a:buNone/>
            </a:pPr>
            <a:r>
              <a:rPr lang="en-US" altLang="zh-CN" dirty="0" smtClean="0"/>
              <a:t>tup=(100, 200) </a:t>
            </a:r>
            <a:endParaRPr lang="zh-CN" altLang="en-US" dirty="0"/>
          </a:p>
          <a:p>
            <a:pPr algn="just">
              <a:buNone/>
            </a:pPr>
            <a:r>
              <a:rPr lang="en-US" altLang="zh-CN" dirty="0"/>
              <a:t>x, y=</a:t>
            </a:r>
            <a:r>
              <a:rPr lang="en-US" altLang="zh-CN" dirty="0" err="1"/>
              <a:t>tup</a:t>
            </a:r>
            <a:endParaRPr lang="zh-CN" altLang="en-US" dirty="0"/>
          </a:p>
          <a:p>
            <a:pPr algn="just">
              <a:buNone/>
            </a:pPr>
            <a:r>
              <a:rPr lang="en-US" altLang="zh-CN" dirty="0"/>
              <a:t>print(x, y) </a:t>
            </a:r>
            <a:endParaRPr lang="zh-CN" altLang="en-US" dirty="0"/>
          </a:p>
          <a:p>
            <a:pPr algn="just">
              <a:buNone/>
            </a:pPr>
            <a:r>
              <a:rPr lang="en-US" b="1" i="1" u="sng" dirty="0" smtClean="0"/>
              <a:t>Output:</a:t>
            </a:r>
          </a:p>
          <a:p>
            <a:pPr algn="just">
              <a:buNone/>
            </a:pPr>
            <a:r>
              <a:rPr lang="en-US" dirty="0" smtClean="0"/>
              <a:t>10 20</a:t>
            </a:r>
          </a:p>
          <a:p>
            <a:pPr algn="just">
              <a:buNone/>
            </a:pPr>
            <a:r>
              <a:rPr lang="en-US" altLang="zh-CN" dirty="0" smtClean="0"/>
              <a:t>100 200</a:t>
            </a:r>
            <a:endParaRPr lang="zh-CN" altLang="en-US" dirty="0"/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990600"/>
          </a:xfrm>
        </p:spPr>
        <p:txBody>
          <a:bodyPr/>
          <a:lstStyle/>
          <a:p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702" name="Content Placeholder 2"/>
          <p:cNvSpPr>
            <a:spLocks noGrp="1"/>
          </p:cNvSpPr>
          <p:nvPr>
            <p:ph idx="1"/>
          </p:nvPr>
        </p:nvSpPr>
        <p:spPr>
          <a:xfrm>
            <a:off x="1447800" y="838200"/>
            <a:ext cx="7498080" cy="3124200"/>
          </a:xfrm>
        </p:spPr>
        <p:txBody>
          <a:bodyPr>
            <a:normAutofit fontScale="94844"/>
          </a:bodyPr>
          <a:lstStyle/>
          <a:p>
            <a:pPr algn="just"/>
            <a:r>
              <a:rPr lang="en-US" dirty="0" smtClean="0"/>
              <a:t>If you wan to create a </a:t>
            </a:r>
            <a:r>
              <a:rPr lang="en-US" dirty="0" err="1" smtClean="0"/>
              <a:t>tuple</a:t>
            </a:r>
            <a:r>
              <a:rPr lang="en-US" dirty="0" smtClean="0"/>
              <a:t> with a single element, then you must add a comma after that element</a:t>
            </a:r>
          </a:p>
          <a:p>
            <a:pPr algn="just"/>
            <a:r>
              <a:rPr lang="en-US" dirty="0" smtClean="0"/>
              <a:t>If you didn’t specify the comma then the element is treated as an ordinary data type</a:t>
            </a:r>
          </a:p>
        </p:txBody>
      </p:sp>
      <p:sp>
        <p:nvSpPr>
          <p:cNvPr id="1048703" name="TextBox 3"/>
          <p:cNvSpPr txBox="1"/>
          <p:nvPr/>
        </p:nvSpPr>
        <p:spPr>
          <a:xfrm>
            <a:off x="1752600" y="3962400"/>
            <a:ext cx="2971800" cy="2594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 smtClean="0"/>
              <a:t>Example1: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 =(10,)</a:t>
            </a:r>
          </a:p>
          <a:p>
            <a:r>
              <a:rPr lang="en-US" sz="2800" dirty="0" smtClean="0"/>
              <a:t>print(type(</a:t>
            </a:r>
            <a:r>
              <a:rPr lang="en-US" sz="2800" dirty="0" err="1" smtClean="0"/>
              <a:t>tup</a:t>
            </a:r>
            <a:r>
              <a:rPr lang="en-US" sz="2800" dirty="0" smtClean="0"/>
              <a:t>))</a:t>
            </a:r>
          </a:p>
          <a:p>
            <a:endParaRPr lang="en-US" sz="2800" dirty="0" smtClean="0"/>
          </a:p>
          <a:p>
            <a:r>
              <a:rPr lang="en-US" sz="2800" b="1" i="1" u="sng" dirty="0" smtClean="0"/>
              <a:t>Output:</a:t>
            </a:r>
          </a:p>
          <a:p>
            <a:r>
              <a:rPr lang="en-US" sz="2800" dirty="0" smtClean="0"/>
              <a:t>&lt;type ‘</a:t>
            </a:r>
            <a:r>
              <a:rPr lang="en-US" sz="2800" dirty="0" err="1" smtClean="0"/>
              <a:t>tuple</a:t>
            </a:r>
            <a:r>
              <a:rPr lang="en-US" sz="2800" dirty="0" smtClean="0"/>
              <a:t>’&gt;</a:t>
            </a:r>
            <a:endParaRPr lang="en-US" sz="2800" dirty="0"/>
          </a:p>
        </p:txBody>
      </p:sp>
      <p:sp>
        <p:nvSpPr>
          <p:cNvPr id="1048704" name="TextBox 4"/>
          <p:cNvSpPr txBox="1"/>
          <p:nvPr/>
        </p:nvSpPr>
        <p:spPr>
          <a:xfrm>
            <a:off x="5562600" y="3962400"/>
            <a:ext cx="2971800" cy="2594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 smtClean="0"/>
              <a:t>Example2: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 =(10)</a:t>
            </a:r>
          </a:p>
          <a:p>
            <a:r>
              <a:rPr lang="en-US" sz="2800" dirty="0" smtClean="0"/>
              <a:t>print(type(</a:t>
            </a:r>
            <a:r>
              <a:rPr lang="en-US" sz="2800" dirty="0" err="1" smtClean="0"/>
              <a:t>tup</a:t>
            </a:r>
            <a:r>
              <a:rPr lang="en-US" sz="2800" dirty="0" smtClean="0"/>
              <a:t>))</a:t>
            </a:r>
          </a:p>
          <a:p>
            <a:endParaRPr lang="en-US" sz="2800" dirty="0" smtClean="0"/>
          </a:p>
          <a:p>
            <a:r>
              <a:rPr lang="en-US" sz="2800" b="1" i="1" u="sng" dirty="0" smtClean="0"/>
              <a:t>Output:</a:t>
            </a:r>
          </a:p>
          <a:p>
            <a:r>
              <a:rPr lang="en-US" sz="2800" dirty="0" smtClean="0"/>
              <a:t>&lt;type ‘int’&gt;</a:t>
            </a:r>
            <a:endParaRPr lang="en-US" sz="28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724400" y="3810000"/>
            <a:ext cx="0" cy="30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498080" cy="1143000"/>
          </a:xfrm>
        </p:spPr>
        <p:txBody>
          <a:bodyPr/>
          <a:lstStyle/>
          <a:p>
            <a:r>
              <a:rPr lang="en-US" b="1" dirty="0" smtClean="0"/>
              <a:t>Accessing Values in </a:t>
            </a:r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706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498080" cy="4800600"/>
          </a:xfrm>
        </p:spPr>
        <p:txBody>
          <a:bodyPr>
            <a:normAutofit fontScale="94844"/>
          </a:bodyPr>
          <a:lstStyle/>
          <a:p>
            <a:pPr algn="just"/>
            <a:r>
              <a:rPr lang="en-US" dirty="0" smtClean="0"/>
              <a:t>Index is used to access the values in the </a:t>
            </a:r>
            <a:r>
              <a:rPr lang="en-US" dirty="0" err="1" smtClean="0"/>
              <a:t>tuple</a:t>
            </a:r>
            <a:endParaRPr lang="en-US" dirty="0" smtClean="0"/>
          </a:p>
          <a:p>
            <a:pPr algn="just"/>
            <a:r>
              <a:rPr lang="en-US" dirty="0" smtClean="0"/>
              <a:t>Slice and concatenation can be done in </a:t>
            </a:r>
            <a:r>
              <a:rPr lang="en-US" dirty="0" err="1" smtClean="0"/>
              <a:t>tuple</a:t>
            </a:r>
            <a:endParaRPr lang="en-US" dirty="0" smtClean="0"/>
          </a:p>
          <a:p>
            <a:pPr algn="just">
              <a:buNone/>
            </a:pPr>
            <a:r>
              <a:rPr lang="en-US" b="1" i="1" u="sng" dirty="0" smtClean="0"/>
              <a:t>Example:</a:t>
            </a:r>
          </a:p>
          <a:p>
            <a:pPr algn="just">
              <a:buNone/>
            </a:pPr>
            <a:r>
              <a:rPr lang="en-US" dirty="0" err="1" smtClean="0"/>
              <a:t>tup</a:t>
            </a:r>
            <a:r>
              <a:rPr lang="en-US" dirty="0" smtClean="0"/>
              <a:t>=(1,2,3,4,5,6,7,8)</a:t>
            </a:r>
          </a:p>
          <a:p>
            <a:pPr algn="just">
              <a:buNone/>
            </a:pPr>
            <a:r>
              <a:rPr lang="en-US" dirty="0" smtClean="0"/>
              <a:t>print(“</a:t>
            </a:r>
            <a:r>
              <a:rPr lang="en-US" dirty="0" err="1" smtClean="0"/>
              <a:t>tup</a:t>
            </a:r>
            <a:r>
              <a:rPr lang="en-US" dirty="0" smtClean="0"/>
              <a:t>[2:4]=”, </a:t>
            </a:r>
            <a:r>
              <a:rPr lang="en-US" dirty="0" err="1" smtClean="0"/>
              <a:t>tup</a:t>
            </a:r>
            <a:r>
              <a:rPr lang="en-US" dirty="0" smtClean="0"/>
              <a:t>[2:4])</a:t>
            </a:r>
          </a:p>
          <a:p>
            <a:pPr algn="just">
              <a:buNone/>
            </a:pPr>
            <a:r>
              <a:rPr lang="en-US" dirty="0" smtClean="0"/>
              <a:t>print(“</a:t>
            </a:r>
            <a:r>
              <a:rPr lang="en-US" dirty="0" err="1" smtClean="0"/>
              <a:t>tup</a:t>
            </a:r>
            <a:r>
              <a:rPr lang="en-US" dirty="0" smtClean="0"/>
              <a:t>[:4]=”, </a:t>
            </a:r>
            <a:r>
              <a:rPr lang="en-US" dirty="0" err="1" smtClean="0"/>
              <a:t>tup</a:t>
            </a:r>
            <a:r>
              <a:rPr lang="en-US" dirty="0" smtClean="0"/>
              <a:t>[:4])</a:t>
            </a:r>
          </a:p>
          <a:p>
            <a:pPr algn="just"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tup</a:t>
            </a:r>
            <a:r>
              <a:rPr lang="en-US" dirty="0" smtClean="0"/>
              <a:t>[4:]=”, </a:t>
            </a:r>
            <a:r>
              <a:rPr lang="en-US" dirty="0" err="1" smtClean="0"/>
              <a:t>tup</a:t>
            </a:r>
            <a:r>
              <a:rPr lang="en-US" dirty="0" smtClean="0"/>
              <a:t>[4:])</a:t>
            </a:r>
          </a:p>
          <a:p>
            <a:pPr algn="just">
              <a:buNone/>
            </a:pPr>
            <a:r>
              <a:rPr lang="en-US" dirty="0" smtClean="0"/>
              <a:t>print(“</a:t>
            </a:r>
            <a:r>
              <a:rPr lang="en-US" dirty="0" err="1" smtClean="0"/>
              <a:t>tup</a:t>
            </a:r>
            <a:r>
              <a:rPr lang="en-US" dirty="0" smtClean="0"/>
              <a:t>[:]=”, </a:t>
            </a:r>
            <a:r>
              <a:rPr lang="en-US" dirty="0" err="1" smtClean="0"/>
              <a:t>tup</a:t>
            </a:r>
            <a:r>
              <a:rPr lang="en-US" dirty="0" smtClean="0"/>
              <a:t>[:])</a:t>
            </a:r>
            <a:endParaRPr lang="en-US" dirty="0"/>
          </a:p>
        </p:txBody>
      </p:sp>
      <p:sp>
        <p:nvSpPr>
          <p:cNvPr id="1048707" name="TextBox 3"/>
          <p:cNvSpPr txBox="1"/>
          <p:nvPr/>
        </p:nvSpPr>
        <p:spPr>
          <a:xfrm>
            <a:off x="5715000" y="3048000"/>
            <a:ext cx="3429000" cy="2677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 smtClean="0"/>
              <a:t>Output: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[2:4]=(3,4)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[:4]=(1,2,3,4)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[4:]=(5,6,7,8)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[:]=(1,2,3,4,5,6,7,8)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Updating </a:t>
            </a:r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7638288" cy="5486400"/>
          </a:xfrm>
        </p:spPr>
        <p:txBody>
          <a:bodyPr>
            <a:normAutofit fontScale="94844"/>
          </a:bodyPr>
          <a:lstStyle/>
          <a:p>
            <a:pPr algn="just"/>
            <a:r>
              <a:rPr lang="en-US" dirty="0" smtClean="0"/>
              <a:t>Since </a:t>
            </a:r>
            <a:r>
              <a:rPr lang="en-US" dirty="0" err="1" smtClean="0"/>
              <a:t>tuple</a:t>
            </a:r>
            <a:r>
              <a:rPr lang="en-US" dirty="0" smtClean="0"/>
              <a:t> is immutable, we can only extract values from </a:t>
            </a:r>
            <a:r>
              <a:rPr lang="en-US" dirty="0" err="1" smtClean="0"/>
              <a:t>tuple</a:t>
            </a:r>
            <a:r>
              <a:rPr lang="en-US" dirty="0" smtClean="0"/>
              <a:t> to form another </a:t>
            </a:r>
            <a:r>
              <a:rPr lang="en-US" dirty="0" err="1" smtClean="0"/>
              <a:t>tuple</a:t>
            </a:r>
            <a:endParaRPr lang="en-US" dirty="0" smtClean="0"/>
          </a:p>
          <a:p>
            <a:pPr algn="just">
              <a:buNone/>
            </a:pPr>
            <a:r>
              <a:rPr lang="en-US" b="1" i="1" u="sng" dirty="0" smtClean="0"/>
              <a:t>Example:</a:t>
            </a:r>
          </a:p>
          <a:p>
            <a:pPr algn="just">
              <a:buNone/>
            </a:pPr>
            <a:r>
              <a:rPr lang="en-US" dirty="0" smtClean="0"/>
              <a:t>tup1=(1,2,3,4)</a:t>
            </a:r>
          </a:p>
          <a:p>
            <a:pPr algn="just">
              <a:buNone/>
            </a:pPr>
            <a:r>
              <a:rPr lang="en-US" dirty="0" smtClean="0"/>
              <a:t>tup2=(5,6,7,8)</a:t>
            </a:r>
          </a:p>
          <a:p>
            <a:pPr algn="just">
              <a:buNone/>
            </a:pPr>
            <a:r>
              <a:rPr lang="en-US" dirty="0" smtClean="0"/>
              <a:t>tup3=tup1+tup2</a:t>
            </a:r>
          </a:p>
          <a:p>
            <a:pPr algn="just">
              <a:buNone/>
            </a:pPr>
            <a:r>
              <a:rPr lang="en-US" dirty="0" smtClean="0"/>
              <a:t>print(tup3)</a:t>
            </a:r>
          </a:p>
          <a:p>
            <a:pPr algn="just">
              <a:buNone/>
            </a:pPr>
            <a:r>
              <a:rPr lang="en-US" b="1" i="1" u="sng" dirty="0" smtClean="0"/>
              <a:t>Output:</a:t>
            </a:r>
          </a:p>
          <a:p>
            <a:pPr algn="just">
              <a:buNone/>
            </a:pPr>
            <a:r>
              <a:rPr lang="en-US" dirty="0" smtClean="0"/>
              <a:t>(1,2,3,4,5,6,7,8)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Deleting Elements in </a:t>
            </a:r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750"/>
          </a:bodyPr>
          <a:lstStyle/>
          <a:p>
            <a:pPr algn="just"/>
            <a:r>
              <a:rPr lang="en-US" dirty="0" smtClean="0"/>
              <a:t>Since </a:t>
            </a:r>
            <a:r>
              <a:rPr lang="en-US" dirty="0" err="1" smtClean="0"/>
              <a:t>tuple</a:t>
            </a:r>
            <a:r>
              <a:rPr lang="en-US" dirty="0" smtClean="0"/>
              <a:t> is immutable, you cannot delete a value from the </a:t>
            </a:r>
            <a:r>
              <a:rPr lang="en-US" dirty="0" err="1" smtClean="0"/>
              <a:t>tuple</a:t>
            </a:r>
            <a:r>
              <a:rPr lang="en-US" dirty="0" smtClean="0"/>
              <a:t>, but you can delete the entire </a:t>
            </a:r>
            <a:r>
              <a:rPr lang="en-US" dirty="0" err="1" smtClean="0"/>
              <a:t>tuple</a:t>
            </a:r>
            <a:r>
              <a:rPr lang="en-US" dirty="0" smtClean="0"/>
              <a:t> by using </a:t>
            </a:r>
            <a:r>
              <a:rPr lang="en-US" b="1" dirty="0" smtClean="0">
                <a:solidFill>
                  <a:srgbClr val="7030A0"/>
                </a:solidFill>
              </a:rPr>
              <a:t>del</a:t>
            </a:r>
            <a:r>
              <a:rPr lang="en-US" dirty="0" smtClean="0"/>
              <a:t> statement</a:t>
            </a:r>
          </a:p>
          <a:p>
            <a:pPr algn="just">
              <a:buNone/>
            </a:pPr>
            <a:r>
              <a:rPr lang="en-US" b="1" i="1" u="sng" dirty="0" smtClean="0"/>
              <a:t>Example:</a:t>
            </a:r>
          </a:p>
          <a:p>
            <a:pPr algn="just">
              <a:buNone/>
            </a:pPr>
            <a:r>
              <a:rPr lang="en-US" dirty="0" err="1" smtClean="0"/>
              <a:t>tup</a:t>
            </a:r>
            <a:r>
              <a:rPr lang="en-US" dirty="0" smtClean="0"/>
              <a:t>=(1,2,3,4)</a:t>
            </a:r>
          </a:p>
          <a:p>
            <a:pPr algn="just">
              <a:buNone/>
            </a:pPr>
            <a:r>
              <a:rPr lang="en-US" dirty="0" smtClean="0"/>
              <a:t>del </a:t>
            </a:r>
            <a:r>
              <a:rPr lang="en-US" dirty="0" err="1" smtClean="0"/>
              <a:t>tup</a:t>
            </a:r>
            <a:r>
              <a:rPr lang="en-US" dirty="0" smtClean="0"/>
              <a:t>[2]	</a:t>
            </a:r>
            <a:r>
              <a:rPr lang="en-US" sz="2000" dirty="0" smtClean="0"/>
              <a:t>#Type Error: Tuple does not support item deletion</a:t>
            </a:r>
          </a:p>
          <a:p>
            <a:pPr algn="just">
              <a:buNone/>
            </a:pPr>
            <a:r>
              <a:rPr lang="en-US" dirty="0" smtClean="0"/>
              <a:t>del </a:t>
            </a:r>
            <a:r>
              <a:rPr lang="en-US" dirty="0" err="1" smtClean="0"/>
              <a:t>tup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tup</a:t>
            </a:r>
            <a:r>
              <a:rPr lang="en-US" dirty="0" smtClean="0"/>
              <a:t>)	</a:t>
            </a:r>
            <a:r>
              <a:rPr lang="en-US" sz="2000" dirty="0" smtClean="0"/>
              <a:t>#name </a:t>
            </a:r>
            <a:r>
              <a:rPr lang="en-US" sz="2000" dirty="0" err="1" smtClean="0"/>
              <a:t>tup</a:t>
            </a:r>
            <a:r>
              <a:rPr lang="en-US" sz="2000" dirty="0" smtClean="0"/>
              <a:t> is not defined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498080" cy="6096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Basic </a:t>
            </a:r>
            <a:r>
              <a:rPr lang="en-US" sz="3200" b="1" dirty="0" err="1" smtClean="0"/>
              <a:t>Tuple</a:t>
            </a:r>
            <a:r>
              <a:rPr lang="en-US" sz="3200" b="1" dirty="0" smtClean="0"/>
              <a:t> Operations</a:t>
            </a:r>
            <a:endParaRPr lang="en-US" sz="3200" b="1" dirty="0"/>
          </a:p>
        </p:txBody>
      </p:sp>
      <p:graphicFrame>
        <p:nvGraphicFramePr>
          <p:cNvPr id="4194305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762000"/>
          <a:ext cx="7772404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2438400"/>
                <a:gridCol w="1676404"/>
              </a:tblGrid>
              <a:tr h="43337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Operation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Expression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Output</a:t>
                      </a:r>
                      <a:endParaRPr lang="en-US" sz="2400" dirty="0"/>
                    </a:p>
                  </a:txBody>
                  <a:tcPr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Length – returns the length of the </a:t>
                      </a:r>
                      <a:r>
                        <a:rPr lang="en-US" sz="220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=(1,2,3,4,5)</a:t>
                      </a:r>
                    </a:p>
                    <a:p>
                      <a:pPr algn="l"/>
                      <a:r>
                        <a:rPr lang="en-US" sz="2200" dirty="0" smtClean="0"/>
                        <a:t>print(</a:t>
                      </a:r>
                      <a:r>
                        <a:rPr lang="en-US" sz="2200" dirty="0" err="1" smtClean="0"/>
                        <a:t>len</a:t>
                      </a:r>
                      <a:r>
                        <a:rPr lang="en-US" sz="2200" dirty="0" smtClean="0"/>
                        <a:t>(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))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5</a:t>
                      </a:r>
                      <a:endParaRPr lang="en-US" sz="2200" dirty="0"/>
                    </a:p>
                  </a:txBody>
                  <a:tcPr anchor="ctr"/>
                </a:tc>
              </a:tr>
              <a:tr h="1389166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Concatenation – combines two </a:t>
                      </a:r>
                      <a:r>
                        <a:rPr lang="en-US" sz="2200" dirty="0" err="1" smtClean="0"/>
                        <a:t>tuples</a:t>
                      </a:r>
                      <a:r>
                        <a:rPr lang="en-US" sz="2200" dirty="0" smtClean="0"/>
                        <a:t> and store</a:t>
                      </a:r>
                      <a:r>
                        <a:rPr lang="en-US" sz="2200" baseline="0" dirty="0" smtClean="0"/>
                        <a:t> it in another </a:t>
                      </a:r>
                      <a:r>
                        <a:rPr lang="en-US" sz="2200" baseline="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tup1=(1,2,3,4,5)</a:t>
                      </a:r>
                    </a:p>
                    <a:p>
                      <a:pPr algn="l"/>
                      <a:r>
                        <a:rPr lang="en-US" sz="2200" dirty="0" smtClean="0"/>
                        <a:t>tup2=(6,7,8,9,10)</a:t>
                      </a:r>
                    </a:p>
                    <a:p>
                      <a:pPr algn="l"/>
                      <a:r>
                        <a:rPr lang="en-US" sz="2200" dirty="0" smtClean="0"/>
                        <a:t>tup3=tup1+tup2</a:t>
                      </a:r>
                    </a:p>
                    <a:p>
                      <a:pPr algn="l"/>
                      <a:r>
                        <a:rPr lang="en-US" sz="2200" dirty="0" smtClean="0"/>
                        <a:t>print(tup3)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(1,2,3,4,5,6,7,8,9,10)</a:t>
                      </a:r>
                      <a:endParaRPr lang="en-US" sz="2200" dirty="0"/>
                    </a:p>
                  </a:txBody>
                  <a:tcPr anchor="ctr"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Repetition – repeat the elements of the </a:t>
                      </a:r>
                      <a:r>
                        <a:rPr lang="en-US" sz="220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=(1,2,3)</a:t>
                      </a:r>
                    </a:p>
                    <a:p>
                      <a:pPr algn="l"/>
                      <a:r>
                        <a:rPr lang="en-US" sz="2200" dirty="0" smtClean="0"/>
                        <a:t>print(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*2)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(1,2,3,1,2,3)</a:t>
                      </a:r>
                      <a:endParaRPr lang="en-US" sz="2200" dirty="0"/>
                    </a:p>
                  </a:txBody>
                  <a:tcPr anchor="ctr"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Membership (in)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=(1,2,3,4,5)</a:t>
                      </a:r>
                    </a:p>
                    <a:p>
                      <a:pPr algn="l"/>
                      <a:r>
                        <a:rPr lang="en-US" sz="2200" dirty="0" smtClean="0"/>
                        <a:t>print(3 in 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True</a:t>
                      </a:r>
                      <a:endParaRPr lang="en-US" sz="2200" dirty="0"/>
                    </a:p>
                  </a:txBody>
                  <a:tcPr anchor="ctr"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Maximum (max) – returns the maximum element in the </a:t>
                      </a:r>
                      <a:r>
                        <a:rPr lang="en-US" sz="220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=(1,2,3,4,5)</a:t>
                      </a:r>
                    </a:p>
                    <a:p>
                      <a:pPr algn="l"/>
                      <a:r>
                        <a:rPr lang="en-US" sz="2200" dirty="0" smtClean="0"/>
                        <a:t>print(max(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))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5</a:t>
                      </a:r>
                      <a:endParaRPr lang="en-US" sz="2200" dirty="0"/>
                    </a:p>
                  </a:txBody>
                  <a:tcPr anchor="ctr"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Minimum (min) – returns the minimum</a:t>
                      </a:r>
                      <a:r>
                        <a:rPr lang="en-US" sz="2200" baseline="0" dirty="0" smtClean="0"/>
                        <a:t> element in the </a:t>
                      </a:r>
                      <a:r>
                        <a:rPr lang="en-US" sz="2200" baseline="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=(1,2,3,4,5)</a:t>
                      </a:r>
                    </a:p>
                    <a:p>
                      <a:pPr algn="l"/>
                      <a:r>
                        <a:rPr lang="en-US" sz="2200" dirty="0" smtClean="0"/>
                        <a:t>print(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1</a:t>
                      </a:r>
                      <a:endParaRPr lang="en-US" sz="2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498080" cy="6096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Basic </a:t>
            </a:r>
            <a:r>
              <a:rPr lang="en-US" sz="3200" b="1" dirty="0" err="1" smtClean="0"/>
              <a:t>Tuple</a:t>
            </a:r>
            <a:r>
              <a:rPr lang="en-US" sz="3200" b="1" dirty="0" smtClean="0"/>
              <a:t> Operations</a:t>
            </a:r>
            <a:endParaRPr lang="en-US" sz="3200" b="1" dirty="0"/>
          </a:p>
        </p:txBody>
      </p:sp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6555609"/>
              </p:ext>
            </p:extLst>
          </p:nvPr>
        </p:nvGraphicFramePr>
        <p:xfrm>
          <a:off x="1143000" y="609600"/>
          <a:ext cx="7772399" cy="5945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799"/>
                <a:gridCol w="2895599"/>
                <a:gridCol w="2286001"/>
              </a:tblGrid>
              <a:tr h="5237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Operation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Expression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Output</a:t>
                      </a:r>
                      <a:endParaRPr lang="en-US" sz="2400" dirty="0"/>
                    </a:p>
                  </a:txBody>
                  <a:tcPr/>
                </a:tc>
              </a:tr>
              <a:tr h="122885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Iteration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tup</a:t>
                      </a:r>
                      <a:r>
                        <a:rPr lang="en-US" sz="2400" dirty="0" smtClean="0"/>
                        <a:t>=(1,2,3,4,5)</a:t>
                      </a:r>
                    </a:p>
                    <a:p>
                      <a:r>
                        <a:rPr lang="en-US" sz="2400" dirty="0" smtClean="0"/>
                        <a:t>for </a:t>
                      </a:r>
                      <a:r>
                        <a:rPr lang="en-US" sz="2400" dirty="0" err="1" smtClean="0"/>
                        <a:t>i</a:t>
                      </a:r>
                      <a:r>
                        <a:rPr lang="en-US" sz="2400" dirty="0" smtClean="0"/>
                        <a:t> in </a:t>
                      </a:r>
                      <a:r>
                        <a:rPr lang="en-US" sz="2400" dirty="0" err="1" smtClean="0"/>
                        <a:t>tup</a:t>
                      </a:r>
                      <a:r>
                        <a:rPr lang="en-US" sz="2400" dirty="0" smtClean="0"/>
                        <a:t>:</a:t>
                      </a:r>
                    </a:p>
                    <a:p>
                      <a:r>
                        <a:rPr lang="en-US" sz="2400" dirty="0" smtClean="0"/>
                        <a:t>     print(i, end=“ ”)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r>
                        <a:rPr lang="en-US" sz="2400" baseline="0" dirty="0" smtClean="0"/>
                        <a:t> 2 3 4 5</a:t>
                      </a:r>
                      <a:endParaRPr lang="en-US" sz="2400" dirty="0"/>
                    </a:p>
                  </a:txBody>
                  <a:tcPr anchor="ctr"/>
                </a:tc>
              </a:tr>
              <a:tr h="123871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Comparison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tup1=(1,2,3,4,5)</a:t>
                      </a:r>
                    </a:p>
                    <a:p>
                      <a:r>
                        <a:rPr lang="en-US" sz="2400" dirty="0" smtClean="0"/>
                        <a:t>tup2=(1,2,3,4,5)</a:t>
                      </a:r>
                    </a:p>
                    <a:p>
                      <a:r>
                        <a:rPr lang="en-US" sz="2400" dirty="0" smtClean="0"/>
                        <a:t>print(tup1&gt;tup2)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False</a:t>
                      </a:r>
                      <a:endParaRPr lang="en-US" sz="2400" dirty="0"/>
                    </a:p>
                  </a:txBody>
                  <a:tcPr anchor="ctr"/>
                </a:tc>
              </a:tr>
              <a:tr h="81869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Convert to a </a:t>
                      </a:r>
                      <a:r>
                        <a:rPr lang="en-US" sz="2400" dirty="0" err="1" smtClean="0"/>
                        <a:t>tuple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A=</a:t>
                      </a:r>
                      <a:r>
                        <a:rPr lang="en-US" sz="2400" dirty="0" err="1" smtClean="0"/>
                        <a:t>tuple</a:t>
                      </a:r>
                      <a:r>
                        <a:rPr lang="en-US" sz="2400" dirty="0" smtClean="0"/>
                        <a:t>(“Hello”)</a:t>
                      </a:r>
                    </a:p>
                    <a:p>
                      <a:r>
                        <a:rPr lang="en-US" sz="2400" dirty="0" smtClean="0"/>
                        <a:t>print(A)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(‘H’,</a:t>
                      </a:r>
                      <a:r>
                        <a:rPr lang="en-US" sz="2400" baseline="0" dirty="0" smtClean="0"/>
                        <a:t> ‘e’, ‘l’, ‘l’, ‘o’)</a:t>
                      </a:r>
                      <a:endParaRPr lang="en-US" sz="2400" dirty="0"/>
                    </a:p>
                  </a:txBody>
                  <a:tcPr anchor="ctr"/>
                </a:tc>
              </a:tr>
              <a:tr h="942745">
                <a:tc>
                  <a:txBody>
                    <a:bodyPr/>
                    <a:lstStyle/>
                    <a:p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en-US" altLang="en-IN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ndex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() 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en-IN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tuple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Index(element) 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altLang="en-IN" sz="2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altLang="en-IN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=(1, 2, 3, 4,5,6)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S" altLang="en-IN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rint(</a:t>
                      </a:r>
                      <a:r>
                        <a:rPr kumimoji="0" lang="en-US" altLang="en-IN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tup.index</a:t>
                      </a:r>
                      <a:r>
                        <a:rPr kumimoji="0" lang="en-US" altLang="en-IN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))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IN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en-IN" altLang="en-US" sz="2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942745">
                <a:tc>
                  <a:txBody>
                    <a:bodyPr/>
                    <a:lstStyle/>
                    <a:p>
                      <a:r>
                        <a:rPr kumimoji="0" lang="en-US" altLang="en-IN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count() </a:t>
                      </a:r>
                      <a:endParaRPr kumimoji="0" lang="en-IN" altLang="en-US" sz="2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altLang="en-IN" sz="2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altLang="en-IN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kumimoji="0" lang="en-US" altLang="en-IN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=(1, 2,3,4, 2,5,2)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print(</a:t>
                      </a:r>
                      <a:r>
                        <a:rPr kumimoji="0" lang="en-US" altLang="en-IN" sz="2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tup.count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(2))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Title 104876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IN" b="1" dirty="0" err="1"/>
              <a:t>Tuples</a:t>
            </a:r>
            <a:r>
              <a:rPr lang="en-US" altLang="en-IN" b="1" dirty="0"/>
              <a:t> for Returning Multiple Values</a:t>
            </a:r>
            <a:endParaRPr lang="en-IN" b="1" dirty="0"/>
          </a:p>
        </p:txBody>
      </p:sp>
      <p:sp>
        <p:nvSpPr>
          <p:cNvPr id="1048766" name="Content Placeholder 1048765"/>
          <p:cNvSpPr>
            <a:spLocks noGrp="1"/>
          </p:cNvSpPr>
          <p:nvPr>
            <p:ph idx="1"/>
          </p:nvPr>
        </p:nvSpPr>
        <p:spPr>
          <a:xfrm>
            <a:off x="914400" y="1447800"/>
            <a:ext cx="8019288" cy="4800600"/>
          </a:xfrm>
          <a:ln>
            <a:noFill/>
          </a:ln>
        </p:spPr>
        <p:txBody>
          <a:bodyPr>
            <a:normAutofit fontScale="87344" lnSpcReduction="20000"/>
          </a:bodyPr>
          <a:lstStyle/>
          <a:p>
            <a:r>
              <a:rPr lang="en-US" altLang="en-IN" dirty="0"/>
              <a:t>A function can return more than one value in the form of </a:t>
            </a:r>
            <a:r>
              <a:rPr lang="en-US" altLang="en-IN" dirty="0" err="1" smtClean="0"/>
              <a:t>tuple</a:t>
            </a:r>
            <a:endParaRPr lang="en-US" altLang="en-IN" dirty="0" smtClean="0"/>
          </a:p>
          <a:p>
            <a:pPr>
              <a:buNone/>
            </a:pPr>
            <a:r>
              <a:rPr lang="en-US" b="1" i="1" u="sng" dirty="0" smtClean="0"/>
              <a:t>Example:</a:t>
            </a:r>
            <a:endParaRPr lang="en-IN" b="1" i="1" u="sng" dirty="0"/>
          </a:p>
          <a:p>
            <a:pPr>
              <a:buNone/>
            </a:pPr>
            <a:r>
              <a:rPr lang="en-US" altLang="en-IN" dirty="0" err="1"/>
              <a:t>def</a:t>
            </a:r>
            <a:r>
              <a:rPr lang="en-US" altLang="en-IN" dirty="0"/>
              <a:t> </a:t>
            </a:r>
            <a:r>
              <a:rPr lang="en-US" altLang="en-IN" dirty="0" err="1"/>
              <a:t>maxmin</a:t>
            </a:r>
            <a:r>
              <a:rPr lang="en-US" altLang="en-IN" dirty="0"/>
              <a:t>(mark) :</a:t>
            </a:r>
          </a:p>
          <a:p>
            <a:pPr>
              <a:buNone/>
            </a:pPr>
            <a:r>
              <a:rPr lang="en-US" altLang="en-IN" dirty="0"/>
              <a:t>       x=max(mark) </a:t>
            </a:r>
          </a:p>
          <a:p>
            <a:pPr>
              <a:buNone/>
            </a:pPr>
            <a:r>
              <a:rPr lang="en-US" altLang="en-IN" dirty="0"/>
              <a:t>       y=min(mark) </a:t>
            </a:r>
          </a:p>
          <a:p>
            <a:pPr>
              <a:buNone/>
            </a:pPr>
            <a:r>
              <a:rPr lang="en-US" altLang="en-IN" dirty="0"/>
              <a:t>       return (x, y)</a:t>
            </a:r>
          </a:p>
          <a:p>
            <a:pPr>
              <a:buNone/>
            </a:pPr>
            <a:r>
              <a:rPr lang="en-US" altLang="en-IN" dirty="0"/>
              <a:t>mark=(90, 87,96,76,99,84)</a:t>
            </a:r>
          </a:p>
          <a:p>
            <a:pPr>
              <a:buNone/>
            </a:pPr>
            <a:r>
              <a:rPr lang="en-US" altLang="en-IN" dirty="0"/>
              <a:t>x=</a:t>
            </a:r>
            <a:r>
              <a:rPr lang="en-US" altLang="en-IN" dirty="0" err="1"/>
              <a:t>maxmin</a:t>
            </a:r>
            <a:r>
              <a:rPr lang="en-US" altLang="en-IN" dirty="0"/>
              <a:t>(mark)</a:t>
            </a:r>
          </a:p>
          <a:p>
            <a:pPr>
              <a:buNone/>
            </a:pPr>
            <a:r>
              <a:rPr lang="en-US" altLang="en-IN" dirty="0"/>
              <a:t>print</a:t>
            </a:r>
            <a:r>
              <a:rPr lang="en-US" altLang="en-IN" dirty="0" smtClean="0"/>
              <a:t>(“Highest &amp; </a:t>
            </a:r>
            <a:r>
              <a:rPr lang="en-US" altLang="en-IN" dirty="0"/>
              <a:t>Lowest Mark is ",x) </a:t>
            </a:r>
          </a:p>
          <a:p>
            <a:pPr>
              <a:buNone/>
            </a:pPr>
            <a:r>
              <a:rPr lang="en-US" altLang="en-IN" dirty="0"/>
              <a:t>print(type(x))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0" y="2362199"/>
            <a:ext cx="5486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 smtClean="0"/>
              <a:t>Output:</a:t>
            </a:r>
          </a:p>
          <a:p>
            <a:r>
              <a:rPr lang="en-IN" sz="2800" dirty="0"/>
              <a:t>Highest </a:t>
            </a:r>
            <a:r>
              <a:rPr lang="en-IN" sz="2800" dirty="0" smtClean="0"/>
              <a:t>&amp; Lowest </a:t>
            </a:r>
            <a:r>
              <a:rPr lang="en-IN" sz="2800" dirty="0"/>
              <a:t>Mark is  (99, 76)</a:t>
            </a:r>
          </a:p>
          <a:p>
            <a:r>
              <a:rPr lang="en-IN" sz="2800" dirty="0" smtClean="0"/>
              <a:t>&lt;</a:t>
            </a:r>
            <a:r>
              <a:rPr lang="en-IN" sz="2800" dirty="0"/>
              <a:t>class 'tuple'&gt;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Title 104876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IN" b="1" dirty="0"/>
              <a:t>Nested </a:t>
            </a:r>
            <a:r>
              <a:rPr lang="en-US" altLang="en-IN" b="1" dirty="0" err="1"/>
              <a:t>Tuples</a:t>
            </a:r>
            <a:endParaRPr lang="en-IN" b="1" dirty="0"/>
          </a:p>
        </p:txBody>
      </p:sp>
      <p:sp>
        <p:nvSpPr>
          <p:cNvPr id="1048768" name="Content Placeholder 1048767"/>
          <p:cNvSpPr>
            <a:spLocks noGrp="1"/>
          </p:cNvSpPr>
          <p:nvPr>
            <p:ph idx="1"/>
          </p:nvPr>
        </p:nvSpPr>
        <p:spPr>
          <a:xfrm>
            <a:off x="1435608" y="1447800"/>
            <a:ext cx="7708392" cy="4800600"/>
          </a:xfrm>
        </p:spPr>
        <p:txBody>
          <a:bodyPr/>
          <a:lstStyle/>
          <a:p>
            <a:r>
              <a:rPr lang="en-US" altLang="en-IN" dirty="0"/>
              <a:t>One can define a </a:t>
            </a:r>
            <a:r>
              <a:rPr lang="en-US" altLang="en-IN" dirty="0" err="1"/>
              <a:t>Tuple</a:t>
            </a:r>
            <a:r>
              <a:rPr lang="en-US" altLang="en-IN" dirty="0"/>
              <a:t> inside another </a:t>
            </a:r>
            <a:r>
              <a:rPr lang="en-US" altLang="en-IN" dirty="0" err="1"/>
              <a:t>tuple</a:t>
            </a:r>
            <a:endParaRPr lang="en-IN" dirty="0"/>
          </a:p>
          <a:p>
            <a:pPr>
              <a:buNone/>
            </a:pPr>
            <a:r>
              <a:rPr lang="en-US" altLang="en-IN" sz="2400" b="1" i="1" u="sng" dirty="0" smtClean="0"/>
              <a:t>Example:</a:t>
            </a:r>
          </a:p>
          <a:p>
            <a:pPr>
              <a:buNone/>
            </a:pPr>
            <a:r>
              <a:rPr lang="en-US" altLang="en-IN" sz="2400" dirty="0" smtClean="0"/>
              <a:t>students=((“</a:t>
            </a:r>
            <a:r>
              <a:rPr lang="en-US" altLang="en-IN" sz="2400" dirty="0" err="1" smtClean="0"/>
              <a:t>Arav</a:t>
            </a:r>
            <a:r>
              <a:rPr lang="en-US" altLang="en-IN" sz="2400" dirty="0" smtClean="0"/>
              <a:t>”, “BE”), (“Raja”, “MBA”), (“</a:t>
            </a:r>
            <a:r>
              <a:rPr lang="en-US" altLang="en-IN" sz="2400" dirty="0" err="1" smtClean="0"/>
              <a:t>Kalai</a:t>
            </a:r>
            <a:r>
              <a:rPr lang="en-US" altLang="en-IN" sz="2400" dirty="0" smtClean="0"/>
              <a:t>”, “MCA”)) </a:t>
            </a:r>
            <a:endParaRPr lang="en-IN" sz="2400" dirty="0"/>
          </a:p>
          <a:p>
            <a:pPr>
              <a:buNone/>
            </a:pPr>
            <a:r>
              <a:rPr lang="en-US" altLang="en-IN" sz="2400" dirty="0"/>
              <a:t>for </a:t>
            </a:r>
            <a:r>
              <a:rPr lang="en-US" altLang="en-IN" sz="2400" dirty="0" err="1"/>
              <a:t>i</a:t>
            </a:r>
            <a:r>
              <a:rPr lang="en-US" altLang="en-IN" sz="2400" dirty="0"/>
              <a:t> students:</a:t>
            </a:r>
            <a:endParaRPr lang="en-IN" sz="2400" dirty="0"/>
          </a:p>
          <a:p>
            <a:pPr>
              <a:buNone/>
            </a:pPr>
            <a:r>
              <a:rPr lang="en-US" altLang="en-IN" sz="2400" dirty="0"/>
              <a:t>      print(</a:t>
            </a:r>
            <a:r>
              <a:rPr lang="en-US" altLang="en-IN" sz="2400" dirty="0" err="1"/>
              <a:t>i</a:t>
            </a:r>
            <a:r>
              <a:rPr lang="en-US" altLang="en-IN" sz="2400" dirty="0"/>
              <a:t>)</a:t>
            </a:r>
            <a:endParaRPr lang="en-IN" sz="2400" dirty="0"/>
          </a:p>
          <a:p>
            <a:pPr>
              <a:buNone/>
            </a:pPr>
            <a:r>
              <a:rPr lang="en-US" altLang="en-IN" sz="2400" b="1" i="1" u="sng" dirty="0"/>
              <a:t>Output:</a:t>
            </a:r>
            <a:endParaRPr lang="en-IN" sz="2400" b="1" i="1" u="sng" dirty="0"/>
          </a:p>
          <a:p>
            <a:pPr>
              <a:buNone/>
            </a:pPr>
            <a:r>
              <a:rPr lang="en-US" altLang="en-IN" sz="2400" dirty="0" smtClean="0"/>
              <a:t>(“</a:t>
            </a:r>
            <a:r>
              <a:rPr lang="en-US" altLang="en-IN" sz="2400" dirty="0" err="1" smtClean="0"/>
              <a:t>Arav</a:t>
            </a:r>
            <a:r>
              <a:rPr lang="en-US" altLang="en-IN" sz="2400" dirty="0" smtClean="0"/>
              <a:t>”, “BE”)</a:t>
            </a:r>
          </a:p>
          <a:p>
            <a:pPr>
              <a:buNone/>
            </a:pPr>
            <a:r>
              <a:rPr lang="en-US" sz="2400" dirty="0" smtClean="0"/>
              <a:t>(“Raja”, “MBA”)</a:t>
            </a:r>
          </a:p>
          <a:p>
            <a:pPr>
              <a:buNone/>
            </a:pPr>
            <a:r>
              <a:rPr lang="en-US" sz="2400" dirty="0" smtClean="0"/>
              <a:t>(“</a:t>
            </a:r>
            <a:r>
              <a:rPr lang="en-US" sz="2400" dirty="0" err="1" smtClean="0"/>
              <a:t>Kalai</a:t>
            </a:r>
            <a:r>
              <a:rPr lang="en-US" sz="2400" dirty="0" smtClean="0"/>
              <a:t>”, “MCA”)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868362"/>
          </a:xfrm>
        </p:spPr>
        <p:txBody>
          <a:bodyPr/>
          <a:lstStyle/>
          <a:p>
            <a:r>
              <a:rPr lang="en-US" b="1" dirty="0" err="1" smtClean="0"/>
              <a:t>Tuple</a:t>
            </a:r>
            <a:r>
              <a:rPr lang="en-US" b="1" dirty="0" smtClean="0"/>
              <a:t> Comprehension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14400"/>
            <a:ext cx="7498080" cy="57150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/>
              <a:t>Tuple</a:t>
            </a:r>
            <a:r>
              <a:rPr lang="en-US" dirty="0" smtClean="0"/>
              <a:t> comprehension is a construct that allows sequence to be built from other sequences</a:t>
            </a:r>
          </a:p>
          <a:p>
            <a:pPr algn="just">
              <a:buNone/>
            </a:pPr>
            <a:r>
              <a:rPr lang="en-US" sz="2400" b="1" i="1" u="sng" dirty="0" smtClean="0"/>
              <a:t>Example:</a:t>
            </a:r>
          </a:p>
          <a:p>
            <a:pPr algn="just">
              <a:buNone/>
            </a:pPr>
            <a:r>
              <a:rPr lang="en-US" sz="2400" dirty="0" smtClean="0"/>
              <a:t>def double(T):</a:t>
            </a:r>
          </a:p>
          <a:p>
            <a:pPr algn="just">
              <a:buNone/>
            </a:pPr>
            <a:r>
              <a:rPr lang="en-US" sz="2400" dirty="0" smtClean="0"/>
              <a:t>		return ([</a:t>
            </a:r>
            <a:r>
              <a:rPr lang="en-US" sz="2400" dirty="0" err="1" smtClean="0"/>
              <a:t>i</a:t>
            </a:r>
            <a:r>
              <a:rPr lang="en-US" sz="2400" dirty="0" smtClean="0"/>
              <a:t>*2 for </a:t>
            </a:r>
            <a:r>
              <a:rPr lang="en-US" sz="2400" dirty="0" err="1" smtClean="0"/>
              <a:t>i</a:t>
            </a:r>
            <a:r>
              <a:rPr lang="en-US" sz="2400" dirty="0" smtClean="0"/>
              <a:t> in T])</a:t>
            </a:r>
          </a:p>
          <a:p>
            <a:pPr algn="just">
              <a:buNone/>
            </a:pPr>
            <a:r>
              <a:rPr lang="en-US" sz="2400" dirty="0" err="1" smtClean="0"/>
              <a:t>tup</a:t>
            </a:r>
            <a:r>
              <a:rPr lang="en-US" sz="2400" dirty="0" smtClean="0"/>
              <a:t>=1,2,3,4,5</a:t>
            </a:r>
          </a:p>
          <a:p>
            <a:pPr algn="just">
              <a:buNone/>
            </a:pPr>
            <a:r>
              <a:rPr lang="en-US" sz="2400" dirty="0" smtClean="0"/>
              <a:t>print(“Original </a:t>
            </a:r>
            <a:r>
              <a:rPr lang="en-US" sz="2400" dirty="0" err="1" smtClean="0"/>
              <a:t>Tuple”,tup</a:t>
            </a:r>
            <a:r>
              <a:rPr lang="en-US" sz="2400" dirty="0" smtClean="0"/>
              <a:t>)</a:t>
            </a:r>
          </a:p>
          <a:p>
            <a:pPr algn="just">
              <a:buNone/>
            </a:pPr>
            <a:r>
              <a:rPr lang="en-US" sz="2400" dirty="0" smtClean="0"/>
              <a:t>print(“Double </a:t>
            </a:r>
            <a:r>
              <a:rPr lang="en-US" sz="2400" dirty="0" err="1" smtClean="0"/>
              <a:t>Values”,double</a:t>
            </a:r>
            <a:r>
              <a:rPr lang="en-US" sz="2400" dirty="0" smtClean="0"/>
              <a:t>(</a:t>
            </a:r>
            <a:r>
              <a:rPr lang="en-US" sz="2400" dirty="0" err="1" smtClean="0"/>
              <a:t>tup</a:t>
            </a:r>
            <a:r>
              <a:rPr lang="en-US" sz="2400" dirty="0" smtClean="0"/>
              <a:t>))</a:t>
            </a:r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b="1" i="1" u="sng" dirty="0" smtClean="0"/>
              <a:t>Note:</a:t>
            </a:r>
            <a:r>
              <a:rPr lang="en-US" sz="2400" dirty="0" smtClean="0"/>
              <a:t> If you did not specify parenthesis for the values, then it is automatically treated as </a:t>
            </a:r>
            <a:r>
              <a:rPr lang="en-US" sz="2400" dirty="0" err="1" smtClean="0"/>
              <a:t>tuple</a:t>
            </a:r>
            <a:r>
              <a:rPr lang="en-US" sz="2400" dirty="0" smtClean="0"/>
              <a:t>.</a:t>
            </a:r>
            <a:endParaRPr lang="en-US" sz="2400" b="1" i="1" u="sng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721268" y="2514600"/>
            <a:ext cx="3422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 smtClean="0"/>
              <a:t>Output:</a:t>
            </a:r>
          </a:p>
          <a:p>
            <a:r>
              <a:rPr lang="en-US" sz="2400" dirty="0" smtClean="0"/>
              <a:t>Original </a:t>
            </a:r>
            <a:r>
              <a:rPr lang="en-US" sz="2400" dirty="0" err="1" smtClean="0"/>
              <a:t>Tuple</a:t>
            </a:r>
            <a:r>
              <a:rPr lang="en-US" sz="2400" dirty="0" smtClean="0">
                <a:sym typeface="Wingdings" pitchFamily="2" charset="2"/>
              </a:rPr>
              <a:t> (1,2,3,4,5)</a:t>
            </a:r>
          </a:p>
          <a:p>
            <a:r>
              <a:rPr lang="en-US" sz="2400" dirty="0" smtClean="0">
                <a:sym typeface="Wingdings" pitchFamily="2" charset="2"/>
              </a:rPr>
              <a:t>Double values (2,4,6,8,10)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807720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Variable Length Argument </a:t>
            </a:r>
            <a:r>
              <a:rPr lang="en-US" b="1" dirty="0" err="1" smtClean="0"/>
              <a:t>Tuples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90600"/>
            <a:ext cx="7790688" cy="5638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Variable length argument begins with * symbol and is known as </a:t>
            </a:r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</a:rPr>
              <a:t>gather</a:t>
            </a:r>
            <a:r>
              <a:rPr lang="en-US" sz="2400" dirty="0" smtClean="0"/>
              <a:t> – all the values are stored in the form of </a:t>
            </a:r>
            <a:r>
              <a:rPr lang="en-US" sz="2400" dirty="0" err="1" smtClean="0"/>
              <a:t>tuple</a:t>
            </a:r>
            <a:endParaRPr lang="en-US" sz="2400" dirty="0" smtClean="0"/>
          </a:p>
          <a:p>
            <a:pPr algn="just"/>
            <a:r>
              <a:rPr lang="en-US" sz="2400" dirty="0" smtClean="0"/>
              <a:t>Opposite of gather is </a:t>
            </a:r>
            <a:r>
              <a:rPr lang="en-US" sz="2400" dirty="0" smtClean="0">
                <a:solidFill>
                  <a:srgbClr val="7030A0"/>
                </a:solidFill>
              </a:rPr>
              <a:t>scatter</a:t>
            </a:r>
            <a:r>
              <a:rPr lang="en-US" sz="2400" dirty="0" smtClean="0"/>
              <a:t> – the values in the </a:t>
            </a:r>
            <a:r>
              <a:rPr lang="en-US" sz="2400" dirty="0" err="1" smtClean="0"/>
              <a:t>tuple</a:t>
            </a:r>
            <a:r>
              <a:rPr lang="en-US" sz="2400" dirty="0" smtClean="0"/>
              <a:t> are scattered pass as an individual element</a:t>
            </a:r>
          </a:p>
          <a:p>
            <a:pPr algn="just">
              <a:buNone/>
            </a:pPr>
            <a:r>
              <a:rPr lang="en-US" sz="2400" b="1" i="1" u="sng" dirty="0" smtClean="0"/>
              <a:t>Example:</a:t>
            </a:r>
          </a:p>
          <a:p>
            <a:pPr algn="just">
              <a:buNone/>
            </a:pPr>
            <a:r>
              <a:rPr lang="en-US" sz="2400" dirty="0" err="1" smtClean="0"/>
              <a:t>tup</a:t>
            </a:r>
            <a:r>
              <a:rPr lang="en-US" sz="2400" dirty="0" smtClean="0"/>
              <a:t>=(56,3)</a:t>
            </a:r>
          </a:p>
          <a:p>
            <a:pPr algn="just">
              <a:buNone/>
            </a:pPr>
            <a:r>
              <a:rPr lang="en-US" sz="2400" dirty="0" smtClean="0"/>
              <a:t>q, r = </a:t>
            </a:r>
            <a:r>
              <a:rPr lang="en-US" sz="2400" dirty="0" err="1" smtClean="0"/>
              <a:t>divmod</a:t>
            </a:r>
            <a:r>
              <a:rPr lang="en-US" sz="2400" dirty="0" smtClean="0"/>
              <a:t>(*</a:t>
            </a:r>
            <a:r>
              <a:rPr lang="en-US" sz="2400" dirty="0" err="1" smtClean="0"/>
              <a:t>tup</a:t>
            </a:r>
            <a:r>
              <a:rPr lang="en-US" sz="2400" dirty="0" smtClean="0"/>
              <a:t>)</a:t>
            </a:r>
          </a:p>
          <a:p>
            <a:pPr algn="just">
              <a:buNone/>
            </a:pPr>
            <a:r>
              <a:rPr lang="en-US" sz="2400" dirty="0" smtClean="0"/>
              <a:t>print(</a:t>
            </a:r>
            <a:r>
              <a:rPr lang="en-US" sz="2400" dirty="0" err="1" smtClean="0"/>
              <a:t>q,r</a:t>
            </a:r>
            <a:r>
              <a:rPr lang="en-US" sz="2400" dirty="0" smtClean="0"/>
              <a:t>)</a:t>
            </a:r>
          </a:p>
          <a:p>
            <a:pPr algn="just">
              <a:buNone/>
            </a:pPr>
            <a:r>
              <a:rPr lang="en-US" sz="2400" b="1" i="1" u="sng" dirty="0" smtClean="0"/>
              <a:t>Output:</a:t>
            </a:r>
          </a:p>
          <a:p>
            <a:pPr algn="just">
              <a:buNone/>
            </a:pPr>
            <a:r>
              <a:rPr lang="en-US" sz="2400" dirty="0" smtClean="0"/>
              <a:t>18     2</a:t>
            </a:r>
          </a:p>
          <a:p>
            <a:pPr algn="just">
              <a:buNone/>
            </a:pPr>
            <a:r>
              <a:rPr lang="en-US" sz="2400" b="1" i="1" u="sng" dirty="0" smtClean="0"/>
              <a:t>Note: </a:t>
            </a:r>
            <a:r>
              <a:rPr lang="en-US" sz="2400" dirty="0" smtClean="0"/>
              <a:t>If you did not specify * before </a:t>
            </a:r>
            <a:r>
              <a:rPr lang="en-US" sz="2400" dirty="0" err="1" smtClean="0"/>
              <a:t>tuple</a:t>
            </a:r>
            <a:r>
              <a:rPr lang="en-US" sz="2400" dirty="0" smtClean="0"/>
              <a:t> name then the </a:t>
            </a:r>
            <a:r>
              <a:rPr lang="en-US" sz="2400" dirty="0" err="1" smtClean="0"/>
              <a:t>tuple</a:t>
            </a:r>
            <a:r>
              <a:rPr lang="en-US" sz="2400" dirty="0" smtClean="0"/>
              <a:t> is treated as a single argument and report an error because </a:t>
            </a:r>
            <a:r>
              <a:rPr lang="en-US" sz="2400" dirty="0" err="1" smtClean="0"/>
              <a:t>divmod</a:t>
            </a:r>
            <a:r>
              <a:rPr lang="en-US" sz="2400" dirty="0" smtClean="0"/>
              <a:t>() function requires two arguments.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868362"/>
          </a:xfrm>
        </p:spPr>
        <p:txBody>
          <a:bodyPr/>
          <a:lstStyle/>
          <a:p>
            <a:r>
              <a:rPr lang="en-US" b="1" dirty="0" smtClean="0"/>
              <a:t>zip() function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2578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It takes two or more sequences and zips them into a list of </a:t>
            </a:r>
            <a:r>
              <a:rPr lang="en-US" sz="2800" dirty="0" err="1" smtClean="0"/>
              <a:t>tuples</a:t>
            </a:r>
            <a:endParaRPr lang="en-US" sz="2800" dirty="0" smtClean="0"/>
          </a:p>
          <a:p>
            <a:pPr algn="just"/>
            <a:r>
              <a:rPr lang="en-US" sz="2800" dirty="0" smtClean="0"/>
              <a:t>The </a:t>
            </a:r>
            <a:r>
              <a:rPr lang="en-US" sz="2800" dirty="0" err="1" smtClean="0"/>
              <a:t>tuple</a:t>
            </a:r>
            <a:r>
              <a:rPr lang="en-US" sz="2800" dirty="0" smtClean="0"/>
              <a:t> formed has one element from each sequence</a:t>
            </a:r>
          </a:p>
          <a:p>
            <a:pPr algn="just">
              <a:buNone/>
            </a:pPr>
            <a:r>
              <a:rPr lang="en-US" sz="2800" b="1" i="1" u="sng" dirty="0" smtClean="0"/>
              <a:t>Example;</a:t>
            </a:r>
          </a:p>
          <a:p>
            <a:pPr algn="just">
              <a:buNone/>
            </a:pPr>
            <a:r>
              <a:rPr lang="en-US" sz="2800" dirty="0" err="1" smtClean="0"/>
              <a:t>tup</a:t>
            </a:r>
            <a:r>
              <a:rPr lang="en-US" sz="2800" dirty="0" smtClean="0"/>
              <a:t>=(1,2,3,4,5)</a:t>
            </a:r>
          </a:p>
          <a:p>
            <a:pPr algn="just">
              <a:buNone/>
            </a:pPr>
            <a:r>
              <a:rPr lang="en-US" sz="2800" dirty="0" smtClean="0"/>
              <a:t>list=(‘a’, ‘b’, ‘c’, ‘d’, ‘e’)</a:t>
            </a:r>
          </a:p>
          <a:p>
            <a:pPr algn="just">
              <a:buNone/>
            </a:pPr>
            <a:r>
              <a:rPr lang="en-US" sz="2800" dirty="0" smtClean="0"/>
              <a:t>print(list( zip(</a:t>
            </a:r>
            <a:r>
              <a:rPr lang="en-US" sz="2800" dirty="0" err="1" smtClean="0"/>
              <a:t>tup,list</a:t>
            </a:r>
            <a:r>
              <a:rPr lang="en-US" sz="2800" dirty="0" smtClean="0"/>
              <a:t>)))</a:t>
            </a:r>
          </a:p>
          <a:p>
            <a:pPr algn="just">
              <a:buNone/>
            </a:pPr>
            <a:r>
              <a:rPr lang="en-US" sz="2800" b="1" i="1" u="sng" dirty="0" smtClean="0"/>
              <a:t>Output:</a:t>
            </a:r>
          </a:p>
          <a:p>
            <a:pPr algn="just">
              <a:buNone/>
            </a:pPr>
            <a:r>
              <a:rPr lang="en-US" sz="2800" dirty="0" smtClean="0"/>
              <a:t>[(1, ‘a’), (2, ‘b’), (3, ‘c’), (4, ‘d’), (5, ‘e’)]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8001000" cy="8683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Difference between List and Tuple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522598"/>
              </p:ext>
            </p:extLst>
          </p:nvPr>
        </p:nvGraphicFramePr>
        <p:xfrm>
          <a:off x="1123545" y="1219200"/>
          <a:ext cx="80010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List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Tuple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List is represented in []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Tuple is represented in ()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List is mutable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Tuple is immutable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Elements of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List can be changed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Elements of tuple cannot be changed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More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built in functions are available to manipulate list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Book Antiqua" pitchFamily="18" charset="0"/>
                        </a:rPr>
                        <a:t>Less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built in functions are available to manipulate list</a:t>
                      </a:r>
                      <a:endParaRPr lang="en-IN" sz="2400" b="1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Book Antiqua" pitchFamily="18" charset="0"/>
                        </a:rPr>
                        <a:t>Eg</a:t>
                      </a:r>
                      <a:r>
                        <a:rPr lang="en-US" sz="2400" dirty="0" smtClean="0">
                          <a:latin typeface="Book Antiqua" pitchFamily="18" charset="0"/>
                        </a:rPr>
                        <a:t>: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L=[1,2,3,4,5]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L[0]=100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print(L)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O/P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: [100,2,3,4,5]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Book Antiqua" pitchFamily="18" charset="0"/>
                        </a:rPr>
                        <a:t>Eg</a:t>
                      </a:r>
                      <a:r>
                        <a:rPr lang="en-US" sz="2400" dirty="0" smtClean="0">
                          <a:latin typeface="Book Antiqua" pitchFamily="18" charset="0"/>
                        </a:rPr>
                        <a:t>: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T=(1,2,3,4,5)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T[0]=100     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print(T)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O/P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: Error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/>
              <a:t>Dictionary is a data structure in which we store values as a pair of key and value.</a:t>
            </a:r>
            <a:endParaRPr lang="en-IN" dirty="0"/>
          </a:p>
          <a:p>
            <a:pPr lvl="0" algn="just"/>
            <a:r>
              <a:rPr lang="en-US" dirty="0"/>
              <a:t>Each key is separated from its value by a colon </a:t>
            </a:r>
            <a:r>
              <a:rPr lang="en-US" dirty="0" smtClean="0"/>
              <a:t>(:)</a:t>
            </a:r>
            <a:endParaRPr lang="en-IN" dirty="0"/>
          </a:p>
          <a:p>
            <a:pPr lvl="0" algn="just"/>
            <a:r>
              <a:rPr lang="en-US" dirty="0"/>
              <a:t>Consecutive items are separated by commas.</a:t>
            </a:r>
            <a:endParaRPr lang="en-IN" dirty="0"/>
          </a:p>
          <a:p>
            <a:pPr lvl="0" algn="just"/>
            <a:r>
              <a:rPr lang="en-US" dirty="0"/>
              <a:t>The entire items in a dictionaries are enclosed in curly brackets </a:t>
            </a:r>
            <a:r>
              <a:rPr lang="en-US" dirty="0" smtClean="0"/>
              <a:t>{}.</a:t>
            </a:r>
            <a:endParaRPr lang="en-IN" dirty="0"/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920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708392" cy="4800600"/>
          </a:xfrm>
        </p:spPr>
        <p:txBody>
          <a:bodyPr/>
          <a:lstStyle/>
          <a:p>
            <a:pPr marL="82296" indent="0">
              <a:buNone/>
            </a:pPr>
            <a:r>
              <a:rPr lang="en-US" b="1" i="1" u="sng" dirty="0"/>
              <a:t>Syntax:</a:t>
            </a:r>
            <a:endParaRPr lang="en-IN" i="1" u="sng" dirty="0"/>
          </a:p>
          <a:p>
            <a:pPr marL="82296" indent="0">
              <a:buNone/>
            </a:pPr>
            <a:r>
              <a:rPr lang="en-US" dirty="0" err="1" smtClean="0"/>
              <a:t>dictname</a:t>
            </a:r>
            <a:r>
              <a:rPr lang="en-US" dirty="0" smtClean="0"/>
              <a:t> </a:t>
            </a:r>
            <a:r>
              <a:rPr lang="en-US" dirty="0"/>
              <a:t>= {</a:t>
            </a:r>
            <a:r>
              <a:rPr lang="en-US" dirty="0" smtClean="0"/>
              <a:t>key_1: value_1,key_2: value_2,   </a:t>
            </a:r>
          </a:p>
          <a:p>
            <a:pPr marL="82296" indent="0">
              <a:buNone/>
            </a:pPr>
            <a:r>
              <a:rPr lang="en-US" dirty="0" smtClean="0"/>
              <a:t>                     key_3:value_3}</a:t>
            </a:r>
          </a:p>
          <a:p>
            <a:pPr marL="82296" indent="0">
              <a:buNone/>
            </a:pPr>
            <a:r>
              <a:rPr lang="en-US" b="1" i="1" u="sng" dirty="0"/>
              <a:t>Creating empty dictionary:</a:t>
            </a:r>
            <a:endParaRPr lang="en-IN" i="1" u="sng" dirty="0"/>
          </a:p>
          <a:p>
            <a:pPr marL="82296" indent="0">
              <a:buNone/>
            </a:pPr>
            <a:r>
              <a:rPr lang="en-US" dirty="0" err="1" smtClean="0"/>
              <a:t>dict_name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{ }</a:t>
            </a:r>
            <a:endParaRPr lang="en-IN" dirty="0"/>
          </a:p>
          <a:p>
            <a:pPr marL="82296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781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792162"/>
          </a:xfrm>
        </p:spPr>
        <p:txBody>
          <a:bodyPr/>
          <a:lstStyle/>
          <a:p>
            <a:r>
              <a:rPr lang="en-US" b="1" dirty="0" smtClean="0"/>
              <a:t>Accessing Values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838200"/>
            <a:ext cx="7555992" cy="6096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To access the value in the dictionary, need to give the key value in the index</a:t>
            </a:r>
          </a:p>
          <a:p>
            <a:pPr algn="just"/>
            <a:r>
              <a:rPr lang="en-US" dirty="0" err="1" smtClean="0">
                <a:solidFill>
                  <a:srgbClr val="7030A0"/>
                </a:solidFill>
              </a:rPr>
              <a:t>dict_name</a:t>
            </a:r>
            <a:r>
              <a:rPr lang="en-US" dirty="0" smtClean="0">
                <a:solidFill>
                  <a:srgbClr val="7030A0"/>
                </a:solidFill>
              </a:rPr>
              <a:t>[‘key’] or </a:t>
            </a:r>
            <a:r>
              <a:rPr lang="en-US" dirty="0" err="1" smtClean="0">
                <a:solidFill>
                  <a:srgbClr val="7030A0"/>
                </a:solidFill>
              </a:rPr>
              <a:t>dict_name</a:t>
            </a:r>
            <a:r>
              <a:rPr lang="en-US" dirty="0" smtClean="0">
                <a:solidFill>
                  <a:srgbClr val="7030A0"/>
                </a:solidFill>
              </a:rPr>
              <a:t> [“key”] </a:t>
            </a:r>
            <a:r>
              <a:rPr lang="en-US" dirty="0" smtClean="0"/>
              <a:t>will return the corresponding value of key-value pair</a:t>
            </a:r>
          </a:p>
          <a:p>
            <a:pPr marL="82296" indent="0" algn="just">
              <a:buNone/>
            </a:pPr>
            <a:r>
              <a:rPr lang="en-US" sz="2600" b="1" i="1" u="sng" dirty="0" smtClean="0"/>
              <a:t>Example:</a:t>
            </a:r>
          </a:p>
          <a:p>
            <a:pPr marL="82296" indent="0">
              <a:buNone/>
            </a:pPr>
            <a:r>
              <a:rPr lang="en-US" sz="2400" dirty="0" smtClean="0"/>
              <a:t>D= </a:t>
            </a:r>
            <a:r>
              <a:rPr lang="en-US" sz="2400" dirty="0"/>
              <a:t>{‘</a:t>
            </a:r>
            <a:r>
              <a:rPr lang="en-US" sz="2400" dirty="0" err="1"/>
              <a:t>Roll_No</a:t>
            </a:r>
            <a:r>
              <a:rPr lang="en-US" sz="2400" dirty="0"/>
              <a:t>’ : </a:t>
            </a:r>
            <a:r>
              <a:rPr lang="en-US" sz="2400" dirty="0" smtClean="0"/>
              <a:t>’17EC001’ </a:t>
            </a:r>
            <a:r>
              <a:rPr lang="en-US" sz="2400" dirty="0"/>
              <a:t>, </a:t>
            </a:r>
            <a:r>
              <a:rPr lang="en-US" sz="2400" dirty="0" smtClean="0"/>
              <a:t>   ‘Name</a:t>
            </a:r>
            <a:r>
              <a:rPr lang="en-US" sz="2400" dirty="0"/>
              <a:t>’ : ‘</a:t>
            </a:r>
            <a:r>
              <a:rPr lang="en-US" sz="2400" dirty="0" err="1"/>
              <a:t>Arav</a:t>
            </a:r>
            <a:r>
              <a:rPr lang="en-US" sz="2400" dirty="0"/>
              <a:t> ’ , </a:t>
            </a:r>
            <a:r>
              <a:rPr lang="en-US" sz="2400" dirty="0" smtClean="0"/>
              <a:t>   </a:t>
            </a:r>
          </a:p>
          <a:p>
            <a:pPr marL="82296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‘</a:t>
            </a:r>
            <a:r>
              <a:rPr lang="en-US" sz="2400" dirty="0"/>
              <a:t>course ‘ : ’</a:t>
            </a:r>
            <a:r>
              <a:rPr lang="en-US" sz="2400" dirty="0" err="1"/>
              <a:t>BTech</a:t>
            </a:r>
            <a:r>
              <a:rPr lang="en-US" sz="2400" dirty="0"/>
              <a:t>’ }</a:t>
            </a:r>
            <a:endParaRPr lang="en-IN" sz="2400" dirty="0"/>
          </a:p>
          <a:p>
            <a:pPr marL="82296" indent="0">
              <a:buNone/>
            </a:pPr>
            <a:r>
              <a:rPr lang="en-US" sz="2400" dirty="0"/>
              <a:t>print </a:t>
            </a:r>
            <a:r>
              <a:rPr lang="en-US" sz="2400" dirty="0" smtClean="0"/>
              <a:t>( D[‘ </a:t>
            </a:r>
            <a:r>
              <a:rPr lang="en-US" sz="2400" dirty="0" err="1"/>
              <a:t>Roll_No</a:t>
            </a:r>
            <a:r>
              <a:rPr lang="en-US" sz="2400" dirty="0"/>
              <a:t> </a:t>
            </a:r>
            <a:r>
              <a:rPr lang="en-US" sz="2400" dirty="0" smtClean="0"/>
              <a:t>‘] </a:t>
            </a:r>
            <a:r>
              <a:rPr lang="en-US" sz="2400" dirty="0"/>
              <a:t>)</a:t>
            </a:r>
            <a:endParaRPr lang="en-IN" sz="2400" dirty="0"/>
          </a:p>
          <a:p>
            <a:pPr marL="82296" indent="0">
              <a:buNone/>
            </a:pPr>
            <a:r>
              <a:rPr lang="en-US" sz="2400" dirty="0"/>
              <a:t>print </a:t>
            </a:r>
            <a:r>
              <a:rPr lang="en-US" sz="2400" dirty="0" smtClean="0"/>
              <a:t>( D[‘ </a:t>
            </a:r>
            <a:r>
              <a:rPr lang="en-US" sz="2400" dirty="0"/>
              <a:t>Name ‘ ] )</a:t>
            </a:r>
            <a:endParaRPr lang="en-IN" sz="2400" dirty="0"/>
          </a:p>
          <a:p>
            <a:pPr marL="82296" indent="0">
              <a:buNone/>
            </a:pPr>
            <a:r>
              <a:rPr lang="en-US" sz="2400" dirty="0"/>
              <a:t>print </a:t>
            </a:r>
            <a:r>
              <a:rPr lang="en-US" sz="2400" dirty="0" smtClean="0"/>
              <a:t>( D[‘ </a:t>
            </a:r>
            <a:r>
              <a:rPr lang="en-US" sz="2400" dirty="0"/>
              <a:t>c</a:t>
            </a:r>
            <a:r>
              <a:rPr lang="en-US" sz="2400" dirty="0" smtClean="0"/>
              <a:t>ourse </a:t>
            </a:r>
            <a:r>
              <a:rPr lang="en-US" sz="2400" dirty="0"/>
              <a:t>‘ ] </a:t>
            </a:r>
            <a:r>
              <a:rPr lang="en-US" sz="2400" dirty="0" smtClean="0"/>
              <a:t>)</a:t>
            </a:r>
          </a:p>
          <a:p>
            <a:pPr marL="82296" indent="0">
              <a:buNone/>
            </a:pPr>
            <a:endParaRPr lang="en-IN" sz="2400" dirty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  <a:endParaRPr lang="en-IN" sz="2400" b="1" i="1" u="sng" dirty="0"/>
          </a:p>
          <a:p>
            <a:pPr marL="82296" indent="0">
              <a:buNone/>
            </a:pPr>
            <a:r>
              <a:rPr lang="en-US" sz="2400" dirty="0" smtClean="0"/>
              <a:t>17EC001</a:t>
            </a:r>
          </a:p>
          <a:p>
            <a:pPr marL="82296" indent="0">
              <a:buNone/>
            </a:pPr>
            <a:r>
              <a:rPr lang="en-US" sz="2400" dirty="0" err="1" smtClean="0"/>
              <a:t>Arav</a:t>
            </a:r>
            <a:endParaRPr lang="en-US" sz="2400" dirty="0" smtClean="0"/>
          </a:p>
          <a:p>
            <a:pPr marL="82296" indent="0">
              <a:buNone/>
            </a:pPr>
            <a:r>
              <a:rPr lang="en-US" sz="2400" dirty="0" err="1" smtClean="0"/>
              <a:t>BTech</a:t>
            </a:r>
            <a:endParaRPr lang="en-IN" sz="2400" dirty="0"/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513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868362"/>
          </a:xfrm>
        </p:spPr>
        <p:txBody>
          <a:bodyPr/>
          <a:lstStyle/>
          <a:p>
            <a:r>
              <a:rPr lang="en-US" b="1" dirty="0" smtClean="0"/>
              <a:t>Collision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14400"/>
            <a:ext cx="7498080" cy="5943600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If you try to access the key which is not in the dictionary then a key error is generated</a:t>
            </a:r>
          </a:p>
          <a:p>
            <a:pPr algn="just"/>
            <a:r>
              <a:rPr lang="en-US" dirty="0" smtClean="0"/>
              <a:t>This is known as collision</a:t>
            </a:r>
          </a:p>
          <a:p>
            <a:pPr marL="82296" indent="0">
              <a:buNone/>
            </a:pPr>
            <a:r>
              <a:rPr lang="en-US" sz="2600" b="1" i="1" u="sng" dirty="0" smtClean="0"/>
              <a:t>Example:</a:t>
            </a:r>
          </a:p>
          <a:p>
            <a:pPr marL="82296" indent="0">
              <a:buNone/>
            </a:pPr>
            <a:r>
              <a:rPr lang="en-US" sz="2600" dirty="0" smtClean="0"/>
              <a:t>D </a:t>
            </a:r>
            <a:r>
              <a:rPr lang="en-US" sz="2600" dirty="0"/>
              <a:t>= </a:t>
            </a:r>
            <a:r>
              <a:rPr lang="en-US" sz="2600" dirty="0" smtClean="0"/>
              <a:t>{‘Name’:’</a:t>
            </a:r>
            <a:r>
              <a:rPr lang="en-US" sz="2600" dirty="0" err="1" smtClean="0"/>
              <a:t>Arav</a:t>
            </a:r>
            <a:r>
              <a:rPr lang="en-US" sz="2600" dirty="0" smtClean="0"/>
              <a:t>’}</a:t>
            </a:r>
            <a:endParaRPr lang="en-IN" sz="2600" dirty="0"/>
          </a:p>
          <a:p>
            <a:pPr marL="82296" indent="0">
              <a:buNone/>
            </a:pPr>
            <a:r>
              <a:rPr lang="en-US" sz="2600" dirty="0"/>
              <a:t>print </a:t>
            </a:r>
            <a:r>
              <a:rPr lang="en-US" sz="2600" dirty="0" smtClean="0"/>
              <a:t>(D </a:t>
            </a:r>
            <a:r>
              <a:rPr lang="en-US" sz="2600" dirty="0"/>
              <a:t>[‘Marks ‘ </a:t>
            </a:r>
            <a:r>
              <a:rPr lang="en-US" sz="2600" dirty="0" smtClean="0"/>
              <a:t>])</a:t>
            </a:r>
          </a:p>
          <a:p>
            <a:pPr marL="82296" indent="0">
              <a:buNone/>
            </a:pPr>
            <a:endParaRPr lang="en-US" sz="2600" dirty="0" smtClean="0"/>
          </a:p>
          <a:p>
            <a:pPr marL="82296" indent="0">
              <a:buNone/>
            </a:pPr>
            <a:r>
              <a:rPr lang="en-US" sz="2600" b="1" i="1" u="sng" dirty="0" smtClean="0"/>
              <a:t>Output:</a:t>
            </a:r>
            <a:endParaRPr lang="en-IN" sz="2600" b="1" i="1" u="sng" dirty="0"/>
          </a:p>
          <a:p>
            <a:pPr marL="82296" indent="0">
              <a:buNone/>
            </a:pPr>
            <a:r>
              <a:rPr lang="en-US" sz="2600" dirty="0"/>
              <a:t>Key error:</a:t>
            </a:r>
            <a:endParaRPr lang="en-IN" sz="2600" dirty="0"/>
          </a:p>
          <a:p>
            <a:pPr marL="82296" indent="0">
              <a:buNone/>
            </a:pPr>
            <a:r>
              <a:rPr lang="en-US" sz="2600" dirty="0" err="1"/>
              <a:t>Traceback</a:t>
            </a:r>
            <a:r>
              <a:rPr lang="en-US" sz="2600" dirty="0"/>
              <a:t> (most recent call last): File “C: \Phython34 \Try.py”, line 2, in &lt;module&gt;</a:t>
            </a:r>
            <a:endParaRPr lang="en-IN" sz="2600" dirty="0"/>
          </a:p>
          <a:p>
            <a:pPr marL="82296" indent="0">
              <a:buNone/>
            </a:pPr>
            <a:r>
              <a:rPr lang="en-US" sz="2600" dirty="0"/>
              <a:t>print </a:t>
            </a:r>
            <a:r>
              <a:rPr lang="en-US" sz="2600" dirty="0" smtClean="0"/>
              <a:t>D </a:t>
            </a:r>
            <a:r>
              <a:rPr lang="en-US" sz="2600" dirty="0"/>
              <a:t>[‘Marks’] </a:t>
            </a:r>
            <a:endParaRPr lang="en-IN" sz="2600" dirty="0"/>
          </a:p>
          <a:p>
            <a:pPr marL="82296" indent="0">
              <a:buNone/>
            </a:pPr>
            <a:r>
              <a:rPr lang="en-US" sz="2600" dirty="0"/>
              <a:t>Key Error: ‘Marks’</a:t>
            </a:r>
            <a:endParaRPr lang="en-IN" sz="2600" dirty="0"/>
          </a:p>
          <a:p>
            <a:pPr marL="82296" indent="0" algn="just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678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Updating Values in 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Inserting a new key-value pair</a:t>
            </a:r>
          </a:p>
          <a:p>
            <a:pPr algn="just"/>
            <a:r>
              <a:rPr lang="en-US" dirty="0" smtClean="0"/>
              <a:t>Can change / update the value of a key-value pair</a:t>
            </a:r>
          </a:p>
          <a:p>
            <a:pPr algn="just"/>
            <a:r>
              <a:rPr lang="en-US" dirty="0" smtClean="0"/>
              <a:t>Can delete a key-value pair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7461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/>
          <a:lstStyle/>
          <a:p>
            <a:r>
              <a:rPr lang="en-US" b="1" dirty="0" smtClean="0"/>
              <a:t>Insertion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486400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en-US" sz="2400" b="1" i="1" u="sng" dirty="0"/>
              <a:t>Example:</a:t>
            </a:r>
          </a:p>
          <a:p>
            <a:pPr marL="82296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{‘</a:t>
            </a:r>
            <a:r>
              <a:rPr lang="en-US" sz="2400" dirty="0" err="1"/>
              <a:t>Roll_No</a:t>
            </a:r>
            <a:r>
              <a:rPr lang="en-US" sz="2400" dirty="0"/>
              <a:t>’ : ’17EC001’ , </a:t>
            </a:r>
            <a:r>
              <a:rPr lang="en-US" sz="2400" dirty="0" smtClean="0"/>
              <a:t>‘</a:t>
            </a:r>
            <a:r>
              <a:rPr lang="en-US" sz="2400" dirty="0"/>
              <a:t>Name’ : ‘</a:t>
            </a:r>
            <a:r>
              <a:rPr lang="en-US" sz="2400" dirty="0" err="1"/>
              <a:t>Arav</a:t>
            </a:r>
            <a:r>
              <a:rPr lang="en-US" sz="2400" dirty="0"/>
              <a:t> </a:t>
            </a:r>
            <a:r>
              <a:rPr lang="en-US" sz="2400" dirty="0" smtClean="0"/>
              <a:t>’, ‘</a:t>
            </a:r>
            <a:r>
              <a:rPr lang="en-US" sz="2400" dirty="0"/>
              <a:t>course ‘ : </a:t>
            </a:r>
            <a:endParaRPr lang="en-US" sz="2400" dirty="0" smtClean="0"/>
          </a:p>
          <a:p>
            <a:pPr marL="82296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’</a:t>
            </a:r>
            <a:r>
              <a:rPr lang="en-US" sz="2400" dirty="0" err="1" smtClean="0"/>
              <a:t>BTech</a:t>
            </a:r>
            <a:r>
              <a:rPr lang="en-US" sz="2400" dirty="0"/>
              <a:t>’ </a:t>
            </a:r>
            <a:r>
              <a:rPr lang="en-US" sz="2400" dirty="0" smtClean="0"/>
              <a:t>}</a:t>
            </a:r>
          </a:p>
          <a:p>
            <a:pPr marL="82296" indent="0">
              <a:buNone/>
            </a:pPr>
            <a:r>
              <a:rPr lang="en-US" sz="2400" dirty="0" smtClean="0"/>
              <a:t>D[‘GPA’]=8.45</a:t>
            </a:r>
          </a:p>
          <a:p>
            <a:pPr marL="82296" indent="0">
              <a:buNone/>
            </a:pPr>
            <a:r>
              <a:rPr lang="en-US" sz="2400" dirty="0" smtClean="0"/>
              <a:t>print(D)</a:t>
            </a:r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  <a:endParaRPr lang="en-IN" sz="2400" b="1" i="1" u="sng" dirty="0"/>
          </a:p>
          <a:p>
            <a:pPr marL="82296" indent="0">
              <a:buNone/>
            </a:pPr>
            <a:r>
              <a:rPr lang="en-IN" sz="2400" dirty="0"/>
              <a:t>{'</a:t>
            </a:r>
            <a:r>
              <a:rPr lang="en-IN" sz="2400" dirty="0" err="1"/>
              <a:t>Roll_No</a:t>
            </a:r>
            <a:r>
              <a:rPr lang="en-IN" sz="2400" dirty="0"/>
              <a:t>': '17EC001', 'Name': '</a:t>
            </a:r>
            <a:r>
              <a:rPr lang="en-IN" sz="2400" dirty="0" err="1"/>
              <a:t>Arav</a:t>
            </a:r>
            <a:r>
              <a:rPr lang="en-IN" sz="2400" dirty="0"/>
              <a:t>', 'course': '</a:t>
            </a:r>
            <a:r>
              <a:rPr lang="en-IN" sz="2400" dirty="0" err="1"/>
              <a:t>BTech</a:t>
            </a:r>
            <a:r>
              <a:rPr lang="en-IN" sz="2400" dirty="0"/>
              <a:t>', 'GPA': 8.45</a:t>
            </a:r>
            <a:r>
              <a:rPr lang="en-IN" sz="2400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6275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/>
          <a:lstStyle/>
          <a:p>
            <a:r>
              <a:rPr lang="en-US" b="1" dirty="0" err="1" smtClean="0"/>
              <a:t>Updation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486400"/>
          </a:xfrm>
        </p:spPr>
        <p:txBody>
          <a:bodyPr>
            <a:normAutofit lnSpcReduction="10000"/>
          </a:bodyPr>
          <a:lstStyle/>
          <a:p>
            <a:pPr marL="82296" indent="0" algn="just">
              <a:buNone/>
            </a:pPr>
            <a:r>
              <a:rPr lang="en-US" sz="2400" b="1" i="1" u="sng" dirty="0"/>
              <a:t>Example:</a:t>
            </a:r>
          </a:p>
          <a:p>
            <a:pPr marL="82296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{‘</a:t>
            </a:r>
            <a:r>
              <a:rPr lang="en-US" sz="2400" dirty="0" err="1"/>
              <a:t>Roll_No</a:t>
            </a:r>
            <a:r>
              <a:rPr lang="en-US" sz="2400" dirty="0"/>
              <a:t>’ : ’17EC001’ , </a:t>
            </a:r>
            <a:r>
              <a:rPr lang="en-US" sz="2400" dirty="0" smtClean="0"/>
              <a:t>‘</a:t>
            </a:r>
            <a:r>
              <a:rPr lang="en-US" sz="2400" dirty="0"/>
              <a:t>Name’ : ‘</a:t>
            </a:r>
            <a:r>
              <a:rPr lang="en-US" sz="2400" dirty="0" err="1"/>
              <a:t>Arav</a:t>
            </a:r>
            <a:r>
              <a:rPr lang="en-US" sz="2400" dirty="0"/>
              <a:t> </a:t>
            </a:r>
            <a:r>
              <a:rPr lang="en-US" sz="2400" dirty="0" smtClean="0"/>
              <a:t>’, ‘</a:t>
            </a:r>
            <a:r>
              <a:rPr lang="en-US" sz="2400" dirty="0"/>
              <a:t>course ‘ : </a:t>
            </a:r>
            <a:endParaRPr lang="en-US" sz="2400" dirty="0" smtClean="0"/>
          </a:p>
          <a:p>
            <a:pPr marL="82296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’</a:t>
            </a:r>
            <a:r>
              <a:rPr lang="en-US" sz="2400" dirty="0" err="1" smtClean="0"/>
              <a:t>BTech</a:t>
            </a:r>
            <a:r>
              <a:rPr lang="en-US" sz="2400" dirty="0"/>
              <a:t>’ </a:t>
            </a:r>
            <a:r>
              <a:rPr lang="en-US" sz="2400" dirty="0" smtClean="0"/>
              <a:t>}</a:t>
            </a:r>
          </a:p>
          <a:p>
            <a:pPr marL="82296" indent="0">
              <a:buNone/>
            </a:pPr>
            <a:r>
              <a:rPr lang="en-US" sz="2400" dirty="0" smtClean="0"/>
              <a:t>D[‘GPA’]=8.45</a:t>
            </a:r>
          </a:p>
          <a:p>
            <a:pPr marL="82296" indent="0">
              <a:buNone/>
            </a:pPr>
            <a:r>
              <a:rPr lang="en-US" sz="2400" dirty="0" smtClean="0"/>
              <a:t>print(D)</a:t>
            </a:r>
          </a:p>
          <a:p>
            <a:pPr marL="82296" indent="0">
              <a:buNone/>
            </a:pPr>
            <a:r>
              <a:rPr lang="en-US" sz="2400" dirty="0" smtClean="0"/>
              <a:t>D[‘course’]=‘BE’</a:t>
            </a:r>
          </a:p>
          <a:p>
            <a:pPr marL="82296" indent="0">
              <a:buNone/>
            </a:pPr>
            <a:r>
              <a:rPr lang="en-US" sz="2400" dirty="0" smtClean="0"/>
              <a:t>print(D)</a:t>
            </a:r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  <a:endParaRPr lang="en-IN" sz="2400" b="1" i="1" u="sng" dirty="0"/>
          </a:p>
          <a:p>
            <a:pPr marL="82296" indent="0">
              <a:buNone/>
            </a:pPr>
            <a:r>
              <a:rPr lang="en-IN" sz="2400" dirty="0"/>
              <a:t>{'</a:t>
            </a:r>
            <a:r>
              <a:rPr lang="en-IN" sz="2400" dirty="0" err="1"/>
              <a:t>Roll_No</a:t>
            </a:r>
            <a:r>
              <a:rPr lang="en-IN" sz="2400" dirty="0"/>
              <a:t>': '17EC001', 'Name': '</a:t>
            </a:r>
            <a:r>
              <a:rPr lang="en-IN" sz="2400" dirty="0" err="1"/>
              <a:t>Arav</a:t>
            </a:r>
            <a:r>
              <a:rPr lang="en-IN" sz="2400" dirty="0"/>
              <a:t>', 'course': '</a:t>
            </a:r>
            <a:r>
              <a:rPr lang="en-IN" sz="2400" dirty="0" err="1"/>
              <a:t>BTech</a:t>
            </a:r>
            <a:r>
              <a:rPr lang="en-IN" sz="2400" dirty="0"/>
              <a:t>', 'GPA': 8.45</a:t>
            </a:r>
            <a:r>
              <a:rPr lang="en-IN" sz="2400" dirty="0" smtClean="0"/>
              <a:t>}</a:t>
            </a:r>
          </a:p>
          <a:p>
            <a:pPr marL="82296" indent="0">
              <a:buNone/>
            </a:pPr>
            <a:r>
              <a:rPr lang="en-IN" sz="2400" dirty="0"/>
              <a:t>{'</a:t>
            </a:r>
            <a:r>
              <a:rPr lang="en-IN" sz="2400" dirty="0" err="1"/>
              <a:t>Roll_No</a:t>
            </a:r>
            <a:r>
              <a:rPr lang="en-IN" sz="2400" dirty="0"/>
              <a:t>': '17EC001', 'Name': '</a:t>
            </a:r>
            <a:r>
              <a:rPr lang="en-IN" sz="2400" dirty="0" err="1"/>
              <a:t>Arav</a:t>
            </a:r>
            <a:r>
              <a:rPr lang="en-IN" sz="2400" dirty="0"/>
              <a:t>', 'course': 'BE', 'GPA': 8.45}</a:t>
            </a:r>
          </a:p>
        </p:txBody>
      </p:sp>
    </p:spTree>
    <p:extLst>
      <p:ext uri="{BB962C8B-B14F-4D97-AF65-F5344CB8AC3E}">
        <p14:creationId xmlns:p14="http://schemas.microsoft.com/office/powerpoint/2010/main" val="132252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"/>
            <a:ext cx="7498080" cy="962025"/>
          </a:xfrm>
        </p:spPr>
        <p:txBody>
          <a:bodyPr/>
          <a:lstStyle/>
          <a:p>
            <a:r>
              <a:rPr lang="en-US" b="1" dirty="0" smtClean="0"/>
              <a:t>Deletion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257800"/>
          </a:xfrm>
        </p:spPr>
        <p:txBody>
          <a:bodyPr>
            <a:normAutofit/>
          </a:bodyPr>
          <a:lstStyle/>
          <a:p>
            <a:pPr lvl="0" algn="just"/>
            <a:r>
              <a:rPr lang="en-US" sz="2800" dirty="0"/>
              <a:t>To delete one or more items Using del keyword </a:t>
            </a:r>
            <a:endParaRPr lang="en-IN" sz="2800" dirty="0"/>
          </a:p>
          <a:p>
            <a:pPr lvl="0" algn="just"/>
            <a:r>
              <a:rPr lang="en-US" sz="2800" dirty="0"/>
              <a:t>To delete one or more items is just one statement, use the clear () function.</a:t>
            </a:r>
            <a:endParaRPr lang="en-IN" sz="2800" dirty="0"/>
          </a:p>
          <a:p>
            <a:pPr lvl="0" algn="just"/>
            <a:r>
              <a:rPr lang="en-US" sz="2800" dirty="0"/>
              <a:t>We can also use pop() method to delete the particular key </a:t>
            </a:r>
            <a:endParaRPr lang="en-IN" sz="2800" dirty="0"/>
          </a:p>
          <a:p>
            <a:r>
              <a:rPr lang="en-US" sz="2800" b="1" dirty="0" smtClean="0"/>
              <a:t>del</a:t>
            </a:r>
          </a:p>
          <a:p>
            <a:pPr marL="82296" indent="0">
              <a:buNone/>
            </a:pPr>
            <a:r>
              <a:rPr lang="en-US" sz="2800" b="1" dirty="0" smtClean="0"/>
              <a:t>	</a:t>
            </a:r>
            <a:r>
              <a:rPr lang="en-US" sz="2800" b="1" i="1" u="sng" dirty="0" smtClean="0"/>
              <a:t>Syntax:</a:t>
            </a:r>
            <a:r>
              <a:rPr lang="en-US" sz="2800" b="1" i="1" dirty="0" smtClean="0"/>
              <a:t>     </a:t>
            </a:r>
            <a:r>
              <a:rPr lang="en-US" sz="2800" dirty="0" smtClean="0"/>
              <a:t>del </a:t>
            </a:r>
            <a:r>
              <a:rPr lang="en-US" sz="2800" dirty="0" err="1" smtClean="0"/>
              <a:t>dict_name</a:t>
            </a:r>
            <a:r>
              <a:rPr lang="en-US" sz="2800" dirty="0" smtClean="0"/>
              <a:t>[‘Key’] </a:t>
            </a:r>
            <a:endParaRPr lang="en-IN" sz="2800" dirty="0"/>
          </a:p>
          <a:p>
            <a:pPr algn="just"/>
            <a:r>
              <a:rPr lang="en-US" sz="2800" b="1" dirty="0" smtClean="0"/>
              <a:t>clear()</a:t>
            </a:r>
          </a:p>
          <a:p>
            <a:pPr marL="82296" indent="0" algn="just">
              <a:buNone/>
            </a:pPr>
            <a:r>
              <a:rPr lang="en-US" sz="2800" b="1" dirty="0"/>
              <a:t>	</a:t>
            </a:r>
            <a:r>
              <a:rPr lang="en-US" sz="2800" b="1" i="1" u="sng" dirty="0" smtClean="0"/>
              <a:t>Syntax:</a:t>
            </a:r>
            <a:r>
              <a:rPr lang="en-US" sz="2800" b="1" i="1" dirty="0" smtClean="0"/>
              <a:t>      </a:t>
            </a:r>
            <a:r>
              <a:rPr lang="en-US" sz="2800" dirty="0" err="1" smtClean="0"/>
              <a:t>dict_name.clear</a:t>
            </a:r>
            <a:r>
              <a:rPr lang="en-US" sz="2800" dirty="0" smtClean="0"/>
              <a:t>()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64614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762"/>
            <a:ext cx="7498080" cy="757238"/>
          </a:xfrm>
        </p:spPr>
        <p:txBody>
          <a:bodyPr>
            <a:normAutofit/>
          </a:bodyPr>
          <a:lstStyle/>
          <a:p>
            <a:r>
              <a:rPr lang="en-US" b="1" dirty="0" smtClean="0"/>
              <a:t>del and clear()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685800"/>
            <a:ext cx="8001000" cy="61722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2400" b="1" i="1" u="sng" dirty="0" smtClean="0"/>
              <a:t>Example:</a:t>
            </a:r>
          </a:p>
          <a:p>
            <a:pPr marL="82296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{'</a:t>
            </a:r>
            <a:r>
              <a:rPr lang="en-US" sz="2400" dirty="0" err="1"/>
              <a:t>Roll_No</a:t>
            </a:r>
            <a:r>
              <a:rPr lang="en-US" sz="2400" dirty="0"/>
              <a:t>' : '16/001' , 'Name' : '</a:t>
            </a:r>
            <a:r>
              <a:rPr lang="en-US" sz="2400" dirty="0" err="1"/>
              <a:t>Arav</a:t>
            </a:r>
            <a:r>
              <a:rPr lang="en-US" sz="2400" dirty="0"/>
              <a:t>' , 'course': 'BE' }</a:t>
            </a:r>
          </a:p>
          <a:p>
            <a:pPr marL="82296" indent="0">
              <a:buNone/>
            </a:pPr>
            <a:r>
              <a:rPr lang="en-US" sz="2400" dirty="0"/>
              <a:t>del </a:t>
            </a:r>
            <a:r>
              <a:rPr lang="en-US" sz="2400" dirty="0" smtClean="0"/>
              <a:t>D[ </a:t>
            </a:r>
            <a:r>
              <a:rPr lang="en-US" sz="2400" dirty="0"/>
              <a:t>'course</a:t>
            </a:r>
            <a:r>
              <a:rPr lang="en-US" sz="2400" dirty="0" smtClean="0"/>
              <a:t>']		# delete the key-value pair</a:t>
            </a:r>
            <a:endParaRPr lang="en-US" sz="2400" dirty="0"/>
          </a:p>
          <a:p>
            <a:pPr marL="82296" indent="0">
              <a:buNone/>
            </a:pPr>
            <a:r>
              <a:rPr lang="en-US" sz="2400" dirty="0"/>
              <a:t>print ("After deleting course : ", </a:t>
            </a:r>
            <a:r>
              <a:rPr lang="en-US" sz="2400" dirty="0" smtClean="0"/>
              <a:t>D </a:t>
            </a:r>
            <a:r>
              <a:rPr lang="en-US" sz="2400" dirty="0"/>
              <a:t>)</a:t>
            </a:r>
          </a:p>
          <a:p>
            <a:pPr marL="82296" indent="0">
              <a:buNone/>
            </a:pPr>
            <a:r>
              <a:rPr lang="en-US" sz="2400" dirty="0" err="1" smtClean="0"/>
              <a:t>D.clear</a:t>
            </a:r>
            <a:r>
              <a:rPr lang="en-US" sz="2400" dirty="0" smtClean="0"/>
              <a:t>()			#deletes all key-value pairs</a:t>
            </a:r>
            <a:endParaRPr lang="en-US" sz="2400" dirty="0"/>
          </a:p>
          <a:p>
            <a:pPr marL="82296" indent="0">
              <a:buNone/>
            </a:pPr>
            <a:r>
              <a:rPr lang="en-US" sz="2400" dirty="0" smtClean="0"/>
              <a:t>print(D)</a:t>
            </a:r>
            <a:endParaRPr lang="en-US" sz="2400" dirty="0"/>
          </a:p>
          <a:p>
            <a:pPr marL="82296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{'</a:t>
            </a:r>
            <a:r>
              <a:rPr lang="en-US" sz="2400" dirty="0" err="1"/>
              <a:t>Roll_No</a:t>
            </a:r>
            <a:r>
              <a:rPr lang="en-US" sz="2400" dirty="0"/>
              <a:t>' : '16/001' , 'Name' : '</a:t>
            </a:r>
            <a:r>
              <a:rPr lang="en-US" sz="2400" dirty="0" err="1"/>
              <a:t>Arav</a:t>
            </a:r>
            <a:r>
              <a:rPr lang="en-US" sz="2400" dirty="0"/>
              <a:t>' , 'course': 'BE' }</a:t>
            </a:r>
          </a:p>
          <a:p>
            <a:pPr marL="82296" indent="0">
              <a:buNone/>
            </a:pPr>
            <a:r>
              <a:rPr lang="en-US" sz="2400" dirty="0"/>
              <a:t>del </a:t>
            </a:r>
            <a:r>
              <a:rPr lang="en-US" sz="2400" dirty="0" smtClean="0"/>
              <a:t>D			#delete the entire dictionary</a:t>
            </a:r>
            <a:endParaRPr lang="en-US" sz="2400" dirty="0"/>
          </a:p>
          <a:p>
            <a:pPr marL="82296" indent="0">
              <a:buNone/>
            </a:pPr>
            <a:r>
              <a:rPr lang="en-US" sz="2400" dirty="0" smtClean="0"/>
              <a:t>print(D)</a:t>
            </a:r>
          </a:p>
          <a:p>
            <a:pPr marL="82296" indent="0">
              <a:buNone/>
            </a:pPr>
            <a:endParaRPr lang="en-US" sz="2400" dirty="0" smtClean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  <a:endParaRPr lang="en-US" sz="2400" b="1" i="1" u="sng" dirty="0"/>
          </a:p>
          <a:p>
            <a:pPr marL="82296" indent="0">
              <a:buNone/>
            </a:pPr>
            <a:r>
              <a:rPr lang="en-IN" sz="2400" dirty="0"/>
              <a:t>After deleting course :  {'</a:t>
            </a:r>
            <a:r>
              <a:rPr lang="en-IN" sz="2400" dirty="0" err="1"/>
              <a:t>Roll_No</a:t>
            </a:r>
            <a:r>
              <a:rPr lang="en-IN" sz="2400" dirty="0"/>
              <a:t>': '16/001', 'Name': '</a:t>
            </a:r>
            <a:r>
              <a:rPr lang="en-IN" sz="2400" dirty="0" err="1"/>
              <a:t>Arav</a:t>
            </a:r>
            <a:r>
              <a:rPr lang="en-IN" sz="2400" dirty="0"/>
              <a:t>'}</a:t>
            </a:r>
          </a:p>
          <a:p>
            <a:pPr marL="82296" indent="0">
              <a:buNone/>
            </a:pPr>
            <a:r>
              <a:rPr lang="en-IN" sz="2400" dirty="0"/>
              <a:t>{}</a:t>
            </a:r>
          </a:p>
          <a:p>
            <a:pPr marL="82296" indent="0">
              <a:buNone/>
            </a:pPr>
            <a:r>
              <a:rPr lang="en-IN" sz="2400" dirty="0" err="1" smtClean="0"/>
              <a:t>NameError</a:t>
            </a:r>
            <a:r>
              <a:rPr lang="en-IN" sz="2400" dirty="0"/>
              <a:t>: name </a:t>
            </a:r>
            <a:r>
              <a:rPr lang="en-IN" sz="2400" dirty="0" smtClean="0"/>
              <a:t>'D' </a:t>
            </a:r>
            <a:r>
              <a:rPr lang="en-IN" sz="2400" dirty="0"/>
              <a:t>is not defined</a:t>
            </a:r>
          </a:p>
        </p:txBody>
      </p:sp>
    </p:spTree>
    <p:extLst>
      <p:ext uri="{BB962C8B-B14F-4D97-AF65-F5344CB8AC3E}">
        <p14:creationId xmlns:p14="http://schemas.microsoft.com/office/powerpoint/2010/main" val="237093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287"/>
            <a:ext cx="7498080" cy="900113"/>
          </a:xfrm>
        </p:spPr>
        <p:txBody>
          <a:bodyPr/>
          <a:lstStyle/>
          <a:p>
            <a:r>
              <a:rPr lang="en-US" b="1" dirty="0" smtClean="0"/>
              <a:t>pop() Method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7150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In general pop() function returns the key-value pair which is to be popped our from the dictionary</a:t>
            </a:r>
          </a:p>
          <a:p>
            <a:pPr algn="just"/>
            <a:r>
              <a:rPr lang="en-US" sz="2400" b="1" i="1" u="sng" dirty="0" smtClean="0"/>
              <a:t>Syntax</a:t>
            </a:r>
            <a:r>
              <a:rPr lang="en-US" sz="2400" b="1" i="1" u="sng" dirty="0"/>
              <a:t>:</a:t>
            </a:r>
            <a:r>
              <a:rPr lang="en-US" sz="2400" dirty="0"/>
              <a:t> </a:t>
            </a:r>
            <a:r>
              <a:rPr lang="en-US" sz="2400" dirty="0" err="1" smtClean="0"/>
              <a:t>dict.pop</a:t>
            </a:r>
            <a:r>
              <a:rPr lang="en-US" sz="2400" dirty="0" smtClean="0"/>
              <a:t>(‘key’)  -  deletes the key-value pair in the dictionary and returns the key-value pair</a:t>
            </a:r>
          </a:p>
          <a:p>
            <a:pPr algn="just"/>
            <a:r>
              <a:rPr lang="en-US" sz="2400" b="1" i="1" u="sng" dirty="0"/>
              <a:t>Syntax</a:t>
            </a:r>
            <a:r>
              <a:rPr lang="en-US" sz="2400" b="1" i="1" u="sng" dirty="0" smtClean="0"/>
              <a:t>:</a:t>
            </a:r>
            <a:r>
              <a:rPr lang="en-US" sz="2400" dirty="0" smtClean="0"/>
              <a:t> </a:t>
            </a:r>
            <a:r>
              <a:rPr lang="en-US" sz="2400" dirty="0" err="1" smtClean="0"/>
              <a:t>dict.pop</a:t>
            </a:r>
            <a:r>
              <a:rPr lang="en-US" sz="2400" dirty="0" smtClean="0"/>
              <a:t>(‘key’, </a:t>
            </a:r>
            <a:r>
              <a:rPr lang="en-US" sz="2400" dirty="0" err="1" smtClean="0"/>
              <a:t>defaultValue</a:t>
            </a:r>
            <a:r>
              <a:rPr lang="en-US" sz="2400" dirty="0" smtClean="0"/>
              <a:t>) – If the key is not in the dictionary then it returns the default value given in the function</a:t>
            </a:r>
          </a:p>
          <a:p>
            <a:pPr algn="just"/>
            <a:r>
              <a:rPr lang="en-US" sz="2400" b="1" i="1" u="sng" dirty="0"/>
              <a:t>Syntax</a:t>
            </a:r>
            <a:r>
              <a:rPr lang="en-US" sz="2400" b="1" i="1" u="sng" dirty="0" smtClean="0"/>
              <a:t>:</a:t>
            </a:r>
            <a:r>
              <a:rPr lang="en-US" sz="2400" dirty="0" smtClean="0"/>
              <a:t> </a:t>
            </a:r>
            <a:r>
              <a:rPr lang="en-US" sz="2400" dirty="0" err="1" smtClean="0"/>
              <a:t>dict.popitem</a:t>
            </a:r>
            <a:r>
              <a:rPr lang="en-US" sz="2400" dirty="0" smtClean="0"/>
              <a:t>() -  It deletes a key-value pair randomly in the dictionary and return that key-value pair</a:t>
            </a:r>
            <a:endParaRPr lang="en-IN" sz="2400" dirty="0"/>
          </a:p>
          <a:p>
            <a:pPr algn="just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298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498080" cy="9144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pop() - Example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90600"/>
            <a:ext cx="8077200" cy="52578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200" b="1" i="1" u="sng" dirty="0" smtClean="0"/>
              <a:t>Example:</a:t>
            </a:r>
          </a:p>
          <a:p>
            <a:pPr marL="82296" indent="0">
              <a:buNone/>
            </a:pPr>
            <a:r>
              <a:rPr lang="en-US" sz="2200" dirty="0" smtClean="0"/>
              <a:t>D </a:t>
            </a:r>
            <a:r>
              <a:rPr lang="en-US" sz="2200" dirty="0"/>
              <a:t>= {‘</a:t>
            </a:r>
            <a:r>
              <a:rPr lang="en-US" sz="2200" dirty="0" err="1"/>
              <a:t>Roll_No</a:t>
            </a:r>
            <a:r>
              <a:rPr lang="en-US" sz="2200" dirty="0"/>
              <a:t>’ : ‘16/001’ , ‘Name’ : ‘</a:t>
            </a:r>
            <a:r>
              <a:rPr lang="en-US" sz="2200" dirty="0" err="1"/>
              <a:t>Arav</a:t>
            </a:r>
            <a:r>
              <a:rPr lang="en-US" sz="2200" dirty="0"/>
              <a:t> ’ , ‘course ‘ : ’</a:t>
            </a:r>
            <a:r>
              <a:rPr lang="en-US" sz="2200" dirty="0" err="1"/>
              <a:t>BTech</a:t>
            </a:r>
            <a:r>
              <a:rPr lang="en-US" sz="2200" dirty="0"/>
              <a:t>’ }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 ( “Name is : </a:t>
            </a:r>
            <a:r>
              <a:rPr lang="en-US" sz="2200" dirty="0" smtClean="0"/>
              <a:t>” </a:t>
            </a:r>
            <a:r>
              <a:rPr lang="en-US" sz="2200" dirty="0"/>
              <a:t>, </a:t>
            </a:r>
            <a:r>
              <a:rPr lang="en-US" sz="2200" dirty="0" smtClean="0"/>
              <a:t>D </a:t>
            </a:r>
            <a:r>
              <a:rPr lang="en-US" sz="2200" dirty="0"/>
              <a:t>. pop(‘Name’))      </a:t>
            </a:r>
            <a:r>
              <a:rPr lang="en-US" sz="2200" dirty="0" smtClean="0"/>
              <a:t>     </a:t>
            </a:r>
            <a:r>
              <a:rPr lang="en-US" sz="2200" dirty="0" smtClean="0">
                <a:solidFill>
                  <a:srgbClr val="7030A0"/>
                </a:solidFill>
              </a:rPr>
              <a:t># </a:t>
            </a:r>
            <a:r>
              <a:rPr lang="en-US" sz="2200" dirty="0">
                <a:solidFill>
                  <a:srgbClr val="7030A0"/>
                </a:solidFill>
              </a:rPr>
              <a:t>return Name</a:t>
            </a:r>
            <a:endParaRPr lang="en-IN" sz="2200" dirty="0">
              <a:solidFill>
                <a:srgbClr val="7030A0"/>
              </a:solidFill>
            </a:endParaRPr>
          </a:p>
          <a:p>
            <a:pPr marL="82296" indent="0">
              <a:buNone/>
            </a:pPr>
            <a:r>
              <a:rPr lang="en-US" sz="2200" dirty="0"/>
              <a:t>p</a:t>
            </a:r>
            <a:r>
              <a:rPr lang="en-US" sz="2200" dirty="0" smtClean="0"/>
              <a:t>rint</a:t>
            </a:r>
            <a:r>
              <a:rPr lang="en-US" sz="2200" dirty="0"/>
              <a:t>(“Dictionary after popping Name is  : “ , </a:t>
            </a:r>
            <a:r>
              <a:rPr lang="en-US" sz="2200" dirty="0" smtClean="0"/>
              <a:t>D)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 ( “ Mark </a:t>
            </a:r>
            <a:r>
              <a:rPr lang="en-US" sz="2200" dirty="0" smtClean="0"/>
              <a:t>is:” </a:t>
            </a:r>
            <a:r>
              <a:rPr lang="en-US" sz="2200" dirty="0"/>
              <a:t>, </a:t>
            </a:r>
            <a:r>
              <a:rPr lang="en-US" sz="2200" dirty="0" err="1" smtClean="0"/>
              <a:t>D.pop</a:t>
            </a:r>
            <a:r>
              <a:rPr lang="en-US" sz="2200" dirty="0" smtClean="0"/>
              <a:t> </a:t>
            </a:r>
            <a:r>
              <a:rPr lang="en-US" sz="2200" dirty="0"/>
              <a:t>(‘Mark’ , -1))  </a:t>
            </a:r>
            <a:r>
              <a:rPr lang="en-US" sz="2200" dirty="0" smtClean="0"/>
              <a:t>       </a:t>
            </a:r>
            <a:r>
              <a:rPr lang="en-US" sz="2200" dirty="0" smtClean="0">
                <a:solidFill>
                  <a:srgbClr val="7030A0"/>
                </a:solidFill>
              </a:rPr>
              <a:t># </a:t>
            </a:r>
            <a:r>
              <a:rPr lang="en-US" sz="2200" dirty="0">
                <a:solidFill>
                  <a:srgbClr val="7030A0"/>
                </a:solidFill>
              </a:rPr>
              <a:t>return default value</a:t>
            </a:r>
            <a:endParaRPr lang="en-IN" sz="2200" dirty="0">
              <a:solidFill>
                <a:srgbClr val="7030A0"/>
              </a:solidFill>
            </a:endParaRPr>
          </a:p>
          <a:p>
            <a:pPr marL="82296" indent="0">
              <a:buNone/>
            </a:pPr>
            <a:r>
              <a:rPr lang="en-US" sz="2200" dirty="0"/>
              <a:t>p</a:t>
            </a:r>
            <a:r>
              <a:rPr lang="en-US" sz="2200" dirty="0" smtClean="0"/>
              <a:t>rint</a:t>
            </a:r>
            <a:r>
              <a:rPr lang="en-US" sz="2200" dirty="0"/>
              <a:t>(“Dictionary after popping Marks is </a:t>
            </a:r>
            <a:r>
              <a:rPr lang="en-US" sz="2200" dirty="0" smtClean="0"/>
              <a:t>:”, D </a:t>
            </a:r>
            <a:r>
              <a:rPr lang="en-US" sz="2200" dirty="0"/>
              <a:t>)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 (“ Randomly popping any items </a:t>
            </a:r>
            <a:r>
              <a:rPr lang="en-US" sz="2200" dirty="0" smtClean="0"/>
              <a:t>:”, D. </a:t>
            </a:r>
            <a:r>
              <a:rPr lang="en-US" sz="2200" dirty="0" err="1" smtClean="0"/>
              <a:t>popitem</a:t>
            </a:r>
            <a:r>
              <a:rPr lang="en-US" sz="2200" dirty="0" smtClean="0"/>
              <a:t>())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 (“Dictionary after Random popping is : ” , </a:t>
            </a:r>
            <a:r>
              <a:rPr lang="en-US" sz="2200" dirty="0" smtClean="0"/>
              <a:t>D)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print(“Aggregate is : “ , </a:t>
            </a:r>
            <a:r>
              <a:rPr lang="en-US" sz="2200" dirty="0" smtClean="0"/>
              <a:t>D. </a:t>
            </a:r>
            <a:r>
              <a:rPr lang="en-US" sz="2200" dirty="0"/>
              <a:t>pop(‘ </a:t>
            </a:r>
            <a:r>
              <a:rPr lang="en-US" sz="2200" dirty="0" err="1"/>
              <a:t>Aggr</a:t>
            </a:r>
            <a:r>
              <a:rPr lang="en-US" sz="2200" dirty="0"/>
              <a:t> </a:t>
            </a:r>
            <a:r>
              <a:rPr lang="en-US" sz="2200" dirty="0" smtClean="0"/>
              <a:t>’))        </a:t>
            </a:r>
            <a:r>
              <a:rPr lang="en-US" sz="2200" dirty="0" smtClean="0">
                <a:solidFill>
                  <a:srgbClr val="7030A0"/>
                </a:solidFill>
              </a:rPr>
              <a:t># </a:t>
            </a:r>
            <a:r>
              <a:rPr lang="en-US" sz="2200" dirty="0">
                <a:solidFill>
                  <a:srgbClr val="7030A0"/>
                </a:solidFill>
              </a:rPr>
              <a:t>generates error</a:t>
            </a:r>
            <a:endParaRPr lang="en-IN" sz="2200" dirty="0">
              <a:solidFill>
                <a:srgbClr val="7030A0"/>
              </a:solidFill>
            </a:endParaRPr>
          </a:p>
          <a:p>
            <a:pPr marL="82296" indent="0">
              <a:buNone/>
            </a:pPr>
            <a:r>
              <a:rPr lang="en-US" sz="2200" dirty="0"/>
              <a:t>print (“Dictionary after popping Aggregate is : </a:t>
            </a:r>
            <a:r>
              <a:rPr lang="en-US" sz="2200" dirty="0" smtClean="0"/>
              <a:t>” </a:t>
            </a:r>
            <a:r>
              <a:rPr lang="en-US" sz="2200" dirty="0"/>
              <a:t>, </a:t>
            </a:r>
            <a:r>
              <a:rPr lang="en-US" sz="2200" dirty="0" smtClean="0"/>
              <a:t>D </a:t>
            </a:r>
            <a:r>
              <a:rPr lang="en-US" sz="2200" dirty="0"/>
              <a:t>)</a:t>
            </a:r>
            <a:endParaRPr lang="en-IN" sz="2200" dirty="0"/>
          </a:p>
          <a:p>
            <a:pPr marL="82296" indent="0">
              <a:buNone/>
            </a:pPr>
            <a:endParaRPr lang="en-IN" sz="2200" b="1" dirty="0"/>
          </a:p>
        </p:txBody>
      </p:sp>
    </p:spTree>
    <p:extLst>
      <p:ext uri="{BB962C8B-B14F-4D97-AF65-F5344CB8AC3E}">
        <p14:creationId xmlns:p14="http://schemas.microsoft.com/office/powerpoint/2010/main" val="265137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868362"/>
          </a:xfrm>
        </p:spPr>
        <p:txBody>
          <a:bodyPr/>
          <a:lstStyle/>
          <a:p>
            <a:r>
              <a:rPr lang="en-US" sz="4400" b="1" dirty="0" smtClean="0"/>
              <a:t>pop()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8001000" cy="510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u="sng" dirty="0" smtClean="0"/>
              <a:t>Output:</a:t>
            </a:r>
          </a:p>
          <a:p>
            <a:pPr>
              <a:buNone/>
            </a:pPr>
            <a:r>
              <a:rPr lang="en-US" sz="2000" dirty="0" smtClean="0"/>
              <a:t>NAME is :</a:t>
            </a:r>
            <a:r>
              <a:rPr lang="en-US" sz="2000" dirty="0" err="1" smtClean="0"/>
              <a:t>Arav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Dictionary after popping Name is :{ ‘course ’ : ‘</a:t>
            </a:r>
            <a:r>
              <a:rPr lang="en-US" sz="2000" dirty="0" err="1" smtClean="0"/>
              <a:t>BTech</a:t>
            </a:r>
            <a:r>
              <a:rPr lang="en-US" sz="2000" dirty="0" smtClean="0"/>
              <a:t>’,  ‘</a:t>
            </a:r>
            <a:r>
              <a:rPr lang="en-US" sz="2000" dirty="0" err="1" smtClean="0"/>
              <a:t>Roll_No</a:t>
            </a:r>
            <a:r>
              <a:rPr lang="en-US" sz="2000" dirty="0" smtClean="0"/>
              <a:t>’ : ‘16/001’ }</a:t>
            </a:r>
          </a:p>
          <a:p>
            <a:pPr>
              <a:buNone/>
            </a:pPr>
            <a:r>
              <a:rPr lang="en-US" sz="2000" dirty="0" smtClean="0"/>
              <a:t>Marks is : -1</a:t>
            </a:r>
          </a:p>
          <a:p>
            <a:pPr>
              <a:buNone/>
            </a:pPr>
            <a:r>
              <a:rPr lang="en-US" sz="2000" dirty="0" smtClean="0"/>
              <a:t>Dictionary after popping Marks is : { ‘course ‘ : ’</a:t>
            </a:r>
            <a:r>
              <a:rPr lang="en-US" sz="2000" dirty="0" err="1" smtClean="0"/>
              <a:t>BTech</a:t>
            </a:r>
            <a:r>
              <a:rPr lang="en-US" sz="2000" dirty="0" smtClean="0"/>
              <a:t>’, ‘</a:t>
            </a:r>
            <a:r>
              <a:rPr lang="en-US" sz="2000" dirty="0" err="1" smtClean="0"/>
              <a:t>Roll_No</a:t>
            </a:r>
            <a:r>
              <a:rPr lang="en-US" sz="2000" dirty="0" smtClean="0"/>
              <a:t>’: ‘16/001’  }</a:t>
            </a:r>
          </a:p>
          <a:p>
            <a:pPr>
              <a:buNone/>
            </a:pPr>
            <a:r>
              <a:rPr lang="en-US" sz="2000" dirty="0" smtClean="0"/>
              <a:t>Randomly popping any items : { ‘course ’: ‘</a:t>
            </a:r>
            <a:r>
              <a:rPr lang="en-US" sz="2000" dirty="0" err="1" smtClean="0"/>
              <a:t>BTech</a:t>
            </a:r>
            <a:r>
              <a:rPr lang="en-US" sz="2000" dirty="0" smtClean="0"/>
              <a:t>’}</a:t>
            </a:r>
          </a:p>
          <a:p>
            <a:pPr>
              <a:buNone/>
            </a:pPr>
            <a:r>
              <a:rPr lang="en-US" sz="2000" dirty="0" smtClean="0"/>
              <a:t>Dictionary after Random popping : { ‘</a:t>
            </a:r>
            <a:r>
              <a:rPr lang="en-US" sz="2000" dirty="0" err="1" smtClean="0"/>
              <a:t>Roll_No</a:t>
            </a:r>
            <a:r>
              <a:rPr lang="en-US" sz="2000" dirty="0" smtClean="0"/>
              <a:t>’ : ‘16/001’  }</a:t>
            </a:r>
          </a:p>
          <a:p>
            <a:pPr>
              <a:buNone/>
            </a:pPr>
            <a:r>
              <a:rPr lang="en-US" sz="2000" dirty="0" err="1" smtClean="0"/>
              <a:t>Traceback</a:t>
            </a:r>
            <a:r>
              <a:rPr lang="en-US" sz="2000" dirty="0" smtClean="0"/>
              <a:t> (most recent call last): </a:t>
            </a:r>
          </a:p>
          <a:p>
            <a:pPr>
              <a:buNone/>
            </a:pPr>
            <a:r>
              <a:rPr lang="en-US" sz="2000" dirty="0" smtClean="0"/>
              <a:t>File “C: \Phython34 \Try.py”, line 8, in &lt;module&gt;</a:t>
            </a:r>
          </a:p>
          <a:p>
            <a:pPr>
              <a:buNone/>
            </a:pPr>
            <a:r>
              <a:rPr lang="en-US" sz="2000" dirty="0" smtClean="0"/>
              <a:t>print(“Aggregate is : “ , D. pop(‘ </a:t>
            </a:r>
            <a:r>
              <a:rPr lang="en-US" sz="2000" dirty="0" err="1" smtClean="0"/>
              <a:t>Aggr</a:t>
            </a:r>
            <a:r>
              <a:rPr lang="en-US" sz="2000" dirty="0" smtClean="0"/>
              <a:t> ’))     </a:t>
            </a:r>
          </a:p>
          <a:p>
            <a:pPr>
              <a:buNone/>
            </a:pPr>
            <a:r>
              <a:rPr lang="en-US" sz="2000" dirty="0" err="1" smtClean="0"/>
              <a:t>KeyError</a:t>
            </a:r>
            <a:r>
              <a:rPr lang="en-US" sz="2000" dirty="0" smtClean="0"/>
              <a:t>: ‘</a:t>
            </a:r>
            <a:r>
              <a:rPr lang="en-US" sz="2000" dirty="0" err="1" smtClean="0"/>
              <a:t>Aggr</a:t>
            </a:r>
            <a:r>
              <a:rPr lang="en-US" sz="2000" dirty="0" smtClean="0"/>
              <a:t>’</a:t>
            </a:r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Dictionary Comprehension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It creates a new dictionary from the given sequence.</a:t>
            </a:r>
          </a:p>
          <a:p>
            <a:pPr>
              <a:buNone/>
            </a:pPr>
            <a:r>
              <a:rPr lang="en-US" sz="2400" b="1" i="1" u="sng" dirty="0" smtClean="0"/>
              <a:t>Syntax: </a:t>
            </a:r>
            <a:r>
              <a:rPr lang="en-US" sz="2400" b="1" dirty="0" smtClean="0"/>
              <a:t> </a:t>
            </a:r>
            <a:r>
              <a:rPr lang="en-US" sz="2400" dirty="0" smtClean="0"/>
              <a:t>{key : expression   for key in sequence condition}</a:t>
            </a:r>
          </a:p>
          <a:p>
            <a:pPr>
              <a:buNone/>
            </a:pPr>
            <a:endParaRPr lang="en-US" sz="2400" b="1" u="sng" dirty="0" smtClean="0"/>
          </a:p>
          <a:p>
            <a:pPr>
              <a:buNone/>
            </a:pPr>
            <a:r>
              <a:rPr lang="en-US" sz="2400" b="1" u="sng" dirty="0" smtClean="0"/>
              <a:t>Example:</a:t>
            </a:r>
          </a:p>
          <a:p>
            <a:pPr>
              <a:buNone/>
            </a:pPr>
            <a:r>
              <a:rPr lang="en-US" sz="2400" dirty="0" smtClean="0"/>
              <a:t>D= { X : 2 *X for X in range (1,5)}</a:t>
            </a:r>
          </a:p>
          <a:p>
            <a:pPr>
              <a:buNone/>
            </a:pPr>
            <a:r>
              <a:rPr lang="en-US" sz="2400" dirty="0" smtClean="0"/>
              <a:t>print (</a:t>
            </a:r>
            <a:r>
              <a:rPr lang="en-US" sz="2400" dirty="0"/>
              <a:t>D</a:t>
            </a:r>
            <a:r>
              <a:rPr lang="en-US" sz="2400" dirty="0" smtClean="0"/>
              <a:t>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i="1" u="sng" dirty="0" smtClean="0"/>
              <a:t>Output:</a:t>
            </a:r>
          </a:p>
          <a:p>
            <a:pPr>
              <a:buNone/>
            </a:pPr>
            <a:r>
              <a:rPr lang="en-US" sz="2400" dirty="0" smtClean="0"/>
              <a:t>{ ‘1’: 2, ‘2’: 4, ‘3’: 6, ‘4’: 8 }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Sorting Items in 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19200"/>
            <a:ext cx="7696200" cy="4800600"/>
          </a:xfrm>
        </p:spPr>
        <p:txBody>
          <a:bodyPr>
            <a:normAutofit/>
          </a:bodyPr>
          <a:lstStyle/>
          <a:p>
            <a:pPr marL="80963" indent="0" algn="just">
              <a:buNone/>
            </a:pPr>
            <a:r>
              <a:rPr lang="en-US" sz="2400" dirty="0" smtClean="0"/>
              <a:t>Sorted() is used to sort the dictionary based on  keys or values</a:t>
            </a:r>
          </a:p>
          <a:p>
            <a:pPr marL="80963" indent="0" algn="just">
              <a:buNone/>
            </a:pPr>
            <a:r>
              <a:rPr lang="en-US" sz="2400" dirty="0" smtClean="0"/>
              <a:t>It returns the result as list</a:t>
            </a:r>
          </a:p>
          <a:p>
            <a:pPr marL="82296" indent="0" algn="just">
              <a:buNone/>
            </a:pPr>
            <a:endParaRPr lang="en-US" sz="2400" dirty="0"/>
          </a:p>
          <a:p>
            <a:pPr marL="82296" indent="0" algn="just">
              <a:buNone/>
            </a:pPr>
            <a:r>
              <a:rPr lang="en-IN" sz="2400" b="1" i="1" u="sng" dirty="0" smtClean="0"/>
              <a:t>Example1: </a:t>
            </a:r>
          </a:p>
          <a:p>
            <a:pPr marL="82296" indent="0" algn="just">
              <a:buNone/>
            </a:pPr>
            <a:r>
              <a:rPr lang="en-IN" sz="2400" dirty="0" smtClean="0"/>
              <a:t>d={"</a:t>
            </a:r>
            <a:r>
              <a:rPr lang="en-IN" sz="2400" dirty="0"/>
              <a:t>Roll</a:t>
            </a:r>
            <a:r>
              <a:rPr lang="en-IN" sz="2400" dirty="0" smtClean="0"/>
              <a:t>":"01","</a:t>
            </a:r>
            <a:r>
              <a:rPr lang="en-IN" sz="2400" dirty="0"/>
              <a:t>Name":"Anbu","Course":"CSE"}</a:t>
            </a:r>
          </a:p>
          <a:p>
            <a:pPr marL="82296" indent="0" algn="just">
              <a:buNone/>
            </a:pPr>
            <a:r>
              <a:rPr lang="en-IN" sz="2400" dirty="0" smtClean="0"/>
              <a:t>print(sorted(</a:t>
            </a:r>
            <a:r>
              <a:rPr lang="en-IN" sz="2400" dirty="0" err="1" smtClean="0"/>
              <a:t>d.keys</a:t>
            </a:r>
            <a:r>
              <a:rPr lang="en-IN" sz="2400" dirty="0" smtClean="0"/>
              <a:t>()))</a:t>
            </a:r>
          </a:p>
          <a:p>
            <a:pPr marL="82296" indent="0" algn="just">
              <a:buNone/>
            </a:pPr>
            <a:endParaRPr lang="en-US" sz="2400" dirty="0"/>
          </a:p>
          <a:p>
            <a:pPr marL="82296" indent="0" algn="just">
              <a:buNone/>
            </a:pPr>
            <a:r>
              <a:rPr lang="en-US" sz="2400" b="1" i="1" u="sng" dirty="0" smtClean="0"/>
              <a:t>Output: </a:t>
            </a:r>
          </a:p>
          <a:p>
            <a:pPr marL="82296" indent="0" algn="just">
              <a:buNone/>
            </a:pPr>
            <a:r>
              <a:rPr lang="en-US" sz="2400" dirty="0"/>
              <a:t>['Course', 'Name', 'Roll']</a:t>
            </a:r>
            <a:endParaRPr lang="en-US" sz="2400" dirty="0" smtClean="0"/>
          </a:p>
          <a:p>
            <a:pPr marL="82296" indent="0" algn="just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6030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Sorting Items in Dictionary</a:t>
            </a:r>
            <a:endParaRPr lang="en-IN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800" i="1" u="sng" dirty="0" smtClean="0"/>
              <a:t>Example 2:</a:t>
            </a:r>
            <a:endParaRPr lang="en-IN" sz="2800" i="1" u="sng" dirty="0" smtClean="0"/>
          </a:p>
          <a:p>
            <a:pPr marL="82296" indent="0">
              <a:buNone/>
            </a:pPr>
            <a:r>
              <a:rPr lang="en-IN" sz="2800" dirty="0" smtClean="0"/>
              <a:t>d={"</a:t>
            </a:r>
            <a:r>
              <a:rPr lang="en-IN" sz="2800" dirty="0"/>
              <a:t>Roll":"01","Name":"Anbu</a:t>
            </a:r>
            <a:r>
              <a:rPr lang="en-IN" sz="2800" dirty="0" smtClean="0"/>
              <a:t>",“Course</a:t>
            </a:r>
            <a:r>
              <a:rPr lang="en-IN" sz="2800" dirty="0"/>
              <a:t>":"CSE"}</a:t>
            </a:r>
          </a:p>
          <a:p>
            <a:pPr marL="82296" indent="0">
              <a:buNone/>
            </a:pPr>
            <a:r>
              <a:rPr lang="en-IN" sz="2800" dirty="0" smtClean="0"/>
              <a:t>print(sorted(</a:t>
            </a:r>
            <a:r>
              <a:rPr lang="en-IN" sz="2800" dirty="0" err="1" smtClean="0"/>
              <a:t>d.values</a:t>
            </a:r>
            <a:r>
              <a:rPr lang="en-IN" sz="2800" dirty="0" smtClean="0"/>
              <a:t>()))</a:t>
            </a:r>
            <a:endParaRPr lang="en-IN" sz="2800" dirty="0"/>
          </a:p>
          <a:p>
            <a:pPr marL="82296" indent="0">
              <a:buNone/>
            </a:pPr>
            <a:endParaRPr lang="en-US" sz="2800" dirty="0" smtClean="0"/>
          </a:p>
          <a:p>
            <a:pPr marL="82296" indent="0">
              <a:buNone/>
            </a:pPr>
            <a:r>
              <a:rPr lang="en-US" sz="2800" i="1" u="sng" dirty="0" smtClean="0"/>
              <a:t>Output:</a:t>
            </a:r>
          </a:p>
          <a:p>
            <a:pPr marL="82296" indent="0">
              <a:buNone/>
            </a:pPr>
            <a:r>
              <a:rPr lang="en-IN" sz="2800" dirty="0"/>
              <a:t>['1', '</a:t>
            </a:r>
            <a:r>
              <a:rPr lang="en-IN" sz="2800" dirty="0" err="1"/>
              <a:t>Anbu</a:t>
            </a:r>
            <a:r>
              <a:rPr lang="en-IN" sz="2800" dirty="0"/>
              <a:t>', 'CSE']</a:t>
            </a:r>
          </a:p>
        </p:txBody>
      </p:sp>
    </p:spTree>
    <p:extLst>
      <p:ext uri="{BB962C8B-B14F-4D97-AF65-F5344CB8AC3E}">
        <p14:creationId xmlns:p14="http://schemas.microsoft.com/office/powerpoint/2010/main" val="24574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98080" cy="1143000"/>
          </a:xfrm>
        </p:spPr>
        <p:txBody>
          <a:bodyPr/>
          <a:lstStyle/>
          <a:p>
            <a:r>
              <a:rPr lang="en-US" b="1" dirty="0" smtClean="0"/>
              <a:t>Looping over 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153400" cy="4800600"/>
          </a:xfrm>
        </p:spPr>
        <p:txBody>
          <a:bodyPr>
            <a:noAutofit/>
          </a:bodyPr>
          <a:lstStyle/>
          <a:p>
            <a:pPr marL="82296" indent="0" algn="just"/>
            <a:r>
              <a:rPr lang="en-US" sz="2400" dirty="0" smtClean="0"/>
              <a:t>   Looping is used to access only values or only keys or both keys and values </a:t>
            </a:r>
          </a:p>
          <a:p>
            <a:pPr marL="82296" indent="0" algn="just">
              <a:buNone/>
            </a:pPr>
            <a:r>
              <a:rPr lang="en-US" sz="2400" b="1" i="1" u="sng" dirty="0" smtClean="0"/>
              <a:t>Example1:</a:t>
            </a:r>
          </a:p>
          <a:p>
            <a:pPr marL="82296" indent="0" algn="just">
              <a:buNone/>
            </a:pPr>
            <a:r>
              <a:rPr lang="en-IN" sz="2400" dirty="0" smtClean="0"/>
              <a:t>d={</a:t>
            </a:r>
            <a:r>
              <a:rPr lang="en-IN" sz="2400" dirty="0"/>
              <a:t>'Roll':"1","Name":"Anbu","Course":"CSE"}</a:t>
            </a:r>
          </a:p>
          <a:p>
            <a:pPr marL="82296" indent="0" algn="just">
              <a:buNone/>
            </a:pPr>
            <a:r>
              <a:rPr lang="en-IN" sz="2400" dirty="0"/>
              <a:t>for keys in </a:t>
            </a:r>
            <a:r>
              <a:rPr lang="en-IN" sz="2400" dirty="0" smtClean="0"/>
              <a:t>d:     (or)     for keys in </a:t>
            </a:r>
            <a:r>
              <a:rPr lang="en-IN" sz="2400" dirty="0" err="1" smtClean="0"/>
              <a:t>d.keys</a:t>
            </a:r>
            <a:r>
              <a:rPr lang="en-IN" sz="2400" dirty="0" smtClean="0"/>
              <a:t>():</a:t>
            </a:r>
            <a:endParaRPr lang="en-IN" sz="2400" dirty="0"/>
          </a:p>
          <a:p>
            <a:pPr marL="82296" indent="0" algn="just">
              <a:buNone/>
            </a:pPr>
            <a:r>
              <a:rPr lang="en-IN" sz="2400" dirty="0"/>
              <a:t>    print(keys)</a:t>
            </a:r>
          </a:p>
          <a:p>
            <a:pPr marL="82296" indent="0" algn="just">
              <a:buNone/>
            </a:pPr>
            <a:endParaRPr lang="en-US" sz="2400" dirty="0" smtClean="0"/>
          </a:p>
          <a:p>
            <a:pPr marL="82296" indent="0" algn="just">
              <a:buNone/>
            </a:pPr>
            <a:r>
              <a:rPr lang="en-US" sz="2400" b="1" i="1" u="sng" dirty="0" smtClean="0"/>
              <a:t>Output:</a:t>
            </a:r>
          </a:p>
          <a:p>
            <a:pPr marL="82296" indent="0" algn="just">
              <a:buNone/>
            </a:pPr>
            <a:r>
              <a:rPr lang="en-IN" sz="2400" dirty="0"/>
              <a:t>Roll</a:t>
            </a:r>
          </a:p>
          <a:p>
            <a:pPr marL="82296" indent="0" algn="just">
              <a:buNone/>
            </a:pPr>
            <a:r>
              <a:rPr lang="en-IN" sz="2400" dirty="0"/>
              <a:t>Name</a:t>
            </a:r>
          </a:p>
          <a:p>
            <a:pPr marL="82296" indent="0" algn="just">
              <a:buNone/>
            </a:pPr>
            <a:r>
              <a:rPr lang="en-IN" sz="2400" dirty="0"/>
              <a:t>Course</a:t>
            </a:r>
          </a:p>
        </p:txBody>
      </p:sp>
    </p:spTree>
    <p:extLst>
      <p:ext uri="{BB962C8B-B14F-4D97-AF65-F5344CB8AC3E}">
        <p14:creationId xmlns:p14="http://schemas.microsoft.com/office/powerpoint/2010/main" val="401111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498080" cy="1143000"/>
          </a:xfrm>
        </p:spPr>
        <p:txBody>
          <a:bodyPr/>
          <a:lstStyle/>
          <a:p>
            <a:r>
              <a:rPr lang="en-US" b="1" dirty="0" smtClean="0"/>
              <a:t>Looping over Dictionary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088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i="1" u="sng" dirty="0" smtClean="0"/>
              <a:t>Example 2:</a:t>
            </a:r>
          </a:p>
          <a:p>
            <a:pPr marL="82296" indent="0">
              <a:buNone/>
            </a:pPr>
            <a:r>
              <a:rPr lang="en-IN" sz="2400" dirty="0" smtClean="0"/>
              <a:t>d={</a:t>
            </a:r>
            <a:r>
              <a:rPr lang="en-IN" sz="2400" dirty="0"/>
              <a:t>'Roll':"1","Name":"Anbu","Course":"CSE"}</a:t>
            </a:r>
          </a:p>
          <a:p>
            <a:pPr marL="82296" indent="0">
              <a:buNone/>
            </a:pPr>
            <a:r>
              <a:rPr lang="en-IN" sz="2400" dirty="0"/>
              <a:t>for </a:t>
            </a:r>
            <a:r>
              <a:rPr lang="en-IN" sz="2400" dirty="0" err="1"/>
              <a:t>val</a:t>
            </a:r>
            <a:r>
              <a:rPr lang="en-IN" sz="2400" dirty="0"/>
              <a:t> in </a:t>
            </a:r>
            <a:r>
              <a:rPr lang="en-IN" sz="2400" dirty="0" err="1" smtClean="0"/>
              <a:t>d.values</a:t>
            </a:r>
            <a:r>
              <a:rPr lang="en-IN" sz="2400" dirty="0"/>
              <a:t>():</a:t>
            </a:r>
          </a:p>
          <a:p>
            <a:pPr marL="82296" indent="0">
              <a:buNone/>
            </a:pPr>
            <a:r>
              <a:rPr lang="en-IN" sz="2400" dirty="0"/>
              <a:t>    print(</a:t>
            </a:r>
            <a:r>
              <a:rPr lang="en-IN" sz="2400" dirty="0" err="1"/>
              <a:t>val</a:t>
            </a:r>
            <a:r>
              <a:rPr lang="en-IN" sz="2400" dirty="0" smtClean="0"/>
              <a:t>)</a:t>
            </a:r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</a:p>
          <a:p>
            <a:pPr marL="82296" indent="0">
              <a:buNone/>
            </a:pPr>
            <a:r>
              <a:rPr lang="en-IN" sz="2400" dirty="0"/>
              <a:t>1</a:t>
            </a:r>
          </a:p>
          <a:p>
            <a:pPr marL="82296" indent="0">
              <a:buNone/>
            </a:pPr>
            <a:r>
              <a:rPr lang="en-IN" sz="2400" dirty="0" err="1"/>
              <a:t>Anbu</a:t>
            </a:r>
            <a:endParaRPr lang="en-IN" sz="2400" dirty="0"/>
          </a:p>
          <a:p>
            <a:pPr marL="82296" indent="0">
              <a:buNone/>
            </a:pPr>
            <a:r>
              <a:rPr lang="en-IN" sz="2400" dirty="0"/>
              <a:t>CSE</a:t>
            </a:r>
          </a:p>
          <a:p>
            <a:pPr marL="82296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9245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1143000"/>
          </a:xfrm>
        </p:spPr>
        <p:txBody>
          <a:bodyPr/>
          <a:lstStyle/>
          <a:p>
            <a:r>
              <a:rPr lang="en-US" b="1" dirty="0" smtClean="0"/>
              <a:t>Looping over Dictionary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807720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i="1" u="sng" dirty="0" smtClean="0"/>
              <a:t>Example 3:</a:t>
            </a:r>
            <a:endParaRPr lang="en-US" sz="2400" b="1" i="1" u="sng" dirty="0"/>
          </a:p>
          <a:p>
            <a:pPr marL="82296" indent="0">
              <a:buNone/>
            </a:pPr>
            <a:r>
              <a:rPr lang="en-IN" sz="2400" dirty="0" err="1"/>
              <a:t>dic</a:t>
            </a:r>
            <a:r>
              <a:rPr lang="en-IN" sz="2400" dirty="0"/>
              <a:t>={</a:t>
            </a:r>
            <a:r>
              <a:rPr lang="en-IN" sz="2400" dirty="0" smtClean="0"/>
              <a:t>'Roll' : "</a:t>
            </a:r>
            <a:r>
              <a:rPr lang="en-IN" sz="2400" dirty="0"/>
              <a:t>1</a:t>
            </a:r>
            <a:r>
              <a:rPr lang="en-IN" sz="2400" dirty="0" smtClean="0"/>
              <a:t>", "Name" : "</a:t>
            </a:r>
            <a:r>
              <a:rPr lang="en-IN" sz="2400" dirty="0" err="1"/>
              <a:t>Anbu</a:t>
            </a:r>
            <a:r>
              <a:rPr lang="en-IN" sz="2400" dirty="0" smtClean="0"/>
              <a:t>", "Course" : "</a:t>
            </a:r>
            <a:r>
              <a:rPr lang="en-IN" sz="2400" dirty="0"/>
              <a:t>CSE"}</a:t>
            </a:r>
          </a:p>
          <a:p>
            <a:pPr marL="82296" indent="0">
              <a:buNone/>
            </a:pPr>
            <a:r>
              <a:rPr lang="en-IN" sz="2400" dirty="0"/>
              <a:t>for </a:t>
            </a:r>
            <a:r>
              <a:rPr lang="en-IN" sz="2400" dirty="0" smtClean="0"/>
              <a:t>key , </a:t>
            </a:r>
            <a:r>
              <a:rPr lang="en-IN" sz="2400" dirty="0" err="1" smtClean="0"/>
              <a:t>val</a:t>
            </a:r>
            <a:r>
              <a:rPr lang="en-IN" sz="2400" dirty="0" smtClean="0"/>
              <a:t> </a:t>
            </a:r>
            <a:r>
              <a:rPr lang="en-IN" sz="2400" dirty="0"/>
              <a:t>in </a:t>
            </a:r>
            <a:r>
              <a:rPr lang="en-IN" sz="2400" dirty="0" err="1"/>
              <a:t>dic.items</a:t>
            </a:r>
            <a:r>
              <a:rPr lang="en-IN" sz="2400" dirty="0"/>
              <a:t>():</a:t>
            </a:r>
          </a:p>
          <a:p>
            <a:pPr marL="82296" indent="0">
              <a:buNone/>
            </a:pPr>
            <a:r>
              <a:rPr lang="en-IN" sz="2400" dirty="0"/>
              <a:t>    </a:t>
            </a:r>
            <a:r>
              <a:rPr lang="en-IN" sz="2400" dirty="0" smtClean="0"/>
              <a:t>print(key , </a:t>
            </a:r>
            <a:r>
              <a:rPr lang="en-IN" sz="2400" dirty="0" err="1" smtClean="0"/>
              <a:t>val</a:t>
            </a:r>
            <a:r>
              <a:rPr lang="en-IN" sz="2400" dirty="0"/>
              <a:t>)</a:t>
            </a:r>
            <a:endParaRPr lang="en-US" sz="2400" dirty="0"/>
          </a:p>
          <a:p>
            <a:pPr marL="82296" indent="0">
              <a:buNone/>
            </a:pPr>
            <a:endParaRPr lang="en-US" sz="2400" dirty="0" smtClean="0"/>
          </a:p>
          <a:p>
            <a:pPr marL="82296" indent="0">
              <a:buNone/>
            </a:pPr>
            <a:r>
              <a:rPr lang="en-US" sz="2400" b="1" i="1" u="sng" dirty="0" smtClean="0"/>
              <a:t>Output</a:t>
            </a:r>
            <a:r>
              <a:rPr lang="en-US" sz="2400" b="1" i="1" u="sng" dirty="0"/>
              <a:t>:</a:t>
            </a:r>
          </a:p>
          <a:p>
            <a:pPr marL="82296" indent="0">
              <a:buNone/>
            </a:pPr>
            <a:r>
              <a:rPr lang="en-IN" sz="2400" dirty="0"/>
              <a:t>Roll 1</a:t>
            </a:r>
          </a:p>
          <a:p>
            <a:pPr marL="82296" indent="0">
              <a:buNone/>
            </a:pPr>
            <a:r>
              <a:rPr lang="en-IN" sz="2400" dirty="0"/>
              <a:t>Name </a:t>
            </a:r>
            <a:r>
              <a:rPr lang="en-IN" sz="2400" dirty="0" err="1"/>
              <a:t>Anbu</a:t>
            </a:r>
            <a:endParaRPr lang="en-IN" sz="2400" dirty="0"/>
          </a:p>
          <a:p>
            <a:pPr marL="82296" indent="0">
              <a:buNone/>
            </a:pPr>
            <a:r>
              <a:rPr lang="en-IN" sz="2400" dirty="0"/>
              <a:t>Course CSE</a:t>
            </a:r>
          </a:p>
        </p:txBody>
      </p:sp>
    </p:spTree>
    <p:extLst>
      <p:ext uri="{BB962C8B-B14F-4D97-AF65-F5344CB8AC3E}">
        <p14:creationId xmlns:p14="http://schemas.microsoft.com/office/powerpoint/2010/main" val="293331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498080" cy="1143000"/>
          </a:xfrm>
        </p:spPr>
        <p:txBody>
          <a:bodyPr/>
          <a:lstStyle/>
          <a:p>
            <a:r>
              <a:rPr lang="en-US" b="1" dirty="0" smtClean="0"/>
              <a:t>Nested 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0688" cy="4800600"/>
          </a:xfrm>
        </p:spPr>
        <p:txBody>
          <a:bodyPr>
            <a:normAutofit fontScale="77500" lnSpcReduction="20000"/>
          </a:bodyPr>
          <a:lstStyle/>
          <a:p>
            <a:pPr marL="82296" indent="0" algn="just">
              <a:buNone/>
            </a:pPr>
            <a:r>
              <a:rPr lang="en-US" dirty="0" smtClean="0"/>
              <a:t>A dictionary within another Dictionary is called nested dictionary</a:t>
            </a:r>
          </a:p>
          <a:p>
            <a:pPr marL="82296" indent="0" algn="just">
              <a:buNone/>
            </a:pPr>
            <a:endParaRPr lang="en-US" dirty="0"/>
          </a:p>
          <a:p>
            <a:pPr marL="82296" indent="0" algn="just">
              <a:buNone/>
            </a:pPr>
            <a:r>
              <a:rPr lang="en-US" b="1" i="1" u="sng" dirty="0" smtClean="0"/>
              <a:t>Example 1:</a:t>
            </a:r>
          </a:p>
          <a:p>
            <a:pPr marL="82296" indent="0" algn="just">
              <a:buNone/>
            </a:pPr>
            <a:r>
              <a:rPr lang="en-US" dirty="0" smtClean="0"/>
              <a:t>d={'</a:t>
            </a:r>
            <a:r>
              <a:rPr lang="en-US" dirty="0" err="1" smtClean="0"/>
              <a:t>arthi</a:t>
            </a:r>
            <a:r>
              <a:rPr lang="en-US" dirty="0" smtClean="0"/>
              <a:t>' : {</a:t>
            </a:r>
            <a:r>
              <a:rPr lang="en-US" dirty="0"/>
              <a:t>'phy':'90','python':'89'},</a:t>
            </a:r>
          </a:p>
          <a:p>
            <a:pPr marL="82296" indent="0" algn="just">
              <a:buNone/>
            </a:pPr>
            <a:r>
              <a:rPr lang="en-US" dirty="0"/>
              <a:t>     </a:t>
            </a:r>
            <a:r>
              <a:rPr lang="en-US" dirty="0" smtClean="0"/>
              <a:t>   '</a:t>
            </a:r>
            <a:r>
              <a:rPr lang="en-US" dirty="0" err="1" smtClean="0"/>
              <a:t>balu</a:t>
            </a:r>
            <a:r>
              <a:rPr lang="en-US" dirty="0" smtClean="0"/>
              <a:t>': {</a:t>
            </a:r>
            <a:r>
              <a:rPr lang="en-US" dirty="0"/>
              <a:t>'phy':'80','python':'76</a:t>
            </a:r>
            <a:r>
              <a:rPr lang="en-US" dirty="0" smtClean="0"/>
              <a:t>'} }</a:t>
            </a:r>
            <a:endParaRPr lang="en-US" dirty="0"/>
          </a:p>
          <a:p>
            <a:pPr marL="82296" indent="0" algn="just">
              <a:buNone/>
            </a:pPr>
            <a:r>
              <a:rPr lang="en-US" dirty="0"/>
              <a:t>for </a:t>
            </a:r>
            <a:r>
              <a:rPr lang="en-US" dirty="0" err="1" smtClean="0"/>
              <a:t>key,val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err="1" smtClean="0"/>
              <a:t>d.items</a:t>
            </a:r>
            <a:r>
              <a:rPr lang="en-US" dirty="0" smtClean="0"/>
              <a:t>():</a:t>
            </a:r>
            <a:endParaRPr lang="en-US" dirty="0"/>
          </a:p>
          <a:p>
            <a:pPr marL="82296" indent="0" algn="just">
              <a:buNone/>
            </a:pPr>
            <a:r>
              <a:rPr lang="en-US" dirty="0"/>
              <a:t>    </a:t>
            </a:r>
            <a:r>
              <a:rPr lang="en-US" dirty="0" smtClean="0"/>
              <a:t>print(</a:t>
            </a:r>
            <a:r>
              <a:rPr lang="en-US" dirty="0" err="1" smtClean="0"/>
              <a:t>key,val</a:t>
            </a:r>
            <a:r>
              <a:rPr lang="en-US" dirty="0" smtClean="0"/>
              <a:t>)</a:t>
            </a:r>
            <a:endParaRPr lang="en-US" dirty="0"/>
          </a:p>
          <a:p>
            <a:pPr marL="82296" indent="0" algn="just">
              <a:buNone/>
            </a:pPr>
            <a:endParaRPr lang="en-US" dirty="0" smtClean="0"/>
          </a:p>
          <a:p>
            <a:pPr marL="82296" indent="0" algn="just">
              <a:buNone/>
            </a:pPr>
            <a:r>
              <a:rPr lang="en-US" b="1" i="1" u="sng" dirty="0" smtClean="0"/>
              <a:t>Output:</a:t>
            </a:r>
            <a:endParaRPr lang="en-IN" b="1" i="1" u="sng" dirty="0" smtClean="0"/>
          </a:p>
          <a:p>
            <a:pPr marL="82296" indent="0" algn="just">
              <a:buNone/>
            </a:pPr>
            <a:r>
              <a:rPr lang="en-IN" dirty="0" err="1" smtClean="0"/>
              <a:t>arthi</a:t>
            </a:r>
            <a:r>
              <a:rPr lang="en-IN" dirty="0" smtClean="0"/>
              <a:t> </a:t>
            </a:r>
            <a:r>
              <a:rPr lang="en-IN" dirty="0"/>
              <a:t>{'</a:t>
            </a:r>
            <a:r>
              <a:rPr lang="en-IN" dirty="0" err="1"/>
              <a:t>phy</a:t>
            </a:r>
            <a:r>
              <a:rPr lang="en-IN" dirty="0"/>
              <a:t>': '90', 'python': '89'}</a:t>
            </a:r>
          </a:p>
          <a:p>
            <a:pPr marL="82296" indent="0" algn="just">
              <a:buNone/>
            </a:pPr>
            <a:r>
              <a:rPr lang="en-IN" dirty="0" err="1"/>
              <a:t>balu</a:t>
            </a:r>
            <a:r>
              <a:rPr lang="en-IN" dirty="0"/>
              <a:t> {'</a:t>
            </a:r>
            <a:r>
              <a:rPr lang="en-IN" dirty="0" err="1"/>
              <a:t>phy</a:t>
            </a:r>
            <a:r>
              <a:rPr lang="en-IN" dirty="0"/>
              <a:t>': '80', 'python': '76'}</a:t>
            </a:r>
          </a:p>
        </p:txBody>
      </p:sp>
    </p:spTree>
    <p:extLst>
      <p:ext uri="{BB962C8B-B14F-4D97-AF65-F5344CB8AC3E}">
        <p14:creationId xmlns:p14="http://schemas.microsoft.com/office/powerpoint/2010/main" val="11328534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8001000" cy="1417638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Built-in Dictionary Functions and Methods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219200"/>
            <a:ext cx="7924800" cy="4800600"/>
          </a:xfrm>
        </p:spPr>
        <p:txBody>
          <a:bodyPr/>
          <a:lstStyle/>
          <a:p>
            <a:pPr marL="82296" indent="0">
              <a:buNone/>
            </a:pPr>
            <a:r>
              <a:rPr lang="en-IN" dirty="0" smtClean="0"/>
              <a:t>d={"</a:t>
            </a:r>
            <a:r>
              <a:rPr lang="en-IN" dirty="0"/>
              <a:t>Roll</a:t>
            </a:r>
            <a:r>
              <a:rPr lang="en-IN" dirty="0" smtClean="0"/>
              <a:t>":01,"</a:t>
            </a:r>
            <a:r>
              <a:rPr lang="en-IN" dirty="0"/>
              <a:t>Name":"Anbu","Course":"CSE"}</a:t>
            </a:r>
          </a:p>
          <a:p>
            <a:endParaRPr lang="en-IN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666633"/>
              </p:ext>
            </p:extLst>
          </p:nvPr>
        </p:nvGraphicFramePr>
        <p:xfrm>
          <a:off x="1295399" y="1981200"/>
          <a:ext cx="7620000" cy="3809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52"/>
                <a:gridCol w="2436838"/>
                <a:gridCol w="2219418"/>
                <a:gridCol w="1553592"/>
              </a:tblGrid>
              <a:tr h="7877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Operation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Description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Example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Output</a:t>
                      </a:r>
                      <a:endParaRPr lang="en-US" sz="2000" dirty="0"/>
                    </a:p>
                  </a:txBody>
                  <a:tcPr/>
                </a:tc>
              </a:tr>
              <a:tr h="820708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ook Antiqua" pitchFamily="18" charset="0"/>
                        </a:rPr>
                        <a:t>len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(d)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Returns the length of the dictionary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296" indent="0">
                        <a:buNone/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print(</a:t>
                      </a:r>
                      <a:r>
                        <a:rPr lang="en-US" sz="2000" dirty="0" err="1" smtClean="0">
                          <a:latin typeface="Book Antiqua" pitchFamily="18" charset="0"/>
                        </a:rPr>
                        <a:t>len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(d))</a:t>
                      </a:r>
                      <a:endParaRPr lang="en-IN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ook Antiqua" pitchFamily="18" charset="0"/>
                        </a:rPr>
                        <a:t>3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067713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ook Antiqua" pitchFamily="18" charset="0"/>
                        </a:rPr>
                        <a:t>str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(d)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It converts all the elements</a:t>
                      </a:r>
                      <a:r>
                        <a:rPr lang="en-US" sz="2000" baseline="0" dirty="0" smtClean="0">
                          <a:latin typeface="Book Antiqua" pitchFamily="18" charset="0"/>
                        </a:rPr>
                        <a:t> of dictionary to string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print(type</a:t>
                      </a:r>
                    </a:p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     (</a:t>
                      </a:r>
                      <a:r>
                        <a:rPr lang="en-US" sz="2000" dirty="0" err="1" smtClean="0">
                          <a:latin typeface="Book Antiqua" pitchFamily="18" charset="0"/>
                        </a:rPr>
                        <a:t>str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(d["Roll"])))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&lt;class '</a:t>
                      </a:r>
                      <a:r>
                        <a:rPr lang="en-US" sz="2000" dirty="0" err="1" smtClean="0">
                          <a:latin typeface="Book Antiqua" pitchFamily="18" charset="0"/>
                        </a:rPr>
                        <a:t>str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'&gt;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13387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ook Antiqua" pitchFamily="18" charset="0"/>
                        </a:rPr>
                        <a:t>d.clear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It clears all entries in dictionary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print(</a:t>
                      </a:r>
                      <a:r>
                        <a:rPr lang="en-US" sz="2000" dirty="0" err="1" smtClean="0">
                          <a:latin typeface="Book Antiqua" pitchFamily="18" charset="0"/>
                        </a:rPr>
                        <a:t>d.clear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())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ook Antiqua" pitchFamily="18" charset="0"/>
                        </a:rPr>
                        <a:t>None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21912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868362"/>
          </a:xfrm>
        </p:spPr>
        <p:txBody>
          <a:bodyPr>
            <a:normAutofit/>
          </a:bodyPr>
          <a:lstStyle/>
          <a:p>
            <a:r>
              <a:rPr lang="en-US" b="1" dirty="0" smtClean="0"/>
              <a:t>Dictionary Methods</a:t>
            </a:r>
            <a:endParaRPr lang="en-IN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5903558"/>
              </p:ext>
            </p:extLst>
          </p:nvPr>
        </p:nvGraphicFramePr>
        <p:xfrm>
          <a:off x="1143000" y="1143000"/>
          <a:ext cx="7848600" cy="515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301"/>
                <a:gridCol w="2356951"/>
                <a:gridCol w="2167748"/>
                <a:gridCol w="1752600"/>
              </a:tblGrid>
              <a:tr h="7625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794541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 Antiqua" pitchFamily="18" charset="0"/>
                        </a:rPr>
                        <a:t>fromkeys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seq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[,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val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])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 Antiqua" pitchFamily="18" charset="0"/>
                        </a:rPr>
                        <a:t>Create a new dictionary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with keys from </a:t>
                      </a:r>
                      <a:r>
                        <a:rPr lang="en-US" baseline="0" dirty="0" err="1" smtClean="0">
                          <a:latin typeface="Book Antiqua" pitchFamily="18" charset="0"/>
                        </a:rPr>
                        <a:t>seq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and value set to </a:t>
                      </a:r>
                      <a:r>
                        <a:rPr lang="en-US" baseline="0" dirty="0" err="1" smtClean="0">
                          <a:latin typeface="Book Antiqua" pitchFamily="18" charset="0"/>
                        </a:rPr>
                        <a:t>val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, If no value is specified none is assigned as default value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296" indent="0">
                        <a:buNone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d = {'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cse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', 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eee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', 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ece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'}</a:t>
                      </a:r>
                    </a:p>
                    <a:p>
                      <a:pPr marL="82296" indent="0">
                        <a:buNone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x=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dict.fromkeys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(d,1)</a:t>
                      </a:r>
                    </a:p>
                    <a:p>
                      <a:pPr marL="82296" indent="0">
                        <a:buNone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print(x)</a:t>
                      </a:r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{'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eee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': 1, 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ece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': 1, 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cse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': 1}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  <a:tr h="103367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 Antiqua" pitchFamily="18" charset="0"/>
                        </a:rPr>
                        <a:t>d.get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(key)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 Antiqua" pitchFamily="18" charset="0"/>
                        </a:rPr>
                        <a:t>Returns the value for key which is passed as an argument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>
                          <a:latin typeface="Book Antiqua" pitchFamily="18" charset="0"/>
                        </a:rPr>
                        <a:t>d={"Roll":1,"Name":"Anbu"}</a:t>
                      </a:r>
                    </a:p>
                    <a:p>
                      <a:r>
                        <a:rPr lang="en-IN" dirty="0" smtClean="0">
                          <a:latin typeface="Book Antiqua" pitchFamily="18" charset="0"/>
                        </a:rPr>
                        <a:t>print(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d.get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("Name"))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Anbu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  <a:tr h="1097722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 Antiqua" pitchFamily="18" charset="0"/>
                        </a:rPr>
                        <a:t>d.has_key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(key)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 Antiqua" pitchFamily="18" charset="0"/>
                        </a:rPr>
                        <a:t>Returns true if key is present in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dictionary else returns false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>
                          <a:latin typeface="Book Antiqua" pitchFamily="18" charset="0"/>
                        </a:rPr>
                        <a:t>d={"Roll":1,"Name":"Anbu"}</a:t>
                      </a:r>
                    </a:p>
                    <a:p>
                      <a:r>
                        <a:rPr lang="en-IN" dirty="0" smtClean="0">
                          <a:latin typeface="Book Antiqua" pitchFamily="18" charset="0"/>
                        </a:rPr>
                        <a:t>print("Name" in d)</a:t>
                      </a:r>
                    </a:p>
                    <a:p>
                      <a:r>
                        <a:rPr lang="en-IN" dirty="0" smtClean="0">
                          <a:latin typeface="Book Antiqua" pitchFamily="18" charset="0"/>
                        </a:rPr>
                        <a:t>print("course" in d)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True</a:t>
                      </a:r>
                    </a:p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False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4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868362"/>
          </a:xfrm>
        </p:spPr>
        <p:txBody>
          <a:bodyPr>
            <a:normAutofit/>
          </a:bodyPr>
          <a:lstStyle/>
          <a:p>
            <a:r>
              <a:rPr lang="en-US" b="1" dirty="0" smtClean="0"/>
              <a:t>Dictionary Methods</a:t>
            </a:r>
            <a:endParaRPr lang="en-IN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1267111"/>
              </p:ext>
            </p:extLst>
          </p:nvPr>
        </p:nvGraphicFramePr>
        <p:xfrm>
          <a:off x="1143000" y="1143001"/>
          <a:ext cx="7848604" cy="5644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286001"/>
                <a:gridCol w="2209799"/>
                <a:gridCol w="1905004"/>
              </a:tblGrid>
              <a:tr h="430080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2203714">
                <a:tc>
                  <a:txBody>
                    <a:bodyPr/>
                    <a:lstStyle/>
                    <a:p>
                      <a:pPr algn="just"/>
                      <a:r>
                        <a:rPr lang="en-US" dirty="0" err="1" smtClean="0">
                          <a:latin typeface="Book Antiqua" pitchFamily="18" charset="0"/>
                        </a:rPr>
                        <a:t>d.copy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Returns a shallow copy of the dictionary (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ie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) the dictionary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returned will not have a duplicate copy of dictionary but have the same reference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d1 = {"Roll" : 1, "Name": "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"}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d2=d1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d2['Name']= '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Kavi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'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print('d1:' , d1)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print('d2:' , d2)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d1: {‘Roll’ : 1, ‘Name’ : ‘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Kavi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’}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d2: {‘Roll’ : 1, ‘Name’ : ‘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Kavi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’ }</a:t>
                      </a:r>
                    </a:p>
                    <a:p>
                      <a:pPr algn="l"/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  <a:tr h="1464403">
                <a:tc>
                  <a:txBody>
                    <a:bodyPr/>
                    <a:lstStyle/>
                    <a:p>
                      <a:pPr algn="just"/>
                      <a:r>
                        <a:rPr lang="en-US" dirty="0" err="1" smtClean="0">
                          <a:latin typeface="Book Antiqua" pitchFamily="18" charset="0"/>
                        </a:rPr>
                        <a:t>d.setdefault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key,value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Sets a default value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for a key that is not present in the dictionary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d={"Roll":1,"Name":"Anbu"}</a:t>
                      </a:r>
                    </a:p>
                    <a:p>
                      <a:pPr algn="just"/>
                      <a:r>
                        <a:rPr lang="en-IN" dirty="0" err="1" smtClean="0">
                          <a:latin typeface="Book Antiqua" pitchFamily="18" charset="0"/>
                        </a:rPr>
                        <a:t>d.setdefault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("Mark",90)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d: {‘Roll’ : 1, ‘Name’ : ‘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’, ‘Mark’:90}</a:t>
                      </a:r>
                    </a:p>
                  </a:txBody>
                  <a:tcPr anchor="ctr"/>
                </a:tc>
              </a:tr>
              <a:tr h="1464403">
                <a:tc>
                  <a:txBody>
                    <a:bodyPr/>
                    <a:lstStyle/>
                    <a:p>
                      <a:pPr algn="just"/>
                      <a:r>
                        <a:rPr lang="en-US" dirty="0" err="1" smtClean="0">
                          <a:latin typeface="Book Antiqua" pitchFamily="18" charset="0"/>
                        </a:rPr>
                        <a:t>d.items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Used to iterate through items in a dictionary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Book Antiqua" pitchFamily="18" charset="0"/>
                        </a:rPr>
                        <a:t>d={"Roll":1, "Name": "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"}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Book Antiqua" pitchFamily="18" charset="0"/>
                        </a:rPr>
                        <a:t>for i, j in 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d.items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():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Book Antiqua" pitchFamily="18" charset="0"/>
                        </a:rPr>
                        <a:t>     print(i, j)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Roll 1</a:t>
                      </a:r>
                    </a:p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Name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en-US" baseline="0" dirty="0" err="1" smtClean="0">
                          <a:latin typeface="Book Antiqua" pitchFamily="18" charset="0"/>
                        </a:rPr>
                        <a:t>Anbu</a:t>
                      </a:r>
                      <a:endParaRPr lang="en-US" dirty="0" smtClean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4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868362"/>
          </a:xfrm>
        </p:spPr>
        <p:txBody>
          <a:bodyPr>
            <a:normAutofit/>
          </a:bodyPr>
          <a:lstStyle/>
          <a:p>
            <a:r>
              <a:rPr lang="en-US" b="1" dirty="0" smtClean="0"/>
              <a:t>Dictionary Methods</a:t>
            </a:r>
            <a:endParaRPr lang="en-IN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3538039"/>
              </p:ext>
            </p:extLst>
          </p:nvPr>
        </p:nvGraphicFramePr>
        <p:xfrm>
          <a:off x="1143000" y="1143001"/>
          <a:ext cx="7848604" cy="4098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286001"/>
                <a:gridCol w="2209799"/>
                <a:gridCol w="1905004"/>
              </a:tblGrid>
              <a:tr h="430080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2203714">
                <a:tc>
                  <a:txBody>
                    <a:bodyPr/>
                    <a:lstStyle/>
                    <a:p>
                      <a:pPr algn="just"/>
                      <a:r>
                        <a:rPr lang="en-US" dirty="0" err="1" smtClean="0">
                          <a:latin typeface="Book Antiqua" pitchFamily="18" charset="0"/>
                        </a:rPr>
                        <a:t>d.update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(d2)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Adds the key value pairs of d2 to d1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d1 = {"Roll" : 1, "Name": "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"}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d2 = {"GPA" : 9.3, "Class": "FC"}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d1.update(d2)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print(d1)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d1: {‘Roll’ : 1, ‘Name’ : ‘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’,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‘GPA’ : 9.3, ‘Class’ : ‘FC’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}</a:t>
                      </a:r>
                    </a:p>
                    <a:p>
                      <a:pPr algn="l"/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  <a:tr h="1464403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in</a:t>
                      </a:r>
                    </a:p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not in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Checks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whether the given key is present in dictionary or not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d={"Roll":1,"Name":"Anbu"}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print("Name" in d)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print("GPA" in 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True</a:t>
                      </a:r>
                    </a:p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False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4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020762"/>
          </a:xfrm>
        </p:spPr>
        <p:txBody>
          <a:bodyPr/>
          <a:lstStyle/>
          <a:p>
            <a:r>
              <a:rPr lang="en-US" b="1" dirty="0" smtClean="0"/>
              <a:t>String Formatting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066800"/>
            <a:ext cx="7498080" cy="52578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String formatting is allowed in dictionary</a:t>
            </a:r>
          </a:p>
          <a:p>
            <a:pPr algn="just"/>
            <a:r>
              <a:rPr lang="en-US" sz="2400" dirty="0" smtClean="0"/>
              <a:t>(</a:t>
            </a:r>
            <a:r>
              <a:rPr lang="en-US" sz="2400" dirty="0" err="1" smtClean="0"/>
              <a:t>ie</a:t>
            </a:r>
            <a:r>
              <a:rPr lang="en-US" sz="2400" dirty="0" smtClean="0"/>
              <a:t>) %d %f %s can be used for integer, floating point number and string etc</a:t>
            </a:r>
          </a:p>
          <a:p>
            <a:pPr>
              <a:buNone/>
            </a:pPr>
            <a:endParaRPr lang="en-US" sz="2400" b="1" i="1" u="sng" dirty="0" smtClean="0"/>
          </a:p>
          <a:p>
            <a:pPr>
              <a:buNone/>
            </a:pPr>
            <a:r>
              <a:rPr lang="en-US" sz="2400" b="1" i="1" u="sng" dirty="0" smtClean="0"/>
              <a:t>Example:</a:t>
            </a:r>
          </a:p>
          <a:p>
            <a:pPr>
              <a:buNone/>
            </a:pPr>
            <a:r>
              <a:rPr lang="en-IN" sz="2400" dirty="0"/>
              <a:t>d={"</a:t>
            </a:r>
            <a:r>
              <a:rPr lang="en-IN" sz="2400" dirty="0" err="1"/>
              <a:t>Anbu</a:t>
            </a:r>
            <a:r>
              <a:rPr lang="en-IN" sz="2400" dirty="0"/>
              <a:t>": "BE", "</a:t>
            </a:r>
            <a:r>
              <a:rPr lang="en-IN" sz="2400" dirty="0" err="1"/>
              <a:t>Kavi</a:t>
            </a:r>
            <a:r>
              <a:rPr lang="en-IN" sz="2400" dirty="0"/>
              <a:t>": "</a:t>
            </a:r>
            <a:r>
              <a:rPr lang="en-IN" sz="2400" dirty="0" err="1"/>
              <a:t>Btech</a:t>
            </a:r>
            <a:r>
              <a:rPr lang="en-IN" sz="2400" dirty="0"/>
              <a:t>"}</a:t>
            </a:r>
          </a:p>
          <a:p>
            <a:pPr>
              <a:buNone/>
            </a:pPr>
            <a:r>
              <a:rPr lang="en-IN" sz="2400" dirty="0"/>
              <a:t>for k, v in </a:t>
            </a:r>
            <a:r>
              <a:rPr lang="en-IN" sz="2400" dirty="0" err="1"/>
              <a:t>d.items</a:t>
            </a:r>
            <a:r>
              <a:rPr lang="en-IN" sz="2400" dirty="0"/>
              <a:t>():</a:t>
            </a:r>
          </a:p>
          <a:p>
            <a:pPr>
              <a:buNone/>
            </a:pPr>
            <a:r>
              <a:rPr lang="en-IN" sz="2400" dirty="0"/>
              <a:t>     print("%s is studying %s" %(</a:t>
            </a:r>
            <a:r>
              <a:rPr lang="en-IN" sz="2400" dirty="0" err="1"/>
              <a:t>k,v</a:t>
            </a:r>
            <a:r>
              <a:rPr lang="en-IN" sz="2400" dirty="0"/>
              <a:t>))</a:t>
            </a:r>
            <a:endParaRPr lang="en-US" sz="2400" dirty="0" smtClean="0"/>
          </a:p>
          <a:p>
            <a:pPr>
              <a:buNone/>
            </a:pPr>
            <a:r>
              <a:rPr lang="en-US" sz="2400" b="1" i="1" u="sng" dirty="0" smtClean="0"/>
              <a:t>Output:</a:t>
            </a:r>
          </a:p>
          <a:p>
            <a:pPr>
              <a:buNone/>
            </a:pPr>
            <a:r>
              <a:rPr lang="en-US" sz="2400" dirty="0" err="1" smtClean="0"/>
              <a:t>Anbu</a:t>
            </a:r>
            <a:r>
              <a:rPr lang="en-US" sz="2400" dirty="0" smtClean="0"/>
              <a:t> is studying BE</a:t>
            </a:r>
          </a:p>
          <a:p>
            <a:pPr>
              <a:buNone/>
            </a:pPr>
            <a:r>
              <a:rPr lang="en-US" sz="2400" dirty="0" err="1" smtClean="0"/>
              <a:t>Kavi</a:t>
            </a:r>
            <a:r>
              <a:rPr lang="en-US" sz="2400" dirty="0" smtClean="0"/>
              <a:t> is studying </a:t>
            </a:r>
            <a:r>
              <a:rPr lang="en-US" sz="2400" dirty="0" err="1" smtClean="0"/>
              <a:t>BTech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Difference between List and Dictionary</a:t>
            </a: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130810"/>
              </p:ext>
            </p:extLst>
          </p:nvPr>
        </p:nvGraphicFramePr>
        <p:xfrm>
          <a:off x="1295400" y="1600200"/>
          <a:ext cx="7480302" cy="4950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3354824"/>
                <a:gridCol w="3287278"/>
              </a:tblGrid>
              <a:tr h="749643"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S.No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LISTS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DICTIONARY</a:t>
                      </a:r>
                      <a:endParaRPr lang="en-US" sz="2200" dirty="0"/>
                    </a:p>
                  </a:txBody>
                  <a:tcPr anchor="ctr"/>
                </a:tc>
              </a:tr>
              <a:tr h="123155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List</a:t>
                      </a:r>
                      <a:r>
                        <a:rPr lang="en-US" sz="2200" baseline="0" dirty="0" smtClean="0"/>
                        <a:t> is an ordered set of items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Dictionary</a:t>
                      </a:r>
                      <a:r>
                        <a:rPr lang="en-US" sz="2200" baseline="0" dirty="0" smtClean="0"/>
                        <a:t> is a data structure with key-value pair</a:t>
                      </a:r>
                      <a:endParaRPr lang="en-US" sz="2200" dirty="0"/>
                    </a:p>
                  </a:txBody>
                  <a:tcPr/>
                </a:tc>
              </a:tr>
              <a:tr h="120107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2.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List uses index to access</a:t>
                      </a:r>
                      <a:r>
                        <a:rPr lang="en-US" sz="2200" baseline="0" dirty="0" smtClean="0"/>
                        <a:t> the elements in the list and the index is a number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 dictionary any type of data can be used as index</a:t>
                      </a:r>
                      <a:r>
                        <a:rPr lang="en-US" sz="2200" baseline="0" dirty="0" smtClean="0"/>
                        <a:t> but it is a string (key)</a:t>
                      </a:r>
                      <a:endParaRPr lang="en-US" sz="2200" dirty="0"/>
                    </a:p>
                  </a:txBody>
                  <a:tcPr/>
                </a:tc>
              </a:tr>
              <a:tr h="1392195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3.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Lists are</a:t>
                      </a:r>
                      <a:r>
                        <a:rPr lang="en-US" sz="2200" baseline="0" dirty="0" smtClean="0"/>
                        <a:t> used to look up a value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Dictionary is used to</a:t>
                      </a:r>
                      <a:r>
                        <a:rPr lang="en-US" sz="2200" baseline="0" dirty="0" smtClean="0"/>
                        <a:t> take one value and look up another value.</a:t>
                      </a:r>
                    </a:p>
                    <a:p>
                      <a:r>
                        <a:rPr lang="en-US" sz="2200" baseline="0" dirty="0" smtClean="0"/>
                        <a:t>So dictionary is also known as lookup table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72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Illustrative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Sort</a:t>
            </a:r>
          </a:p>
          <a:p>
            <a:r>
              <a:rPr lang="en-US" dirty="0" smtClean="0"/>
              <a:t>Insertion Sort</a:t>
            </a:r>
          </a:p>
          <a:p>
            <a:r>
              <a:rPr lang="en-US" dirty="0" smtClean="0"/>
              <a:t>Merge Sort</a:t>
            </a:r>
          </a:p>
          <a:p>
            <a:r>
              <a:rPr lang="en-US" dirty="0" smtClean="0"/>
              <a:t>Histogram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86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4980</Words>
  <Application>Microsoft Office PowerPoint</Application>
  <PresentationFormat>On-screen Show (4:3)</PresentationFormat>
  <Paragraphs>970</Paragraphs>
  <Slides>82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Solstice</vt:lpstr>
      <vt:lpstr>UNIT - IV</vt:lpstr>
      <vt:lpstr>Data Structure</vt:lpstr>
      <vt:lpstr>Sequence</vt:lpstr>
      <vt:lpstr>Types of Sequence</vt:lpstr>
      <vt:lpstr>LISTS</vt:lpstr>
      <vt:lpstr>Creating a list</vt:lpstr>
      <vt:lpstr>Lists - Indexing</vt:lpstr>
      <vt:lpstr>Lists – Negative Indexing</vt:lpstr>
      <vt:lpstr>Lists - print()</vt:lpstr>
      <vt:lpstr>List - Mutable</vt:lpstr>
      <vt:lpstr>Lists - Slicing</vt:lpstr>
      <vt:lpstr>Lists - Slicing</vt:lpstr>
      <vt:lpstr>Updating elements in the list</vt:lpstr>
      <vt:lpstr>Updating elements in the list</vt:lpstr>
      <vt:lpstr>Example Program</vt:lpstr>
      <vt:lpstr>Nested Lists</vt:lpstr>
      <vt:lpstr>Nested Lists</vt:lpstr>
      <vt:lpstr>Lists Methods</vt:lpstr>
      <vt:lpstr>Example Program</vt:lpstr>
      <vt:lpstr>Lists - Operations</vt:lpstr>
      <vt:lpstr>Lists - Operations</vt:lpstr>
      <vt:lpstr>Lists - Operations</vt:lpstr>
      <vt:lpstr>Lists - Aliasing</vt:lpstr>
      <vt:lpstr>Lists - Aliasing</vt:lpstr>
      <vt:lpstr>Lists - Cloning</vt:lpstr>
      <vt:lpstr>Cloning - Example</vt:lpstr>
      <vt:lpstr>Looping in Lists</vt:lpstr>
      <vt:lpstr>for loop in Lists</vt:lpstr>
      <vt:lpstr>enumerate()</vt:lpstr>
      <vt:lpstr>range()</vt:lpstr>
      <vt:lpstr>range()</vt:lpstr>
      <vt:lpstr>iterator()</vt:lpstr>
      <vt:lpstr>Iterator - Example</vt:lpstr>
      <vt:lpstr>Filter()</vt:lpstr>
      <vt:lpstr>filter() - Example</vt:lpstr>
      <vt:lpstr>Map()</vt:lpstr>
      <vt:lpstr>Map() -Examples</vt:lpstr>
      <vt:lpstr>Reduce()</vt:lpstr>
      <vt:lpstr>reduce() - Example</vt:lpstr>
      <vt:lpstr>List Comprehension</vt:lpstr>
      <vt:lpstr>List Comprehension</vt:lpstr>
      <vt:lpstr>Tuple</vt:lpstr>
      <vt:lpstr>Tuple - Examples</vt:lpstr>
      <vt:lpstr>Tuple Assignment</vt:lpstr>
      <vt:lpstr>Tuple</vt:lpstr>
      <vt:lpstr>Accessing Values in Tuple</vt:lpstr>
      <vt:lpstr>Updating Tuple</vt:lpstr>
      <vt:lpstr>Deleting Elements in Tuple</vt:lpstr>
      <vt:lpstr>Basic Tuple Operations</vt:lpstr>
      <vt:lpstr>Basic Tuple Operations</vt:lpstr>
      <vt:lpstr>Tuples for Returning Multiple Values</vt:lpstr>
      <vt:lpstr>Nested Tuples</vt:lpstr>
      <vt:lpstr>Tuple Comprehension</vt:lpstr>
      <vt:lpstr>Variable Length Argument Tuples</vt:lpstr>
      <vt:lpstr>zip() function</vt:lpstr>
      <vt:lpstr>Difference between List and Tuple</vt:lpstr>
      <vt:lpstr>Dictionary</vt:lpstr>
      <vt:lpstr>Dictionary</vt:lpstr>
      <vt:lpstr>Accessing Values</vt:lpstr>
      <vt:lpstr>Collision</vt:lpstr>
      <vt:lpstr>Updating Values in Dictionary</vt:lpstr>
      <vt:lpstr>Insertion</vt:lpstr>
      <vt:lpstr>Updation</vt:lpstr>
      <vt:lpstr>Deletion</vt:lpstr>
      <vt:lpstr>del and clear()</vt:lpstr>
      <vt:lpstr>pop() Method</vt:lpstr>
      <vt:lpstr>pop() - Example</vt:lpstr>
      <vt:lpstr>pop() - Example</vt:lpstr>
      <vt:lpstr>Dictionary Comprehension</vt:lpstr>
      <vt:lpstr>Sorting Items in Dictionary</vt:lpstr>
      <vt:lpstr>Sorting Items in Dictionary</vt:lpstr>
      <vt:lpstr>Looping over Dictionary</vt:lpstr>
      <vt:lpstr>Looping over Dictionary</vt:lpstr>
      <vt:lpstr>Looping over Dictionary</vt:lpstr>
      <vt:lpstr>Nested Dictionary</vt:lpstr>
      <vt:lpstr>Built-in Dictionary Functions and Methods</vt:lpstr>
      <vt:lpstr>Dictionary Methods</vt:lpstr>
      <vt:lpstr>Dictionary Methods</vt:lpstr>
      <vt:lpstr>Dictionary Methods</vt:lpstr>
      <vt:lpstr>String Formatting</vt:lpstr>
      <vt:lpstr>Difference between List and Dictionary</vt:lpstr>
      <vt:lpstr>Illustrative Examples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- IV</dc:title>
  <dc:creator>SSKV</dc:creator>
  <cp:lastModifiedBy>Administrator</cp:lastModifiedBy>
  <cp:revision>42</cp:revision>
  <dcterms:created xsi:type="dcterms:W3CDTF">2017-08-27T03:57:18Z</dcterms:created>
  <dcterms:modified xsi:type="dcterms:W3CDTF">2019-12-11T09:30:17Z</dcterms:modified>
</cp:coreProperties>
</file>