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71"/>
  </p:notesMasterIdLst>
  <p:sldIdLst>
    <p:sldId id="272" r:id="rId2"/>
    <p:sldId id="356" r:id="rId3"/>
    <p:sldId id="265" r:id="rId4"/>
    <p:sldId id="269" r:id="rId5"/>
    <p:sldId id="293" r:id="rId6"/>
    <p:sldId id="270" r:id="rId7"/>
    <p:sldId id="257" r:id="rId8"/>
    <p:sldId id="294" r:id="rId9"/>
    <p:sldId id="295" r:id="rId10"/>
    <p:sldId id="296" r:id="rId11"/>
    <p:sldId id="297" r:id="rId12"/>
    <p:sldId id="298" r:id="rId13"/>
    <p:sldId id="258" r:id="rId14"/>
    <p:sldId id="259" r:id="rId15"/>
    <p:sldId id="260" r:id="rId16"/>
    <p:sldId id="275" r:id="rId17"/>
    <p:sldId id="300" r:id="rId18"/>
    <p:sldId id="273" r:id="rId19"/>
    <p:sldId id="299" r:id="rId20"/>
    <p:sldId id="274" r:id="rId21"/>
    <p:sldId id="277" r:id="rId22"/>
    <p:sldId id="308" r:id="rId23"/>
    <p:sldId id="278" r:id="rId24"/>
    <p:sldId id="291" r:id="rId25"/>
    <p:sldId id="280" r:id="rId26"/>
    <p:sldId id="301" r:id="rId27"/>
    <p:sldId id="281" r:id="rId28"/>
    <p:sldId id="282" r:id="rId29"/>
    <p:sldId id="302" r:id="rId30"/>
    <p:sldId id="283" r:id="rId31"/>
    <p:sldId id="303" r:id="rId32"/>
    <p:sldId id="284" r:id="rId33"/>
    <p:sldId id="305" r:id="rId34"/>
    <p:sldId id="306" r:id="rId35"/>
    <p:sldId id="309" r:id="rId36"/>
    <p:sldId id="286" r:id="rId37"/>
    <p:sldId id="311" r:id="rId38"/>
    <p:sldId id="313" r:id="rId39"/>
    <p:sldId id="312" r:id="rId40"/>
    <p:sldId id="314" r:id="rId41"/>
    <p:sldId id="316" r:id="rId42"/>
    <p:sldId id="318" r:id="rId43"/>
    <p:sldId id="317" r:id="rId44"/>
    <p:sldId id="320" r:id="rId45"/>
    <p:sldId id="321" r:id="rId46"/>
    <p:sldId id="322" r:id="rId47"/>
    <p:sldId id="323" r:id="rId48"/>
    <p:sldId id="324" r:id="rId49"/>
    <p:sldId id="325" r:id="rId50"/>
    <p:sldId id="326" r:id="rId51"/>
    <p:sldId id="328" r:id="rId52"/>
    <p:sldId id="345" r:id="rId53"/>
    <p:sldId id="346" r:id="rId54"/>
    <p:sldId id="334" r:id="rId55"/>
    <p:sldId id="335" r:id="rId56"/>
    <p:sldId id="347" r:id="rId57"/>
    <p:sldId id="348" r:id="rId58"/>
    <p:sldId id="337" r:id="rId59"/>
    <p:sldId id="350" r:id="rId60"/>
    <p:sldId id="349" r:id="rId61"/>
    <p:sldId id="351" r:id="rId62"/>
    <p:sldId id="339" r:id="rId63"/>
    <p:sldId id="352" r:id="rId64"/>
    <p:sldId id="340" r:id="rId65"/>
    <p:sldId id="353" r:id="rId66"/>
    <p:sldId id="341" r:id="rId67"/>
    <p:sldId id="354" r:id="rId68"/>
    <p:sldId id="342" r:id="rId69"/>
    <p:sldId id="355" r:id="rId7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41" autoAdjust="0"/>
    <p:restoredTop sz="94671" autoAdjust="0"/>
  </p:normalViewPr>
  <p:slideViewPr>
    <p:cSldViewPr>
      <p:cViewPr>
        <p:scale>
          <a:sx n="66" d="100"/>
          <a:sy n="66" d="100"/>
        </p:scale>
        <p:origin x="-1500" y="-18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62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" Type="http://schemas.openxmlformats.org/officeDocument/2006/relationships/slide" Target="slides/slide6.xml"/><Relationship Id="rId71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B8A26F-C940-4C76-9E08-0D001446246D}" type="datetimeFigureOut">
              <a:rPr lang="en-IN" smtClean="0"/>
              <a:t>07-11-2017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6432B9-467B-415F-82F5-6E76DC79D5C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043339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89690-F8B4-400C-B8B9-FD2B9BFE1A45}" type="datetimeFigureOut">
              <a:rPr lang="en-IN" smtClean="0"/>
              <a:pPr/>
              <a:t>07-11-2017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69988-41DD-4C18-855A-C99C9508DAA2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89690-F8B4-400C-B8B9-FD2B9BFE1A45}" type="datetimeFigureOut">
              <a:rPr lang="en-IN" smtClean="0"/>
              <a:pPr/>
              <a:t>07-11-2017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69988-41DD-4C18-855A-C99C9508DAA2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89690-F8B4-400C-B8B9-FD2B9BFE1A45}" type="datetimeFigureOut">
              <a:rPr lang="en-IN" smtClean="0"/>
              <a:pPr/>
              <a:t>07-11-2017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69988-41DD-4C18-855A-C99C9508DAA2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89690-F8B4-400C-B8B9-FD2B9BFE1A45}" type="datetimeFigureOut">
              <a:rPr lang="en-IN" smtClean="0"/>
              <a:pPr/>
              <a:t>07-11-2017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69988-41DD-4C18-855A-C99C9508DAA2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89690-F8B4-400C-B8B9-FD2B9BFE1A45}" type="datetimeFigureOut">
              <a:rPr lang="en-IN" smtClean="0"/>
              <a:pPr/>
              <a:t>07-11-2017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69988-41DD-4C18-855A-C99C9508DAA2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89690-F8B4-400C-B8B9-FD2B9BFE1A45}" type="datetimeFigureOut">
              <a:rPr lang="en-IN" smtClean="0"/>
              <a:pPr/>
              <a:t>07-11-2017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69988-41DD-4C18-855A-C99C9508DAA2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89690-F8B4-400C-B8B9-FD2B9BFE1A45}" type="datetimeFigureOut">
              <a:rPr lang="en-IN" smtClean="0"/>
              <a:pPr/>
              <a:t>07-11-2017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69988-41DD-4C18-855A-C99C9508DAA2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89690-F8B4-400C-B8B9-FD2B9BFE1A45}" type="datetimeFigureOut">
              <a:rPr lang="en-IN" smtClean="0"/>
              <a:pPr/>
              <a:t>07-11-2017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69988-41DD-4C18-855A-C99C9508DAA2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89690-F8B4-400C-B8B9-FD2B9BFE1A45}" type="datetimeFigureOut">
              <a:rPr lang="en-IN" smtClean="0"/>
              <a:pPr/>
              <a:t>07-11-2017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69988-41DD-4C18-855A-C99C9508DAA2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89690-F8B4-400C-B8B9-FD2B9BFE1A45}" type="datetimeFigureOut">
              <a:rPr lang="en-IN" smtClean="0"/>
              <a:pPr/>
              <a:t>07-11-2017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69988-41DD-4C18-855A-C99C9508DAA2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89690-F8B4-400C-B8B9-FD2B9BFE1A45}" type="datetimeFigureOut">
              <a:rPr lang="en-IN" smtClean="0"/>
              <a:pPr/>
              <a:t>07-11-2017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69988-41DD-4C18-855A-C99C9508DAA2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389690-F8B4-400C-B8B9-FD2B9BFE1A45}" type="datetimeFigureOut">
              <a:rPr lang="en-IN" smtClean="0"/>
              <a:pPr/>
              <a:t>07-11-2017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869988-41DD-4C18-855A-C99C9508DAA2}" type="slidenum">
              <a:rPr lang="en-IN" smtClean="0"/>
              <a:pPr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39784"/>
          </a:xfrm>
        </p:spPr>
        <p:txBody>
          <a:bodyPr>
            <a:normAutofit/>
          </a:bodyPr>
          <a:lstStyle/>
          <a:p>
            <a:r>
              <a:rPr lang="en-US" sz="3200" dirty="0" smtClean="0">
                <a:latin typeface="Book Antiqua" pitchFamily="18" charset="0"/>
              </a:rPr>
              <a:t>Boolean operator </a:t>
            </a:r>
            <a:endParaRPr lang="en-US" sz="3200" dirty="0">
              <a:latin typeface="Book Antiqua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51520" y="1844824"/>
            <a:ext cx="853244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400" dirty="0" smtClean="0">
                <a:latin typeface="Book Antiqua" pitchFamily="18" charset="0"/>
              </a:rPr>
              <a:t> A variable of Boolean type can have one of the two values- </a:t>
            </a:r>
            <a:r>
              <a:rPr lang="en-US" sz="2400" dirty="0" smtClean="0">
                <a:solidFill>
                  <a:srgbClr val="FF0000"/>
                </a:solidFill>
                <a:latin typeface="Book Antiqua" pitchFamily="18" charset="0"/>
              </a:rPr>
              <a:t>True or False. </a:t>
            </a:r>
          </a:p>
          <a:p>
            <a:pPr algn="just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400" dirty="0" smtClean="0">
                <a:latin typeface="Book Antiqua" pitchFamily="18" charset="0"/>
              </a:rPr>
              <a:t> Similar to other variables, the Boolean variables are also created while we </a:t>
            </a:r>
            <a:r>
              <a:rPr lang="en-US" sz="2400" dirty="0" smtClean="0">
                <a:solidFill>
                  <a:srgbClr val="FF0000"/>
                </a:solidFill>
                <a:latin typeface="Book Antiqua" pitchFamily="18" charset="0"/>
              </a:rPr>
              <a:t>assign a value </a:t>
            </a:r>
            <a:r>
              <a:rPr lang="en-US" sz="2400" dirty="0" smtClean="0">
                <a:latin typeface="Book Antiqua" pitchFamily="18" charset="0"/>
              </a:rPr>
              <a:t>to them or when we use a </a:t>
            </a:r>
            <a:r>
              <a:rPr lang="en-US" sz="2400" dirty="0" smtClean="0">
                <a:solidFill>
                  <a:srgbClr val="FF0000"/>
                </a:solidFill>
                <a:latin typeface="Book Antiqua" pitchFamily="18" charset="0"/>
              </a:rPr>
              <a:t>relational operator </a:t>
            </a:r>
            <a:r>
              <a:rPr lang="en-US" sz="2400" dirty="0" smtClean="0">
                <a:latin typeface="Book Antiqua" pitchFamily="18" charset="0"/>
              </a:rPr>
              <a:t>on them. </a:t>
            </a:r>
            <a:endParaRPr lang="en-US" sz="2400" dirty="0"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4858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Book Antiqua" pitchFamily="18" charset="0"/>
              </a:rPr>
              <a:t>Boolean operator </a:t>
            </a:r>
            <a:endParaRPr lang="en-IN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85699834"/>
              </p:ext>
            </p:extLst>
          </p:nvPr>
        </p:nvGraphicFramePr>
        <p:xfrm>
          <a:off x="457200" y="1600200"/>
          <a:ext cx="8219256" cy="39170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87757"/>
                <a:gridCol w="2787757"/>
                <a:gridCol w="2643742"/>
              </a:tblGrid>
              <a:tr h="124732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 smtClean="0">
                        <a:latin typeface="Book Antiqua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 smtClean="0">
                        <a:latin typeface="Book Antiqua" pitchFamily="18" charset="0"/>
                      </a:endParaRPr>
                    </a:p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</a:tr>
              <a:tr h="1085531"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</a:tr>
              <a:tr h="720080"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</a:tr>
              <a:tr h="864096"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11560" y="1700808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>
                <a:solidFill>
                  <a:schemeClr val="bg1"/>
                </a:solidFill>
              </a:rPr>
              <a:t>&gt;&gt;</a:t>
            </a:r>
            <a:r>
              <a:rPr lang="en-IN" dirty="0" err="1">
                <a:solidFill>
                  <a:schemeClr val="bg1"/>
                </a:solidFill>
              </a:rPr>
              <a:t>boolean_var</a:t>
            </a:r>
            <a:r>
              <a:rPr lang="en-IN" dirty="0">
                <a:solidFill>
                  <a:schemeClr val="bg1"/>
                </a:solidFill>
              </a:rPr>
              <a:t> = True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75856" y="2082783"/>
            <a:ext cx="22322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dirty="0">
                <a:solidFill>
                  <a:schemeClr val="bg1"/>
                </a:solidFill>
              </a:rPr>
              <a:t>&gt;&gt;print(</a:t>
            </a:r>
            <a:r>
              <a:rPr lang="en-IN" dirty="0" err="1">
                <a:solidFill>
                  <a:schemeClr val="bg1"/>
                </a:solidFill>
              </a:rPr>
              <a:t>boolean_var</a:t>
            </a:r>
            <a:r>
              <a:rPr lang="en-IN" dirty="0">
                <a:solidFill>
                  <a:schemeClr val="bg1"/>
                </a:solidFill>
              </a:rPr>
              <a:t>)</a:t>
            </a:r>
          </a:p>
          <a:p>
            <a:pPr algn="ctr"/>
            <a:r>
              <a:rPr lang="en-IN" dirty="0">
                <a:solidFill>
                  <a:schemeClr val="bg1"/>
                </a:solidFill>
              </a:rPr>
              <a:t>     True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8911" y="2839789"/>
            <a:ext cx="22322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Book Antiqua" pitchFamily="18" charset="0"/>
              </a:rPr>
              <a:t>&gt;&gt; 20!=20</a:t>
            </a:r>
          </a:p>
          <a:p>
            <a:r>
              <a:rPr lang="en-US" sz="1600" dirty="0">
                <a:latin typeface="Book Antiqua" pitchFamily="18" charset="0"/>
              </a:rPr>
              <a:t>False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8087" y="3880252"/>
            <a:ext cx="21591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Book Antiqua" pitchFamily="18" charset="0"/>
              </a:rPr>
              <a:t>&gt;&gt; 90&lt;=90</a:t>
            </a:r>
          </a:p>
          <a:p>
            <a:r>
              <a:rPr lang="en-US" sz="1600" dirty="0">
                <a:latin typeface="Book Antiqua" pitchFamily="18" charset="0"/>
              </a:rPr>
              <a:t>True 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93277" y="4725144"/>
            <a:ext cx="223224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Book Antiqua" pitchFamily="18" charset="0"/>
              </a:rPr>
              <a:t>&gt;&gt; 30 &gt;30.0</a:t>
            </a:r>
          </a:p>
          <a:p>
            <a:r>
              <a:rPr lang="en-US" sz="1600" dirty="0">
                <a:latin typeface="Book Antiqua" pitchFamily="18" charset="0"/>
              </a:rPr>
              <a:t>False</a:t>
            </a:r>
          </a:p>
          <a:p>
            <a:endParaRPr lang="en-IN" dirty="0"/>
          </a:p>
        </p:txBody>
      </p:sp>
      <p:sp>
        <p:nvSpPr>
          <p:cNvPr id="19" name="TextBox 18"/>
          <p:cNvSpPr txBox="1"/>
          <p:nvPr/>
        </p:nvSpPr>
        <p:spPr>
          <a:xfrm>
            <a:off x="3419872" y="1885474"/>
            <a:ext cx="223224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Book Antiqua" pitchFamily="18" charset="0"/>
              </a:rPr>
              <a:t>&gt;&gt;20==30</a:t>
            </a:r>
          </a:p>
          <a:p>
            <a:r>
              <a:rPr lang="en-US" sz="1600" dirty="0" smtClean="0">
                <a:solidFill>
                  <a:schemeClr val="bg1"/>
                </a:solidFill>
                <a:latin typeface="Book Antiqua" pitchFamily="18" charset="0"/>
              </a:rPr>
              <a:t>False</a:t>
            </a:r>
            <a:endParaRPr lang="en-US" sz="1600" dirty="0">
              <a:solidFill>
                <a:schemeClr val="bg1"/>
              </a:solidFill>
              <a:latin typeface="Book Antiqua" pitchFamily="18" charset="0"/>
            </a:endParaRPr>
          </a:p>
          <a:p>
            <a:endParaRPr lang="en-IN" dirty="0"/>
          </a:p>
        </p:txBody>
      </p:sp>
      <p:sp>
        <p:nvSpPr>
          <p:cNvPr id="20" name="TextBox 19"/>
          <p:cNvSpPr txBox="1"/>
          <p:nvPr/>
        </p:nvSpPr>
        <p:spPr>
          <a:xfrm>
            <a:off x="3419872" y="2873425"/>
            <a:ext cx="26642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Book Antiqua" pitchFamily="18" charset="0"/>
              </a:rPr>
              <a:t>&gt;&gt;”Python”==“</a:t>
            </a:r>
            <a:r>
              <a:rPr lang="en-US" sz="1600" dirty="0" smtClean="0">
                <a:latin typeface="Book Antiqua" pitchFamily="18" charset="0"/>
              </a:rPr>
              <a:t>Python3.4</a:t>
            </a:r>
            <a:r>
              <a:rPr lang="en-US" sz="1600" dirty="0">
                <a:latin typeface="Book Antiqua" pitchFamily="18" charset="0"/>
              </a:rPr>
              <a:t>”</a:t>
            </a:r>
          </a:p>
          <a:p>
            <a:r>
              <a:rPr lang="en-US" sz="1600" dirty="0">
                <a:latin typeface="Book Antiqua" pitchFamily="18" charset="0"/>
              </a:rPr>
              <a:t>False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438894" y="3863370"/>
            <a:ext cx="172819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Book Antiqua" pitchFamily="18" charset="0"/>
              </a:rPr>
              <a:t>&gt;&gt; 87 == 87.0</a:t>
            </a:r>
          </a:p>
          <a:p>
            <a:r>
              <a:rPr lang="en-US" sz="1600" dirty="0" err="1">
                <a:latin typeface="Book Antiqua" pitchFamily="18" charset="0"/>
              </a:rPr>
              <a:t>Flase</a:t>
            </a:r>
            <a:r>
              <a:rPr lang="en-US" sz="1600" dirty="0">
                <a:latin typeface="Book Antiqua" pitchFamily="18" charset="0"/>
              </a:rPr>
              <a:t> </a:t>
            </a:r>
          </a:p>
          <a:p>
            <a:endParaRPr lang="en-IN" dirty="0"/>
          </a:p>
        </p:txBody>
      </p:sp>
      <p:sp>
        <p:nvSpPr>
          <p:cNvPr id="23" name="TextBox 22"/>
          <p:cNvSpPr txBox="1"/>
          <p:nvPr/>
        </p:nvSpPr>
        <p:spPr>
          <a:xfrm>
            <a:off x="3419872" y="4731455"/>
            <a:ext cx="206921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Book Antiqua" pitchFamily="18" charset="0"/>
              </a:rPr>
              <a:t>&gt;&gt; 87&gt;=87.0</a:t>
            </a:r>
          </a:p>
          <a:p>
            <a:r>
              <a:rPr lang="en-US" sz="1600" dirty="0">
                <a:latin typeface="Book Antiqua" pitchFamily="18" charset="0"/>
              </a:rPr>
              <a:t>True </a:t>
            </a:r>
          </a:p>
          <a:p>
            <a:endParaRPr lang="en-IN" dirty="0"/>
          </a:p>
        </p:txBody>
      </p:sp>
      <p:sp>
        <p:nvSpPr>
          <p:cNvPr id="24" name="TextBox 23"/>
          <p:cNvSpPr txBox="1"/>
          <p:nvPr/>
        </p:nvSpPr>
        <p:spPr>
          <a:xfrm>
            <a:off x="6084168" y="1885474"/>
            <a:ext cx="252028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Book Antiqua" pitchFamily="18" charset="0"/>
              </a:rPr>
              <a:t>&gt;&gt;”Python”==“Python”</a:t>
            </a:r>
          </a:p>
          <a:p>
            <a:r>
              <a:rPr lang="en-US" sz="1600" dirty="0">
                <a:solidFill>
                  <a:schemeClr val="bg1"/>
                </a:solidFill>
                <a:latin typeface="Book Antiqua" pitchFamily="18" charset="0"/>
              </a:rPr>
              <a:t>True</a:t>
            </a:r>
          </a:p>
          <a:p>
            <a:endParaRPr lang="en-IN" dirty="0"/>
          </a:p>
        </p:txBody>
      </p:sp>
      <p:sp>
        <p:nvSpPr>
          <p:cNvPr id="25" name="TextBox 24"/>
          <p:cNvSpPr txBox="1"/>
          <p:nvPr/>
        </p:nvSpPr>
        <p:spPr>
          <a:xfrm>
            <a:off x="6228184" y="2962899"/>
            <a:ext cx="223224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Book Antiqua" pitchFamily="18" charset="0"/>
              </a:rPr>
              <a:t>&gt;&gt; 30 &gt; 50</a:t>
            </a:r>
          </a:p>
          <a:p>
            <a:r>
              <a:rPr lang="en-US" sz="1600" dirty="0" err="1">
                <a:latin typeface="Book Antiqua" pitchFamily="18" charset="0"/>
              </a:rPr>
              <a:t>Flase</a:t>
            </a:r>
            <a:endParaRPr lang="en-US" sz="1600" dirty="0">
              <a:latin typeface="Book Antiqua" pitchFamily="18" charset="0"/>
            </a:endParaRPr>
          </a:p>
          <a:p>
            <a:endParaRPr lang="en-IN" dirty="0"/>
          </a:p>
        </p:txBody>
      </p:sp>
      <p:sp>
        <p:nvSpPr>
          <p:cNvPr id="26" name="TextBox 25"/>
          <p:cNvSpPr txBox="1"/>
          <p:nvPr/>
        </p:nvSpPr>
        <p:spPr>
          <a:xfrm>
            <a:off x="6228184" y="4003362"/>
            <a:ext cx="20882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Book Antiqua" pitchFamily="18" charset="0"/>
              </a:rPr>
              <a:t>&gt;&gt; 30&gt;50</a:t>
            </a:r>
          </a:p>
          <a:p>
            <a:r>
              <a:rPr lang="en-US" sz="1600" dirty="0">
                <a:latin typeface="Book Antiqua" pitchFamily="18" charset="0"/>
              </a:rPr>
              <a:t>False</a:t>
            </a:r>
          </a:p>
          <a:p>
            <a:endParaRPr lang="en-IN" dirty="0"/>
          </a:p>
        </p:txBody>
      </p:sp>
      <p:sp>
        <p:nvSpPr>
          <p:cNvPr id="28" name="TextBox 27"/>
          <p:cNvSpPr txBox="1"/>
          <p:nvPr/>
        </p:nvSpPr>
        <p:spPr>
          <a:xfrm>
            <a:off x="6228184" y="4865136"/>
            <a:ext cx="194421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Book Antiqua" pitchFamily="18" charset="0"/>
              </a:rPr>
              <a:t>&gt;&gt; 87&lt;=87.0</a:t>
            </a:r>
          </a:p>
          <a:p>
            <a:r>
              <a:rPr lang="en-US" sz="1600" dirty="0">
                <a:latin typeface="Book Antiqua" pitchFamily="18" charset="0"/>
              </a:rPr>
              <a:t>True 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34661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" grpId="0"/>
      <p:bldP spid="10" grpId="0"/>
      <p:bldP spid="12" grpId="0"/>
      <p:bldP spid="17" grpId="0"/>
      <p:bldP spid="19" grpId="0"/>
      <p:bldP spid="20" grpId="0"/>
      <p:bldP spid="21" grpId="0"/>
      <p:bldP spid="23" grpId="0"/>
      <p:bldP spid="24" grpId="0"/>
      <p:bldP spid="25" grpId="0"/>
      <p:bldP spid="26" grpId="0"/>
      <p:bldP spid="2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71546"/>
          </a:xfrm>
        </p:spPr>
        <p:txBody>
          <a:bodyPr>
            <a:normAutofit/>
          </a:bodyPr>
          <a:lstStyle/>
          <a:p>
            <a:r>
              <a:rPr lang="en-US" sz="3600" dirty="0" smtClean="0">
                <a:latin typeface="Book Antiqua" pitchFamily="18" charset="0"/>
              </a:rPr>
              <a:t>Arithmetic Operators</a:t>
            </a:r>
            <a:endParaRPr lang="en-US" sz="3600" dirty="0">
              <a:latin typeface="Book Antiqu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57232"/>
            <a:ext cx="9144000" cy="729200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 smtClean="0">
                <a:latin typeface="Book Antiqua" pitchFamily="18" charset="0"/>
              </a:rPr>
              <a:t>if a=100 and b=200</a:t>
            </a:r>
          </a:p>
          <a:p>
            <a:pPr marL="0" indent="0">
              <a:buNone/>
            </a:pPr>
            <a:endParaRPr lang="en-US" dirty="0">
              <a:latin typeface="Book Antiqua" pitchFamily="18" charset="0"/>
            </a:endParaRP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0460106"/>
              </p:ext>
            </p:extLst>
          </p:nvPr>
        </p:nvGraphicFramePr>
        <p:xfrm>
          <a:off x="0" y="1357298"/>
          <a:ext cx="9144001" cy="55007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83428"/>
                <a:gridCol w="2873829"/>
                <a:gridCol w="2786744"/>
              </a:tblGrid>
              <a:tr h="452019">
                <a:tc>
                  <a:txBody>
                    <a:bodyPr/>
                    <a:lstStyle/>
                    <a:p>
                      <a:endParaRPr lang="en-US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latin typeface="Book Antiqua" pitchFamily="18" charset="0"/>
                      </a:endParaRPr>
                    </a:p>
                  </a:txBody>
                  <a:tcPr/>
                </a:tc>
              </a:tr>
              <a:tr h="625520">
                <a:tc>
                  <a:txBody>
                    <a:bodyPr/>
                    <a:lstStyle/>
                    <a:p>
                      <a:endParaRPr lang="en-US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latin typeface="Book Antiqua" pitchFamily="18" charset="0"/>
                      </a:endParaRPr>
                    </a:p>
                  </a:txBody>
                  <a:tcPr/>
                </a:tc>
              </a:tr>
              <a:tr h="625520">
                <a:tc>
                  <a:txBody>
                    <a:bodyPr/>
                    <a:lstStyle/>
                    <a:p>
                      <a:endParaRPr lang="en-US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latin typeface="Book Antiqua" pitchFamily="18" charset="0"/>
                      </a:endParaRPr>
                    </a:p>
                  </a:txBody>
                  <a:tcPr/>
                </a:tc>
              </a:tr>
              <a:tr h="625520">
                <a:tc>
                  <a:txBody>
                    <a:bodyPr/>
                    <a:lstStyle/>
                    <a:p>
                      <a:endParaRPr lang="en-US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latin typeface="Book Antiqua" pitchFamily="18" charset="0"/>
                      </a:endParaRPr>
                    </a:p>
                  </a:txBody>
                  <a:tcPr/>
                </a:tc>
              </a:tr>
              <a:tr h="625520">
                <a:tc>
                  <a:txBody>
                    <a:bodyPr/>
                    <a:lstStyle/>
                    <a:p>
                      <a:endParaRPr lang="en-US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latin typeface="Book Antiqua" pitchFamily="18" charset="0"/>
                      </a:endParaRPr>
                    </a:p>
                  </a:txBody>
                  <a:tcPr/>
                </a:tc>
              </a:tr>
              <a:tr h="625520">
                <a:tc>
                  <a:txBody>
                    <a:bodyPr/>
                    <a:lstStyle/>
                    <a:p>
                      <a:endParaRPr lang="en-US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latin typeface="Book Antiqua" pitchFamily="18" charset="0"/>
                      </a:endParaRPr>
                    </a:p>
                  </a:txBody>
                  <a:tcPr/>
                </a:tc>
              </a:tr>
              <a:tr h="1469062">
                <a:tc>
                  <a:txBody>
                    <a:bodyPr/>
                    <a:lstStyle/>
                    <a:p>
                      <a:endParaRPr lang="en-US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 smtClean="0">
                        <a:latin typeface="Book Antiqua" pitchFamily="18" charset="0"/>
                      </a:endParaRPr>
                    </a:p>
                  </a:txBody>
                  <a:tcPr/>
                </a:tc>
              </a:tr>
              <a:tr h="452019">
                <a:tc>
                  <a:txBody>
                    <a:bodyPr/>
                    <a:lstStyle/>
                    <a:p>
                      <a:endParaRPr lang="en-US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 kern="1200" dirty="0">
                        <a:solidFill>
                          <a:schemeClr val="dk1"/>
                        </a:solidFill>
                        <a:effectLst/>
                        <a:latin typeface="Book Antiqua" pitchFamily="18" charset="0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79512" y="1444134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Book Antiqua" pitchFamily="18" charset="0"/>
              </a:rPr>
              <a:t>Operators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14873" y="1821551"/>
            <a:ext cx="19442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Book Antiqua" pitchFamily="18" charset="0"/>
              </a:rPr>
              <a:t>+    (addition)</a:t>
            </a:r>
          </a:p>
          <a:p>
            <a:endParaRPr lang="en-IN" dirty="0"/>
          </a:p>
        </p:txBody>
      </p:sp>
      <p:sp>
        <p:nvSpPr>
          <p:cNvPr id="6" name="TextBox 5"/>
          <p:cNvSpPr txBox="1"/>
          <p:nvPr/>
        </p:nvSpPr>
        <p:spPr>
          <a:xfrm>
            <a:off x="214873" y="2636912"/>
            <a:ext cx="18355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-      (subtraction)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14873" y="3212976"/>
            <a:ext cx="21968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*     (multiplication)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14873" y="3861048"/>
            <a:ext cx="24849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/      (division)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79512" y="4509120"/>
            <a:ext cx="2520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%     (modulus)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14873" y="5157192"/>
            <a:ext cx="24849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//     (floor division)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79512" y="6453336"/>
            <a:ext cx="2736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**     (exponent)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707904" y="1444134"/>
            <a:ext cx="21602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Book Antiqua" pitchFamily="18" charset="0"/>
              </a:rPr>
              <a:t>Example</a:t>
            </a:r>
          </a:p>
          <a:p>
            <a:endParaRPr lang="en-IN" dirty="0"/>
          </a:p>
        </p:txBody>
      </p:sp>
      <p:sp>
        <p:nvSpPr>
          <p:cNvPr id="14" name="TextBox 13"/>
          <p:cNvSpPr txBox="1"/>
          <p:nvPr/>
        </p:nvSpPr>
        <p:spPr>
          <a:xfrm>
            <a:off x="3563888" y="1905799"/>
            <a:ext cx="2304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Book Antiqua" pitchFamily="18" charset="0"/>
              </a:rPr>
              <a:t>print(</a:t>
            </a:r>
            <a:r>
              <a:rPr lang="en-US" dirty="0" err="1">
                <a:latin typeface="Book Antiqua" pitchFamily="18" charset="0"/>
              </a:rPr>
              <a:t>a+b</a:t>
            </a:r>
            <a:r>
              <a:rPr lang="en-US" dirty="0">
                <a:latin typeface="Book Antiqua" pitchFamily="18" charset="0"/>
              </a:rPr>
              <a:t>)</a:t>
            </a:r>
            <a:endParaRPr lang="en-IN" dirty="0"/>
          </a:p>
        </p:txBody>
      </p:sp>
      <p:sp>
        <p:nvSpPr>
          <p:cNvPr id="15" name="TextBox 14"/>
          <p:cNvSpPr txBox="1"/>
          <p:nvPr/>
        </p:nvSpPr>
        <p:spPr>
          <a:xfrm>
            <a:off x="3563888" y="2498412"/>
            <a:ext cx="19442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Book Antiqua" pitchFamily="18" charset="0"/>
              </a:rPr>
              <a:t>Print(a-b)</a:t>
            </a:r>
          </a:p>
          <a:p>
            <a:endParaRPr lang="en-IN" dirty="0"/>
          </a:p>
        </p:txBody>
      </p:sp>
      <p:sp>
        <p:nvSpPr>
          <p:cNvPr id="16" name="TextBox 15"/>
          <p:cNvSpPr txBox="1"/>
          <p:nvPr/>
        </p:nvSpPr>
        <p:spPr>
          <a:xfrm>
            <a:off x="3563888" y="3130690"/>
            <a:ext cx="18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Book Antiqua" pitchFamily="18" charset="0"/>
              </a:rPr>
              <a:t>print(a*b)</a:t>
            </a:r>
          </a:p>
          <a:p>
            <a:endParaRPr lang="en-IN" dirty="0"/>
          </a:p>
        </p:txBody>
      </p:sp>
      <p:sp>
        <p:nvSpPr>
          <p:cNvPr id="17" name="TextBox 16"/>
          <p:cNvSpPr txBox="1"/>
          <p:nvPr/>
        </p:nvSpPr>
        <p:spPr>
          <a:xfrm>
            <a:off x="3563888" y="3722548"/>
            <a:ext cx="22322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Book Antiqua" pitchFamily="18" charset="0"/>
              </a:rPr>
              <a:t>print(a/b)</a:t>
            </a:r>
          </a:p>
          <a:p>
            <a:endParaRPr lang="en-IN" dirty="0"/>
          </a:p>
        </p:txBody>
      </p:sp>
      <p:sp>
        <p:nvSpPr>
          <p:cNvPr id="18" name="TextBox 17"/>
          <p:cNvSpPr txBox="1"/>
          <p:nvPr/>
        </p:nvSpPr>
        <p:spPr>
          <a:xfrm>
            <a:off x="3599892" y="4370620"/>
            <a:ext cx="22322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Book Antiqua" pitchFamily="18" charset="0"/>
              </a:rPr>
              <a:t>print(</a:t>
            </a:r>
            <a:r>
              <a:rPr lang="en-US" dirty="0" err="1">
                <a:latin typeface="Book Antiqua" pitchFamily="18" charset="0"/>
              </a:rPr>
              <a:t>a%b</a:t>
            </a:r>
            <a:r>
              <a:rPr lang="en-US" dirty="0">
                <a:latin typeface="Book Antiqua" pitchFamily="18" charset="0"/>
              </a:rPr>
              <a:t>)</a:t>
            </a:r>
          </a:p>
          <a:p>
            <a:endParaRPr lang="en-IN" dirty="0"/>
          </a:p>
        </p:txBody>
      </p:sp>
      <p:sp>
        <p:nvSpPr>
          <p:cNvPr id="19" name="TextBox 18"/>
          <p:cNvSpPr txBox="1"/>
          <p:nvPr/>
        </p:nvSpPr>
        <p:spPr>
          <a:xfrm>
            <a:off x="3599892" y="5016951"/>
            <a:ext cx="262829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Book Antiqua" pitchFamily="18" charset="0"/>
              </a:rPr>
              <a:t>print(12//5)</a:t>
            </a:r>
          </a:p>
          <a:p>
            <a:r>
              <a:rPr lang="en-US" dirty="0">
                <a:latin typeface="Book Antiqua" pitchFamily="18" charset="0"/>
              </a:rPr>
              <a:t>print(12.0//5.0)</a:t>
            </a:r>
          </a:p>
          <a:p>
            <a:r>
              <a:rPr lang="en-US" dirty="0">
                <a:latin typeface="Book Antiqua" pitchFamily="18" charset="0"/>
              </a:rPr>
              <a:t>Print(-19.5//5)</a:t>
            </a:r>
          </a:p>
          <a:p>
            <a:r>
              <a:rPr lang="en-US" dirty="0">
                <a:latin typeface="Book Antiqua" pitchFamily="18" charset="0"/>
              </a:rPr>
              <a:t>Print(-20.0//3)</a:t>
            </a:r>
          </a:p>
          <a:p>
            <a:endParaRPr lang="en-IN" dirty="0"/>
          </a:p>
        </p:txBody>
      </p:sp>
      <p:sp>
        <p:nvSpPr>
          <p:cNvPr id="20" name="TextBox 19"/>
          <p:cNvSpPr txBox="1"/>
          <p:nvPr/>
        </p:nvSpPr>
        <p:spPr>
          <a:xfrm>
            <a:off x="3599892" y="6494279"/>
            <a:ext cx="26282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Book Antiqua" pitchFamily="18" charset="0"/>
              </a:rPr>
              <a:t>print(a**b)</a:t>
            </a:r>
          </a:p>
          <a:p>
            <a:endParaRPr lang="en-IN" dirty="0"/>
          </a:p>
        </p:txBody>
      </p:sp>
      <p:sp>
        <p:nvSpPr>
          <p:cNvPr id="21" name="TextBox 20"/>
          <p:cNvSpPr txBox="1"/>
          <p:nvPr/>
        </p:nvSpPr>
        <p:spPr>
          <a:xfrm>
            <a:off x="6516216" y="1444134"/>
            <a:ext cx="20162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Book Antiqua" pitchFamily="18" charset="0"/>
              </a:rPr>
              <a:t>Output</a:t>
            </a:r>
          </a:p>
          <a:p>
            <a:endParaRPr lang="en-IN" dirty="0"/>
          </a:p>
        </p:txBody>
      </p:sp>
      <p:sp>
        <p:nvSpPr>
          <p:cNvPr id="22" name="TextBox 21"/>
          <p:cNvSpPr txBox="1"/>
          <p:nvPr/>
        </p:nvSpPr>
        <p:spPr>
          <a:xfrm>
            <a:off x="6516216" y="1905799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Book Antiqua" pitchFamily="18" charset="0"/>
              </a:rPr>
              <a:t>300</a:t>
            </a:r>
            <a:endParaRPr lang="en-IN" dirty="0"/>
          </a:p>
        </p:txBody>
      </p:sp>
      <p:sp>
        <p:nvSpPr>
          <p:cNvPr id="23" name="TextBox 22"/>
          <p:cNvSpPr txBox="1"/>
          <p:nvPr/>
        </p:nvSpPr>
        <p:spPr>
          <a:xfrm>
            <a:off x="6497623" y="2498412"/>
            <a:ext cx="20162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Book Antiqua" pitchFamily="18" charset="0"/>
              </a:rPr>
              <a:t>-100</a:t>
            </a:r>
          </a:p>
          <a:p>
            <a:endParaRPr lang="en-IN" dirty="0"/>
          </a:p>
        </p:txBody>
      </p:sp>
      <p:sp>
        <p:nvSpPr>
          <p:cNvPr id="24" name="TextBox 23"/>
          <p:cNvSpPr txBox="1"/>
          <p:nvPr/>
        </p:nvSpPr>
        <p:spPr>
          <a:xfrm>
            <a:off x="6497623" y="3130690"/>
            <a:ext cx="23228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Book Antiqua" pitchFamily="18" charset="0"/>
              </a:rPr>
              <a:t>20000</a:t>
            </a:r>
          </a:p>
          <a:p>
            <a:endParaRPr lang="en-IN" dirty="0"/>
          </a:p>
        </p:txBody>
      </p:sp>
      <p:sp>
        <p:nvSpPr>
          <p:cNvPr id="25" name="TextBox 24"/>
          <p:cNvSpPr txBox="1"/>
          <p:nvPr/>
        </p:nvSpPr>
        <p:spPr>
          <a:xfrm>
            <a:off x="6497623" y="3777021"/>
            <a:ext cx="17467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Book Antiqua" pitchFamily="18" charset="0"/>
              </a:rPr>
              <a:t>2.0</a:t>
            </a:r>
          </a:p>
          <a:p>
            <a:endParaRPr lang="en-IN" dirty="0"/>
          </a:p>
        </p:txBody>
      </p:sp>
      <p:sp>
        <p:nvSpPr>
          <p:cNvPr id="26" name="TextBox 25"/>
          <p:cNvSpPr txBox="1"/>
          <p:nvPr/>
        </p:nvSpPr>
        <p:spPr>
          <a:xfrm>
            <a:off x="6497623" y="4509120"/>
            <a:ext cx="16027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Book Antiqua" pitchFamily="18" charset="0"/>
              </a:rPr>
              <a:t>0</a:t>
            </a:r>
          </a:p>
          <a:p>
            <a:endParaRPr lang="en-IN" dirty="0"/>
          </a:p>
        </p:txBody>
      </p:sp>
      <p:sp>
        <p:nvSpPr>
          <p:cNvPr id="27" name="TextBox 26"/>
          <p:cNvSpPr txBox="1"/>
          <p:nvPr/>
        </p:nvSpPr>
        <p:spPr>
          <a:xfrm>
            <a:off x="6516216" y="5022430"/>
            <a:ext cx="252028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Book Antiqua" pitchFamily="18" charset="0"/>
              </a:rPr>
              <a:t>2</a:t>
            </a:r>
          </a:p>
          <a:p>
            <a:r>
              <a:rPr lang="en-US" dirty="0">
                <a:latin typeface="Book Antiqua" pitchFamily="18" charset="0"/>
              </a:rPr>
              <a:t>2.0</a:t>
            </a:r>
          </a:p>
          <a:p>
            <a:r>
              <a:rPr lang="en-US" dirty="0">
                <a:latin typeface="Book Antiqua" pitchFamily="18" charset="0"/>
              </a:rPr>
              <a:t>-4</a:t>
            </a:r>
          </a:p>
          <a:p>
            <a:r>
              <a:rPr lang="en-US" dirty="0">
                <a:latin typeface="Book Antiqua" pitchFamily="18" charset="0"/>
              </a:rPr>
              <a:t>-7.0</a:t>
            </a:r>
          </a:p>
          <a:p>
            <a:endParaRPr lang="en-IN" dirty="0"/>
          </a:p>
        </p:txBody>
      </p:sp>
      <p:sp>
        <p:nvSpPr>
          <p:cNvPr id="28" name="TextBox 27"/>
          <p:cNvSpPr txBox="1"/>
          <p:nvPr/>
        </p:nvSpPr>
        <p:spPr>
          <a:xfrm>
            <a:off x="6497623" y="6494279"/>
            <a:ext cx="17467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dk1"/>
                </a:solidFill>
                <a:latin typeface="Book Antiqua" pitchFamily="18" charset="0"/>
              </a:rPr>
              <a:t>100</a:t>
            </a:r>
            <a:r>
              <a:rPr lang="en-US" baseline="30000" dirty="0">
                <a:solidFill>
                  <a:schemeClr val="dk1"/>
                </a:solidFill>
                <a:latin typeface="Book Antiqua" pitchFamily="18" charset="0"/>
              </a:rPr>
              <a:t>200</a:t>
            </a:r>
            <a:endParaRPr lang="en-US" dirty="0">
              <a:solidFill>
                <a:schemeClr val="dk1"/>
              </a:solidFill>
              <a:latin typeface="Book Antiqua" pitchFamily="18" charset="0"/>
            </a:endParaRP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24438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6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1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6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9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6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/>
      <p:bldP spid="7" grpId="0"/>
      <p:bldP spid="8" grpId="0"/>
      <p:bldP spid="10" grpId="0"/>
      <p:bldP spid="11" grpId="0"/>
      <p:bldP spid="12" grpId="0"/>
      <p:bldP spid="13" grpId="0"/>
      <p:bldP spid="14" grpId="0"/>
      <p:bldP spid="15" grpId="0"/>
      <p:bldP spid="17" grpId="0"/>
      <p:bldP spid="18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n-US" sz="3600" dirty="0" smtClean="0">
                <a:latin typeface="Book Antiqua" pitchFamily="18" charset="0"/>
              </a:rPr>
              <a:t>Comparison Operators</a:t>
            </a:r>
            <a:endParaRPr lang="en-US" sz="3600" dirty="0">
              <a:latin typeface="Book Antiqu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85860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 smtClean="0">
                <a:latin typeface="Book Antiqua" pitchFamily="18" charset="0"/>
              </a:rPr>
              <a:t>if a=100 and b=200</a:t>
            </a:r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7254885"/>
              </p:ext>
            </p:extLst>
          </p:nvPr>
        </p:nvGraphicFramePr>
        <p:xfrm>
          <a:off x="0" y="1928802"/>
          <a:ext cx="9144001" cy="46601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83428"/>
                <a:gridCol w="2873829"/>
                <a:gridCol w="2786744"/>
              </a:tblGrid>
              <a:tr h="571504">
                <a:tc>
                  <a:txBody>
                    <a:bodyPr/>
                    <a:lstStyle/>
                    <a:p>
                      <a:endParaRPr lang="en-US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latin typeface="Book Antiqua" pitchFamily="18" charset="0"/>
                      </a:endParaRPr>
                    </a:p>
                  </a:txBody>
                  <a:tcPr/>
                </a:tc>
              </a:tr>
              <a:tr h="681449">
                <a:tc>
                  <a:txBody>
                    <a:bodyPr/>
                    <a:lstStyle/>
                    <a:p>
                      <a:endParaRPr lang="en-US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latin typeface="Book Antiqua" pitchFamily="18" charset="0"/>
                      </a:endParaRPr>
                    </a:p>
                  </a:txBody>
                  <a:tcPr/>
                </a:tc>
              </a:tr>
              <a:tr h="681449">
                <a:tc>
                  <a:txBody>
                    <a:bodyPr/>
                    <a:lstStyle/>
                    <a:p>
                      <a:endParaRPr lang="en-US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latin typeface="Book Antiqua" pitchFamily="18" charset="0"/>
                      </a:endParaRPr>
                    </a:p>
                  </a:txBody>
                  <a:tcPr/>
                </a:tc>
              </a:tr>
              <a:tr h="681449">
                <a:tc>
                  <a:txBody>
                    <a:bodyPr/>
                    <a:lstStyle/>
                    <a:p>
                      <a:endParaRPr lang="en-US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latin typeface="Book Antiqua" pitchFamily="18" charset="0"/>
                      </a:endParaRPr>
                    </a:p>
                  </a:txBody>
                  <a:tcPr/>
                </a:tc>
              </a:tr>
              <a:tr h="681449">
                <a:tc>
                  <a:txBody>
                    <a:bodyPr/>
                    <a:lstStyle/>
                    <a:p>
                      <a:endParaRPr lang="en-US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latin typeface="Book Antiqua" pitchFamily="18" charset="0"/>
                      </a:endParaRPr>
                    </a:p>
                  </a:txBody>
                  <a:tcPr/>
                </a:tc>
              </a:tr>
              <a:tr h="681449">
                <a:tc>
                  <a:txBody>
                    <a:bodyPr/>
                    <a:lstStyle/>
                    <a:p>
                      <a:endParaRPr lang="en-US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latin typeface="Book Antiqua" pitchFamily="18" charset="0"/>
                      </a:endParaRPr>
                    </a:p>
                  </a:txBody>
                  <a:tcPr/>
                </a:tc>
              </a:tr>
              <a:tr h="681449">
                <a:tc>
                  <a:txBody>
                    <a:bodyPr/>
                    <a:lstStyle/>
                    <a:p>
                      <a:endParaRPr lang="en-US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 smtClean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 smtClean="0">
                        <a:latin typeface="Book Antiqua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07504" y="2060848"/>
            <a:ext cx="2520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Book Antiqua" pitchFamily="18" charset="0"/>
              </a:rPr>
              <a:t>Operators</a:t>
            </a:r>
          </a:p>
          <a:p>
            <a:endParaRPr lang="en-IN" dirty="0"/>
          </a:p>
        </p:txBody>
      </p:sp>
      <p:sp>
        <p:nvSpPr>
          <p:cNvPr id="5" name="TextBox 4"/>
          <p:cNvSpPr txBox="1"/>
          <p:nvPr/>
        </p:nvSpPr>
        <p:spPr>
          <a:xfrm>
            <a:off x="139056" y="2492896"/>
            <a:ext cx="15121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Book Antiqua" pitchFamily="18" charset="0"/>
              </a:rPr>
              <a:t>==</a:t>
            </a:r>
          </a:p>
          <a:p>
            <a:endParaRPr lang="en-IN" dirty="0"/>
          </a:p>
        </p:txBody>
      </p:sp>
      <p:sp>
        <p:nvSpPr>
          <p:cNvPr id="6" name="TextBox 5"/>
          <p:cNvSpPr txBox="1"/>
          <p:nvPr/>
        </p:nvSpPr>
        <p:spPr>
          <a:xfrm>
            <a:off x="139056" y="3284984"/>
            <a:ext cx="19126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Book Antiqua" pitchFamily="18" charset="0"/>
              </a:rPr>
              <a:t>!=</a:t>
            </a:r>
          </a:p>
          <a:p>
            <a:endParaRPr lang="en-IN" dirty="0"/>
          </a:p>
        </p:txBody>
      </p:sp>
      <p:sp>
        <p:nvSpPr>
          <p:cNvPr id="7" name="TextBox 6"/>
          <p:cNvSpPr txBox="1"/>
          <p:nvPr/>
        </p:nvSpPr>
        <p:spPr>
          <a:xfrm>
            <a:off x="139056" y="3931315"/>
            <a:ext cx="19126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Book Antiqua" pitchFamily="18" charset="0"/>
              </a:rPr>
              <a:t>&gt;</a:t>
            </a:r>
          </a:p>
          <a:p>
            <a:endParaRPr lang="en-IN" dirty="0"/>
          </a:p>
        </p:txBody>
      </p:sp>
      <p:sp>
        <p:nvSpPr>
          <p:cNvPr id="8" name="TextBox 7"/>
          <p:cNvSpPr txBox="1"/>
          <p:nvPr/>
        </p:nvSpPr>
        <p:spPr>
          <a:xfrm>
            <a:off x="107504" y="4577646"/>
            <a:ext cx="12601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Book Antiqua" pitchFamily="18" charset="0"/>
              </a:rPr>
              <a:t>&lt;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5373216"/>
            <a:ext cx="23397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Book Antiqua" pitchFamily="18" charset="0"/>
              </a:rPr>
              <a:t>&gt;=</a:t>
            </a:r>
          </a:p>
          <a:p>
            <a:endParaRPr lang="en-IN" dirty="0"/>
          </a:p>
        </p:txBody>
      </p:sp>
      <p:sp>
        <p:nvSpPr>
          <p:cNvPr id="11" name="TextBox 10"/>
          <p:cNvSpPr txBox="1"/>
          <p:nvPr/>
        </p:nvSpPr>
        <p:spPr>
          <a:xfrm>
            <a:off x="0" y="6019547"/>
            <a:ext cx="23397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Book Antiqua" pitchFamily="18" charset="0"/>
              </a:rPr>
              <a:t>&lt;=</a:t>
            </a:r>
          </a:p>
          <a:p>
            <a:endParaRPr lang="en-IN" dirty="0"/>
          </a:p>
        </p:txBody>
      </p:sp>
      <p:sp>
        <p:nvSpPr>
          <p:cNvPr id="12" name="TextBox 11"/>
          <p:cNvSpPr txBox="1"/>
          <p:nvPr/>
        </p:nvSpPr>
        <p:spPr>
          <a:xfrm>
            <a:off x="3707904" y="2060848"/>
            <a:ext cx="17281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Book Antiqua" pitchFamily="18" charset="0"/>
              </a:rPr>
              <a:t>Example</a:t>
            </a:r>
          </a:p>
          <a:p>
            <a:endParaRPr lang="en-IN" dirty="0"/>
          </a:p>
        </p:txBody>
      </p:sp>
      <p:sp>
        <p:nvSpPr>
          <p:cNvPr id="13" name="TextBox 12"/>
          <p:cNvSpPr txBox="1"/>
          <p:nvPr/>
        </p:nvSpPr>
        <p:spPr>
          <a:xfrm>
            <a:off x="3563888" y="2492896"/>
            <a:ext cx="16561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Book Antiqua" pitchFamily="18" charset="0"/>
              </a:rPr>
              <a:t>print(a==b)</a:t>
            </a:r>
          </a:p>
          <a:p>
            <a:endParaRPr lang="en-IN" dirty="0"/>
          </a:p>
        </p:txBody>
      </p:sp>
      <p:sp>
        <p:nvSpPr>
          <p:cNvPr id="14" name="TextBox 13"/>
          <p:cNvSpPr txBox="1"/>
          <p:nvPr/>
        </p:nvSpPr>
        <p:spPr>
          <a:xfrm>
            <a:off x="3563888" y="3275225"/>
            <a:ext cx="19442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Book Antiqua" pitchFamily="18" charset="0"/>
              </a:rPr>
              <a:t>Print(a!=b)</a:t>
            </a:r>
          </a:p>
          <a:p>
            <a:endParaRPr lang="en-IN" dirty="0"/>
          </a:p>
        </p:txBody>
      </p:sp>
      <p:sp>
        <p:nvSpPr>
          <p:cNvPr id="15" name="TextBox 14"/>
          <p:cNvSpPr txBox="1"/>
          <p:nvPr/>
        </p:nvSpPr>
        <p:spPr>
          <a:xfrm>
            <a:off x="3563888" y="3931315"/>
            <a:ext cx="23762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Book Antiqua" pitchFamily="18" charset="0"/>
              </a:rPr>
              <a:t>print(a&gt;b)</a:t>
            </a:r>
          </a:p>
          <a:p>
            <a:endParaRPr lang="en-IN" dirty="0"/>
          </a:p>
        </p:txBody>
      </p:sp>
      <p:sp>
        <p:nvSpPr>
          <p:cNvPr id="16" name="TextBox 15"/>
          <p:cNvSpPr txBox="1"/>
          <p:nvPr/>
        </p:nvSpPr>
        <p:spPr>
          <a:xfrm>
            <a:off x="3599678" y="4577645"/>
            <a:ext cx="22322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Book Antiqua" pitchFamily="18" charset="0"/>
              </a:rPr>
              <a:t>print(a&lt;b)</a:t>
            </a:r>
          </a:p>
          <a:p>
            <a:endParaRPr lang="en-IN" dirty="0"/>
          </a:p>
        </p:txBody>
      </p:sp>
      <p:sp>
        <p:nvSpPr>
          <p:cNvPr id="17" name="TextBox 16"/>
          <p:cNvSpPr txBox="1"/>
          <p:nvPr/>
        </p:nvSpPr>
        <p:spPr>
          <a:xfrm>
            <a:off x="3599678" y="5373216"/>
            <a:ext cx="19084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Book Antiqua" pitchFamily="18" charset="0"/>
              </a:rPr>
              <a:t>print(a&gt;=b)</a:t>
            </a:r>
          </a:p>
          <a:p>
            <a:endParaRPr lang="en-IN" dirty="0"/>
          </a:p>
        </p:txBody>
      </p:sp>
      <p:sp>
        <p:nvSpPr>
          <p:cNvPr id="18" name="TextBox 17"/>
          <p:cNvSpPr txBox="1"/>
          <p:nvPr/>
        </p:nvSpPr>
        <p:spPr>
          <a:xfrm>
            <a:off x="3599678" y="6019547"/>
            <a:ext cx="15121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Book Antiqua" pitchFamily="18" charset="0"/>
              </a:rPr>
              <a:t>print(a&lt;=b)</a:t>
            </a:r>
          </a:p>
          <a:p>
            <a:endParaRPr lang="en-IN" dirty="0"/>
          </a:p>
        </p:txBody>
      </p:sp>
      <p:sp>
        <p:nvSpPr>
          <p:cNvPr id="19" name="TextBox 18"/>
          <p:cNvSpPr txBox="1"/>
          <p:nvPr/>
        </p:nvSpPr>
        <p:spPr>
          <a:xfrm>
            <a:off x="6444208" y="2060848"/>
            <a:ext cx="20162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Book Antiqua" pitchFamily="18" charset="0"/>
              </a:rPr>
              <a:t>Output</a:t>
            </a:r>
          </a:p>
          <a:p>
            <a:endParaRPr lang="en-IN" dirty="0"/>
          </a:p>
        </p:txBody>
      </p:sp>
      <p:sp>
        <p:nvSpPr>
          <p:cNvPr id="20" name="TextBox 19"/>
          <p:cNvSpPr txBox="1"/>
          <p:nvPr/>
        </p:nvSpPr>
        <p:spPr>
          <a:xfrm>
            <a:off x="6444208" y="2492896"/>
            <a:ext cx="21602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Book Antiqua" pitchFamily="18" charset="0"/>
              </a:rPr>
              <a:t>False</a:t>
            </a:r>
          </a:p>
          <a:p>
            <a:endParaRPr lang="en-IN" dirty="0"/>
          </a:p>
        </p:txBody>
      </p:sp>
      <p:sp>
        <p:nvSpPr>
          <p:cNvPr id="21" name="TextBox 20"/>
          <p:cNvSpPr txBox="1"/>
          <p:nvPr/>
        </p:nvSpPr>
        <p:spPr>
          <a:xfrm>
            <a:off x="6444208" y="3284984"/>
            <a:ext cx="12961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Book Antiqua" pitchFamily="18" charset="0"/>
              </a:rPr>
              <a:t>True</a:t>
            </a:r>
          </a:p>
          <a:p>
            <a:endParaRPr lang="en-IN" dirty="0"/>
          </a:p>
        </p:txBody>
      </p:sp>
      <p:sp>
        <p:nvSpPr>
          <p:cNvPr id="22" name="TextBox 21"/>
          <p:cNvSpPr txBox="1"/>
          <p:nvPr/>
        </p:nvSpPr>
        <p:spPr>
          <a:xfrm>
            <a:off x="6444208" y="4762312"/>
            <a:ext cx="15841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Book Antiqua" pitchFamily="18" charset="0"/>
              </a:rPr>
              <a:t>True</a:t>
            </a:r>
          </a:p>
          <a:p>
            <a:endParaRPr lang="en-IN" dirty="0"/>
          </a:p>
        </p:txBody>
      </p:sp>
      <p:sp>
        <p:nvSpPr>
          <p:cNvPr id="23" name="TextBox 22"/>
          <p:cNvSpPr txBox="1"/>
          <p:nvPr/>
        </p:nvSpPr>
        <p:spPr>
          <a:xfrm>
            <a:off x="6444208" y="4077072"/>
            <a:ext cx="17281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Book Antiqua" pitchFamily="18" charset="0"/>
              </a:rPr>
              <a:t>False</a:t>
            </a:r>
          </a:p>
          <a:p>
            <a:endParaRPr lang="en-IN" dirty="0"/>
          </a:p>
        </p:txBody>
      </p:sp>
      <p:sp>
        <p:nvSpPr>
          <p:cNvPr id="24" name="TextBox 23"/>
          <p:cNvSpPr txBox="1"/>
          <p:nvPr/>
        </p:nvSpPr>
        <p:spPr>
          <a:xfrm>
            <a:off x="6444208" y="5373216"/>
            <a:ext cx="17281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Book Antiqua" pitchFamily="18" charset="0"/>
              </a:rPr>
              <a:t>False</a:t>
            </a:r>
          </a:p>
          <a:p>
            <a:endParaRPr lang="en-IN" dirty="0"/>
          </a:p>
        </p:txBody>
      </p:sp>
      <p:sp>
        <p:nvSpPr>
          <p:cNvPr id="25" name="TextBox 24"/>
          <p:cNvSpPr txBox="1"/>
          <p:nvPr/>
        </p:nvSpPr>
        <p:spPr>
          <a:xfrm>
            <a:off x="6444208" y="6019547"/>
            <a:ext cx="18722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Book Antiqua" pitchFamily="18" charset="0"/>
              </a:rPr>
              <a:t>True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933320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/>
      <p:bldP spid="7" grpId="0"/>
      <p:bldP spid="8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Autofit/>
          </a:bodyPr>
          <a:lstStyle/>
          <a:p>
            <a:r>
              <a:rPr lang="en-US" sz="3600" dirty="0" smtClean="0">
                <a:latin typeface="Book Antiqua" pitchFamily="18" charset="0"/>
              </a:rPr>
              <a:t>Unary Operators</a:t>
            </a:r>
            <a:br>
              <a:rPr lang="en-US" sz="3600" dirty="0" smtClean="0">
                <a:latin typeface="Book Antiqua" pitchFamily="18" charset="0"/>
              </a:rPr>
            </a:br>
            <a:endParaRPr lang="en-IN" sz="3600" dirty="0">
              <a:latin typeface="Book Antiqu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85794"/>
            <a:ext cx="8229600" cy="5340369"/>
          </a:xfrm>
        </p:spPr>
        <p:txBody>
          <a:bodyPr>
            <a:normAutofit fontScale="32500" lnSpcReduction="20000"/>
          </a:bodyPr>
          <a:lstStyle/>
          <a:p>
            <a:pPr algn="just">
              <a:lnSpc>
                <a:spcPct val="150000"/>
              </a:lnSpc>
            </a:pPr>
            <a:r>
              <a:rPr lang="en-US" sz="74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Unary operators act on </a:t>
            </a:r>
            <a:r>
              <a:rPr lang="en-US" sz="7400" dirty="0" smtClean="0">
                <a:solidFill>
                  <a:srgbClr val="C00000"/>
                </a:solidFill>
                <a:latin typeface="Book Antiqua" pitchFamily="18" charset="0"/>
              </a:rPr>
              <a:t>single operands</a:t>
            </a:r>
            <a:r>
              <a:rPr lang="en-US" sz="74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. </a:t>
            </a:r>
          </a:p>
          <a:p>
            <a:pPr algn="just">
              <a:lnSpc>
                <a:spcPct val="150000"/>
              </a:lnSpc>
            </a:pPr>
            <a:r>
              <a:rPr lang="en-US" sz="74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Python supports </a:t>
            </a:r>
            <a:r>
              <a:rPr lang="en-US" sz="7400" dirty="0" smtClean="0">
                <a:solidFill>
                  <a:srgbClr val="FF0000"/>
                </a:solidFill>
                <a:latin typeface="Book Antiqua" pitchFamily="18" charset="0"/>
              </a:rPr>
              <a:t>unary minus operator. </a:t>
            </a:r>
          </a:p>
          <a:p>
            <a:pPr algn="just">
              <a:lnSpc>
                <a:spcPct val="150000"/>
              </a:lnSpc>
            </a:pPr>
            <a:r>
              <a:rPr lang="en-US" sz="74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When an operand is preceded by a minus sign, the </a:t>
            </a:r>
            <a:r>
              <a:rPr lang="en-US" sz="7400" dirty="0" smtClean="0">
                <a:solidFill>
                  <a:srgbClr val="FF0000"/>
                </a:solidFill>
                <a:latin typeface="Book Antiqua" pitchFamily="18" charset="0"/>
              </a:rPr>
              <a:t>unary operator negates its value. </a:t>
            </a:r>
          </a:p>
          <a:p>
            <a:pPr algn="just">
              <a:lnSpc>
                <a:spcPct val="150000"/>
              </a:lnSpc>
            </a:pPr>
            <a:r>
              <a:rPr lang="en-US" sz="74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For example, if a number is positive, it becomes negative when preceded with a unary minus operator. Similarly, if the number is negative, it becomes positive after applying the unary minus operator. </a:t>
            </a:r>
          </a:p>
          <a:p>
            <a:pPr algn="just">
              <a:lnSpc>
                <a:spcPct val="150000"/>
              </a:lnSpc>
            </a:pPr>
            <a:r>
              <a:rPr lang="en-US" sz="7400" dirty="0" smtClean="0">
                <a:solidFill>
                  <a:srgbClr val="C00000"/>
                </a:solidFill>
                <a:latin typeface="Book Antiqua" pitchFamily="18" charset="0"/>
              </a:rPr>
              <a:t>b = 10</a:t>
            </a:r>
          </a:p>
          <a:p>
            <a:pPr algn="just">
              <a:lnSpc>
                <a:spcPct val="150000"/>
              </a:lnSpc>
            </a:pPr>
            <a:r>
              <a:rPr lang="en-US" sz="7400" dirty="0" smtClean="0">
                <a:solidFill>
                  <a:srgbClr val="C00000"/>
                </a:solidFill>
                <a:latin typeface="Book Antiqua" pitchFamily="18" charset="0"/>
              </a:rPr>
              <a:t> a = -(b)</a:t>
            </a:r>
          </a:p>
          <a:p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229600" cy="1143000"/>
          </a:xfrm>
        </p:spPr>
        <p:txBody>
          <a:bodyPr>
            <a:normAutofit/>
          </a:bodyPr>
          <a:lstStyle/>
          <a:p>
            <a:r>
              <a:rPr lang="en-US" sz="3600" dirty="0" smtClean="0">
                <a:latin typeface="Book Antiqua" pitchFamily="18" charset="0"/>
              </a:rPr>
              <a:t>Bitwise Operator </a:t>
            </a:r>
            <a:endParaRPr lang="en-US" sz="3600" dirty="0">
              <a:latin typeface="Book Antiqua" pitchFamily="18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6588576"/>
              </p:ext>
            </p:extLst>
          </p:nvPr>
        </p:nvGraphicFramePr>
        <p:xfrm>
          <a:off x="-4" y="1600200"/>
          <a:ext cx="9144003" cy="5257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1273"/>
                <a:gridCol w="831273"/>
                <a:gridCol w="831273"/>
                <a:gridCol w="831273"/>
                <a:gridCol w="831273"/>
                <a:gridCol w="775679"/>
                <a:gridCol w="886867"/>
                <a:gridCol w="831273"/>
                <a:gridCol w="831273"/>
                <a:gridCol w="831273"/>
                <a:gridCol w="831273"/>
              </a:tblGrid>
              <a:tr h="876300">
                <a:tc gridSpan="3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876300"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</a:tr>
              <a:tr h="876300"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</a:tr>
              <a:tr h="876300"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</a:tr>
              <a:tr h="876300"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</a:tr>
              <a:tr h="876300"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95536" y="1772816"/>
            <a:ext cx="15121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AND</a:t>
            </a:r>
          </a:p>
          <a:p>
            <a:endParaRPr lang="en-IN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987824" y="1772816"/>
            <a:ext cx="14401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OR</a:t>
            </a:r>
          </a:p>
          <a:p>
            <a:endParaRPr lang="en-IN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508104" y="1772816"/>
            <a:ext cx="15121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XOR</a:t>
            </a:r>
          </a:p>
          <a:p>
            <a:endParaRPr lang="en-IN" dirty="0"/>
          </a:p>
        </p:txBody>
      </p:sp>
      <p:sp>
        <p:nvSpPr>
          <p:cNvPr id="7" name="TextBox 6"/>
          <p:cNvSpPr txBox="1"/>
          <p:nvPr/>
        </p:nvSpPr>
        <p:spPr>
          <a:xfrm>
            <a:off x="7740352" y="1772816"/>
            <a:ext cx="10801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NOT</a:t>
            </a:r>
          </a:p>
          <a:p>
            <a:endParaRPr lang="en-IN" dirty="0"/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2673990"/>
              </p:ext>
            </p:extLst>
          </p:nvPr>
        </p:nvGraphicFramePr>
        <p:xfrm>
          <a:off x="8677" y="2476500"/>
          <a:ext cx="2493819" cy="43815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1273"/>
                <a:gridCol w="831273"/>
                <a:gridCol w="831273"/>
              </a:tblGrid>
              <a:tr h="876300">
                <a:tc>
                  <a:txBody>
                    <a:bodyPr/>
                    <a:lstStyle/>
                    <a:p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A&amp;B</a:t>
                      </a:r>
                      <a:endParaRPr lang="en-US" dirty="0"/>
                    </a:p>
                  </a:txBody>
                  <a:tcPr/>
                </a:tc>
              </a:tr>
              <a:tr h="876300"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876300"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876300"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876300"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8795312"/>
              </p:ext>
            </p:extLst>
          </p:nvPr>
        </p:nvGraphicFramePr>
        <p:xfrm>
          <a:off x="2483769" y="2492897"/>
          <a:ext cx="2448270" cy="43651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6090"/>
                <a:gridCol w="816090"/>
                <a:gridCol w="816090"/>
              </a:tblGrid>
              <a:tr h="873021">
                <a:tc>
                  <a:txBody>
                    <a:bodyPr/>
                    <a:lstStyle/>
                    <a:p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A|B</a:t>
                      </a:r>
                      <a:endParaRPr lang="en-US" dirty="0"/>
                    </a:p>
                  </a:txBody>
                  <a:tcPr/>
                </a:tc>
              </a:tr>
              <a:tr h="873021"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873021"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873021"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873021"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3240870"/>
              </p:ext>
            </p:extLst>
          </p:nvPr>
        </p:nvGraphicFramePr>
        <p:xfrm>
          <a:off x="4932040" y="2492898"/>
          <a:ext cx="2549413" cy="4374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6867"/>
                <a:gridCol w="831273"/>
                <a:gridCol w="831273"/>
              </a:tblGrid>
              <a:tr h="874976">
                <a:tc>
                  <a:txBody>
                    <a:bodyPr/>
                    <a:lstStyle/>
                    <a:p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A^B</a:t>
                      </a:r>
                      <a:endParaRPr lang="en-US" dirty="0"/>
                    </a:p>
                  </a:txBody>
                  <a:tcPr/>
                </a:tc>
              </a:tr>
              <a:tr h="874976"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874976"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874976"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874976"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6" name="Table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9416372"/>
              </p:ext>
            </p:extLst>
          </p:nvPr>
        </p:nvGraphicFramePr>
        <p:xfrm>
          <a:off x="7524328" y="2476500"/>
          <a:ext cx="1619672" cy="43815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8399"/>
                <a:gridCol w="831273"/>
              </a:tblGrid>
              <a:tr h="876300">
                <a:tc>
                  <a:txBody>
                    <a:bodyPr/>
                    <a:lstStyle/>
                    <a:p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!A</a:t>
                      </a:r>
                      <a:endParaRPr lang="en-US" dirty="0"/>
                    </a:p>
                  </a:txBody>
                  <a:tcPr/>
                </a:tc>
              </a:tr>
              <a:tr h="876300"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876300"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8763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8763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36226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  <p:bldP spid="6" grpId="0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282" y="0"/>
            <a:ext cx="8929718" cy="1071546"/>
          </a:xfrm>
        </p:spPr>
        <p:txBody>
          <a:bodyPr>
            <a:normAutofit/>
          </a:bodyPr>
          <a:lstStyle/>
          <a:p>
            <a:r>
              <a:rPr lang="en-US" sz="3600" dirty="0" smtClean="0">
                <a:latin typeface="Book Antiqua" pitchFamily="18" charset="0"/>
              </a:rPr>
              <a:t>Shift Operators</a:t>
            </a:r>
            <a:endParaRPr lang="en-IN" sz="3600" dirty="0">
              <a:latin typeface="Book Antiqu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714356"/>
            <a:ext cx="9144000" cy="6143644"/>
          </a:xfrm>
        </p:spPr>
        <p:txBody>
          <a:bodyPr>
            <a:noAutofit/>
          </a:bodyPr>
          <a:lstStyle/>
          <a:p>
            <a:endParaRPr lang="en-US" sz="2400" dirty="0" smtClean="0">
              <a:latin typeface="Book Antiqua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2400" dirty="0" smtClean="0">
                <a:latin typeface="Book Antiqua" pitchFamily="18" charset="0"/>
              </a:rPr>
              <a:t>Python supports two bitwise shift operators. </a:t>
            </a:r>
          </a:p>
          <a:p>
            <a:pPr algn="just">
              <a:lnSpc>
                <a:spcPct val="150000"/>
              </a:lnSpc>
            </a:pPr>
            <a:r>
              <a:rPr lang="en-US" sz="2400" dirty="0" smtClean="0">
                <a:latin typeface="Book Antiqua" pitchFamily="18" charset="0"/>
              </a:rPr>
              <a:t>They are </a:t>
            </a:r>
            <a:r>
              <a:rPr lang="en-US" sz="2400" dirty="0" smtClean="0">
                <a:solidFill>
                  <a:srgbClr val="FF0000"/>
                </a:solidFill>
                <a:latin typeface="Book Antiqua" pitchFamily="18" charset="0"/>
              </a:rPr>
              <a:t>shift left (&lt;&lt;) and shift right (&gt;&gt;). </a:t>
            </a:r>
          </a:p>
          <a:p>
            <a:pPr algn="just">
              <a:lnSpc>
                <a:spcPct val="150000"/>
              </a:lnSpc>
            </a:pPr>
            <a:r>
              <a:rPr lang="en-US" sz="2400" dirty="0" smtClean="0">
                <a:latin typeface="Book Antiqua" pitchFamily="18" charset="0"/>
              </a:rPr>
              <a:t>These operations are used to shift bits to the left or to the right</a:t>
            </a:r>
            <a:r>
              <a:rPr lang="en-US" sz="2400" b="1" dirty="0" smtClean="0">
                <a:latin typeface="Book Antiqua" pitchFamily="18" charset="0"/>
              </a:rPr>
              <a:t>. </a:t>
            </a:r>
            <a:endParaRPr lang="en-US" sz="2400" dirty="0" smtClean="0">
              <a:latin typeface="Book Antiqua" pitchFamily="18" charset="0"/>
            </a:endParaRPr>
          </a:p>
          <a:p>
            <a:r>
              <a:rPr lang="en-US" sz="2400" dirty="0" smtClean="0">
                <a:latin typeface="Book Antiqua" pitchFamily="18" charset="0"/>
              </a:rPr>
              <a:t>X=0001 1101</a:t>
            </a:r>
          </a:p>
          <a:p>
            <a:r>
              <a:rPr lang="en-US" sz="2400" dirty="0" smtClean="0">
                <a:latin typeface="Book Antiqua" pitchFamily="18" charset="0"/>
              </a:rPr>
              <a:t>X&lt;&lt;1 gives result </a:t>
            </a:r>
          </a:p>
          <a:p>
            <a:r>
              <a:rPr lang="en-US" sz="2400" dirty="0" smtClean="0">
                <a:latin typeface="Book Antiqua" pitchFamily="18" charset="0"/>
              </a:rPr>
              <a:t>0011 101</a:t>
            </a:r>
            <a:r>
              <a:rPr lang="en-US" sz="2400" dirty="0" smtClean="0">
                <a:solidFill>
                  <a:srgbClr val="FF0000"/>
                </a:solidFill>
                <a:latin typeface="Book Antiqua" pitchFamily="18" charset="0"/>
              </a:rPr>
              <a:t>0</a:t>
            </a:r>
          </a:p>
          <a:p>
            <a:endParaRPr lang="en-US" sz="2400" dirty="0">
              <a:solidFill>
                <a:srgbClr val="FF0000"/>
              </a:solidFill>
              <a:latin typeface="Book Antiqua" pitchFamily="18" charset="0"/>
            </a:endParaRPr>
          </a:p>
          <a:p>
            <a:r>
              <a:rPr lang="en-US" sz="2400" dirty="0" smtClean="0">
                <a:latin typeface="Book Antiqua" pitchFamily="18" charset="0"/>
              </a:rPr>
              <a:t>If we have X=0001 1101</a:t>
            </a:r>
          </a:p>
          <a:p>
            <a:r>
              <a:rPr lang="en-US" sz="2400" dirty="0" smtClean="0">
                <a:latin typeface="Book Antiqua" pitchFamily="18" charset="0"/>
              </a:rPr>
              <a:t>X&gt;&gt;1 gives the result as </a:t>
            </a:r>
          </a:p>
          <a:p>
            <a:r>
              <a:rPr lang="en-US" sz="2400" dirty="0" smtClean="0">
                <a:solidFill>
                  <a:srgbClr val="FF0000"/>
                </a:solidFill>
                <a:latin typeface="Book Antiqua" pitchFamily="18" charset="0"/>
              </a:rPr>
              <a:t>0</a:t>
            </a:r>
            <a:r>
              <a:rPr lang="en-US" sz="2400" dirty="0" smtClean="0">
                <a:latin typeface="Book Antiqua" pitchFamily="18" charset="0"/>
              </a:rPr>
              <a:t>000 1110</a:t>
            </a:r>
          </a:p>
          <a:p>
            <a:endParaRPr lang="en-IN" sz="2400" dirty="0">
              <a:solidFill>
                <a:srgbClr val="FF0000"/>
              </a:solidFill>
              <a:latin typeface="Book Antiqua" pitchFamily="18" charset="0"/>
            </a:endParaRPr>
          </a:p>
        </p:txBody>
      </p:sp>
      <p:grpSp>
        <p:nvGrpSpPr>
          <p:cNvPr id="4" name="Group 10"/>
          <p:cNvGrpSpPr>
            <a:grpSpLocks/>
          </p:cNvGrpSpPr>
          <p:nvPr/>
        </p:nvGrpSpPr>
        <p:grpSpPr bwMode="auto">
          <a:xfrm>
            <a:off x="785786" y="3143248"/>
            <a:ext cx="285753" cy="214314"/>
            <a:chOff x="0" y="0"/>
            <a:chExt cx="480" cy="568"/>
          </a:xfrm>
        </p:grpSpPr>
        <p:sp>
          <p:nvSpPr>
            <p:cNvPr id="5" name="Line 8"/>
            <p:cNvSpPr>
              <a:spLocks noChangeShapeType="1"/>
            </p:cNvSpPr>
            <p:nvPr/>
          </p:nvSpPr>
          <p:spPr bwMode="auto">
            <a:xfrm flipH="1">
              <a:off x="0" y="10"/>
              <a:ext cx="480" cy="558"/>
            </a:xfrm>
            <a:prstGeom prst="line">
              <a:avLst/>
            </a:prstGeom>
            <a:noFill/>
            <a:ln w="63500">
              <a:solidFill>
                <a:srgbClr val="FF00F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6" name="Line 9"/>
            <p:cNvSpPr>
              <a:spLocks noChangeShapeType="1"/>
            </p:cNvSpPr>
            <p:nvPr/>
          </p:nvSpPr>
          <p:spPr bwMode="auto">
            <a:xfrm>
              <a:off x="0" y="0"/>
              <a:ext cx="360" cy="502"/>
            </a:xfrm>
            <a:prstGeom prst="line">
              <a:avLst/>
            </a:prstGeom>
            <a:noFill/>
            <a:ln w="63500">
              <a:solidFill>
                <a:srgbClr val="FF00F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grpSp>
        <p:nvGrpSpPr>
          <p:cNvPr id="7" name="Group 10"/>
          <p:cNvGrpSpPr>
            <a:grpSpLocks/>
          </p:cNvGrpSpPr>
          <p:nvPr/>
        </p:nvGrpSpPr>
        <p:grpSpPr bwMode="auto">
          <a:xfrm>
            <a:off x="3428992" y="4857760"/>
            <a:ext cx="214314" cy="230152"/>
            <a:chOff x="0" y="0"/>
            <a:chExt cx="480" cy="568"/>
          </a:xfrm>
        </p:grpSpPr>
        <p:sp>
          <p:nvSpPr>
            <p:cNvPr id="8" name="Line 8"/>
            <p:cNvSpPr>
              <a:spLocks noChangeShapeType="1"/>
            </p:cNvSpPr>
            <p:nvPr/>
          </p:nvSpPr>
          <p:spPr bwMode="auto">
            <a:xfrm flipH="1">
              <a:off x="0" y="10"/>
              <a:ext cx="480" cy="558"/>
            </a:xfrm>
            <a:prstGeom prst="line">
              <a:avLst/>
            </a:prstGeom>
            <a:noFill/>
            <a:ln w="63500">
              <a:solidFill>
                <a:srgbClr val="FF00F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9" name="Line 9"/>
            <p:cNvSpPr>
              <a:spLocks noChangeShapeType="1"/>
            </p:cNvSpPr>
            <p:nvPr/>
          </p:nvSpPr>
          <p:spPr bwMode="auto">
            <a:xfrm>
              <a:off x="0" y="0"/>
              <a:ext cx="360" cy="502"/>
            </a:xfrm>
            <a:prstGeom prst="line">
              <a:avLst/>
            </a:prstGeom>
            <a:noFill/>
            <a:ln w="63500">
              <a:solidFill>
                <a:srgbClr val="FF00F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012868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571480"/>
            <a:ext cx="8229600" cy="654032"/>
          </a:xfrm>
        </p:spPr>
        <p:txBody>
          <a:bodyPr>
            <a:normAutofit fontScale="90000"/>
          </a:bodyPr>
          <a:lstStyle/>
          <a:p>
            <a:r>
              <a:rPr lang="en-US" sz="4000" dirty="0" smtClean="0">
                <a:latin typeface="Book Antiqua" pitchFamily="18" charset="0"/>
              </a:rPr>
              <a:t>Logical Operators</a:t>
            </a:r>
            <a:r>
              <a:rPr lang="en-US" dirty="0" smtClean="0">
                <a:latin typeface="Book Antiqua" pitchFamily="18" charset="0"/>
              </a:rPr>
              <a:t/>
            </a:r>
            <a:br>
              <a:rPr lang="en-US" dirty="0" smtClean="0">
                <a:latin typeface="Book Antiqua" pitchFamily="18" charset="0"/>
              </a:rPr>
            </a:br>
            <a:endParaRPr lang="en-IN" dirty="0">
              <a:latin typeface="Book Antiqu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71546"/>
            <a:ext cx="9144000" cy="6072206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 smtClean="0">
                <a:solidFill>
                  <a:srgbClr val="C00000"/>
                </a:solidFill>
                <a:latin typeface="Book Antiqua" pitchFamily="18" charset="0"/>
              </a:rPr>
              <a:t>LOGICAL OPERATORS: </a:t>
            </a:r>
            <a:r>
              <a:rPr lang="en-US" sz="2400" dirty="0" smtClean="0">
                <a:latin typeface="Book Antiqua" pitchFamily="18" charset="0"/>
              </a:rPr>
              <a:t>is used </a:t>
            </a:r>
            <a:r>
              <a:rPr lang="en-US" sz="2400" dirty="0" smtClean="0">
                <a:solidFill>
                  <a:srgbClr val="FF0000"/>
                </a:solidFill>
                <a:latin typeface="Book Antiqua" pitchFamily="18" charset="0"/>
              </a:rPr>
              <a:t>to simultaneously evaluate two conditions or expressions</a:t>
            </a: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 </a:t>
            </a:r>
            <a:r>
              <a:rPr lang="en-US" sz="2400" dirty="0" smtClean="0">
                <a:latin typeface="Book Antiqua" pitchFamily="18" charset="0"/>
              </a:rPr>
              <a:t>with relational operators.</a:t>
            </a:r>
          </a:p>
          <a:p>
            <a:pPr algn="just">
              <a:lnSpc>
                <a:spcPct val="150000"/>
              </a:lnSpc>
            </a:pPr>
            <a:r>
              <a:rPr lang="en-US" sz="2400" dirty="0" smtClean="0">
                <a:solidFill>
                  <a:srgbClr val="C00000"/>
                </a:solidFill>
                <a:latin typeface="Book Antiqua" pitchFamily="18" charset="0"/>
              </a:rPr>
              <a:t>Logical AND (&amp;&amp;) operator </a:t>
            </a:r>
            <a:r>
              <a:rPr lang="en-US" sz="2400" dirty="0" smtClean="0">
                <a:latin typeface="Book Antiqua" pitchFamily="18" charset="0"/>
              </a:rPr>
              <a:t>If expressions on </a:t>
            </a:r>
            <a:r>
              <a:rPr lang="en-US" sz="2400" dirty="0" smtClean="0">
                <a:solidFill>
                  <a:srgbClr val="FF0000"/>
                </a:solidFill>
                <a:latin typeface="Book Antiqua" pitchFamily="18" charset="0"/>
              </a:rPr>
              <a:t>both the sides </a:t>
            </a:r>
            <a:r>
              <a:rPr lang="en-US" sz="2400" dirty="0" smtClean="0">
                <a:latin typeface="Book Antiqua" pitchFamily="18" charset="0"/>
              </a:rPr>
              <a:t>(left and right side) of the logical operator are true, then the whole expression is true. </a:t>
            </a:r>
          </a:p>
          <a:p>
            <a:pPr algn="just">
              <a:lnSpc>
                <a:spcPct val="150000"/>
              </a:lnSpc>
            </a:pPr>
            <a:r>
              <a:rPr lang="en-US" sz="2400" dirty="0" smtClean="0">
                <a:latin typeface="Book Antiqua" pitchFamily="18" charset="0"/>
              </a:rPr>
              <a:t>Example: If we have an expression </a:t>
            </a:r>
            <a:r>
              <a:rPr lang="en-US" sz="2400" dirty="0" smtClean="0">
                <a:solidFill>
                  <a:srgbClr val="FF0000"/>
                </a:solidFill>
                <a:latin typeface="Book Antiqua" pitchFamily="18" charset="0"/>
              </a:rPr>
              <a:t>(a&gt;b) &amp;&amp; (b&gt;c), </a:t>
            </a:r>
            <a:r>
              <a:rPr lang="en-US" sz="2400" dirty="0" smtClean="0">
                <a:latin typeface="Book Antiqua" pitchFamily="18" charset="0"/>
              </a:rPr>
              <a:t>then the whole expression is true </a:t>
            </a:r>
            <a:r>
              <a:rPr lang="en-US" sz="2400" dirty="0" smtClean="0">
                <a:solidFill>
                  <a:srgbClr val="FF0000"/>
                </a:solidFill>
                <a:latin typeface="Book Antiqua" pitchFamily="18" charset="0"/>
              </a:rPr>
              <a:t>only if both expressions are true</a:t>
            </a:r>
            <a:r>
              <a:rPr lang="en-US" sz="2400" dirty="0" smtClean="0">
                <a:latin typeface="Book Antiqua" pitchFamily="18" charset="0"/>
              </a:rPr>
              <a:t>.</a:t>
            </a:r>
            <a:endParaRPr lang="en-US" sz="2400" dirty="0" smtClean="0">
              <a:solidFill>
                <a:schemeClr val="accent1">
                  <a:lumMod val="75000"/>
                </a:schemeClr>
              </a:solidFill>
              <a:latin typeface="Book Antiqua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2400" dirty="0" smtClean="0">
                <a:solidFill>
                  <a:srgbClr val="C00000"/>
                </a:solidFill>
                <a:latin typeface="Book Antiqua" pitchFamily="18" charset="0"/>
              </a:rPr>
              <a:t>Logical OR (||) operator </a:t>
            </a:r>
            <a:r>
              <a:rPr lang="en-US" sz="2400" dirty="0" smtClean="0">
                <a:latin typeface="Book Antiqua" pitchFamily="18" charset="0"/>
              </a:rPr>
              <a:t>If</a:t>
            </a: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 </a:t>
            </a:r>
            <a:r>
              <a:rPr lang="en-US" sz="2400" dirty="0" smtClean="0">
                <a:solidFill>
                  <a:srgbClr val="FF0000"/>
                </a:solidFill>
                <a:latin typeface="Book Antiqua" pitchFamily="18" charset="0"/>
              </a:rPr>
              <a:t>one or both the expressions </a:t>
            </a:r>
            <a:r>
              <a:rPr lang="en-US" sz="2400" dirty="0" smtClean="0">
                <a:latin typeface="Book Antiqua" pitchFamily="18" charset="0"/>
              </a:rPr>
              <a:t>of the logical operator is true, then the whole expression is true. </a:t>
            </a:r>
          </a:p>
          <a:p>
            <a:pPr algn="just">
              <a:lnSpc>
                <a:spcPct val="150000"/>
              </a:lnSpc>
            </a:pPr>
            <a:endParaRPr lang="en-US" sz="2400" dirty="0" smtClean="0">
              <a:solidFill>
                <a:schemeClr val="accent1">
                  <a:lumMod val="75000"/>
                </a:schemeClr>
              </a:solidFill>
              <a:latin typeface="Book Antiqu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Autofit/>
          </a:bodyPr>
          <a:lstStyle/>
          <a:p>
            <a:r>
              <a:rPr lang="en-US" sz="3600" dirty="0" smtClean="0">
                <a:latin typeface="Book Antiqua" pitchFamily="18" charset="0"/>
              </a:rPr>
              <a:t>Logical Operators</a:t>
            </a:r>
            <a:br>
              <a:rPr lang="en-US" sz="3600" dirty="0" smtClean="0">
                <a:latin typeface="Book Antiqua" pitchFamily="18" charset="0"/>
              </a:rPr>
            </a:br>
            <a:endParaRPr lang="en-IN" sz="3600" dirty="0">
              <a:latin typeface="Book Antiqu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00108"/>
            <a:ext cx="8686800" cy="5126055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 smtClean="0">
                <a:latin typeface="Book Antiqua" pitchFamily="18" charset="0"/>
              </a:rPr>
              <a:t>For example, If we have an expression </a:t>
            </a:r>
            <a:r>
              <a:rPr lang="en-US" sz="2400" dirty="0" smtClean="0">
                <a:solidFill>
                  <a:srgbClr val="FF0000"/>
                </a:solidFill>
                <a:latin typeface="Book Antiqua" pitchFamily="18" charset="0"/>
              </a:rPr>
              <a:t>(a&gt;b) || (b&gt;c), </a:t>
            </a:r>
            <a:r>
              <a:rPr lang="en-US" sz="2400" dirty="0" smtClean="0">
                <a:latin typeface="Book Antiqua" pitchFamily="18" charset="0"/>
              </a:rPr>
              <a:t>then the whole expression is true if either b is greater than a </a:t>
            </a:r>
            <a:r>
              <a:rPr lang="en-US" sz="2400" b="1" dirty="0" smtClean="0">
                <a:solidFill>
                  <a:srgbClr val="FF0000"/>
                </a:solidFill>
                <a:latin typeface="Book Antiqua" pitchFamily="18" charset="0"/>
              </a:rPr>
              <a:t>or</a:t>
            </a:r>
            <a:r>
              <a:rPr lang="en-US" sz="2400" dirty="0" smtClean="0">
                <a:latin typeface="Book Antiqua" pitchFamily="18" charset="0"/>
              </a:rPr>
              <a:t> b is greater than c. </a:t>
            </a:r>
          </a:p>
          <a:p>
            <a:pPr algn="just">
              <a:lnSpc>
                <a:spcPct val="150000"/>
              </a:lnSpc>
            </a:pPr>
            <a:r>
              <a:rPr lang="en-US" sz="2400" dirty="0" smtClean="0">
                <a:solidFill>
                  <a:srgbClr val="C00000"/>
                </a:solidFill>
                <a:latin typeface="Book Antiqua" pitchFamily="18" charset="0"/>
              </a:rPr>
              <a:t>Logical not (!) operator </a:t>
            </a:r>
            <a:r>
              <a:rPr lang="en-US" sz="2400" dirty="0" smtClean="0">
                <a:solidFill>
                  <a:srgbClr val="FF0000"/>
                </a:solidFill>
                <a:latin typeface="Book Antiqua" pitchFamily="18" charset="0"/>
              </a:rPr>
              <a:t>takes a single expression and negates the value </a:t>
            </a:r>
            <a:r>
              <a:rPr lang="en-US" sz="2400" dirty="0" smtClean="0">
                <a:latin typeface="Book Antiqua" pitchFamily="18" charset="0"/>
              </a:rPr>
              <a:t>of the expression. It </a:t>
            </a:r>
            <a:r>
              <a:rPr lang="en-US" sz="2400" dirty="0" smtClean="0">
                <a:solidFill>
                  <a:srgbClr val="FF0000"/>
                </a:solidFill>
                <a:latin typeface="Book Antiqua" pitchFamily="18" charset="0"/>
              </a:rPr>
              <a:t>just reverses the value</a:t>
            </a: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 </a:t>
            </a:r>
            <a:r>
              <a:rPr lang="en-US" sz="2400" dirty="0" smtClean="0">
                <a:latin typeface="Book Antiqua" pitchFamily="18" charset="0"/>
              </a:rPr>
              <a:t>of the expression. </a:t>
            </a:r>
          </a:p>
          <a:p>
            <a:pPr algn="just">
              <a:lnSpc>
                <a:spcPct val="150000"/>
              </a:lnSpc>
            </a:pPr>
            <a:r>
              <a:rPr lang="en-US" sz="2400" dirty="0" smtClean="0">
                <a:latin typeface="Book Antiqua" pitchFamily="18" charset="0"/>
              </a:rPr>
              <a:t>For example, </a:t>
            </a:r>
            <a:r>
              <a:rPr lang="en-US" sz="2400" dirty="0" smtClean="0">
                <a:solidFill>
                  <a:srgbClr val="FF0000"/>
                </a:solidFill>
                <a:latin typeface="Book Antiqua" pitchFamily="18" charset="0"/>
              </a:rPr>
              <a:t>a = 10, b = !a</a:t>
            </a: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; </a:t>
            </a:r>
            <a:r>
              <a:rPr lang="en-US" sz="2400" dirty="0" smtClean="0">
                <a:latin typeface="Book Antiqua" pitchFamily="18" charset="0"/>
              </a:rPr>
              <a:t>Now, the value of b = 0. Therefore, !a = 0. The value of !a is assigned to b, hence, the result</a:t>
            </a:r>
            <a:endParaRPr lang="en-IN" sz="2400" dirty="0" smtClean="0">
              <a:latin typeface="Book Antiqua" pitchFamily="18" charset="0"/>
            </a:endParaRPr>
          </a:p>
          <a:p>
            <a:endParaRPr lang="en-IN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642918"/>
          </a:xfrm>
        </p:spPr>
        <p:txBody>
          <a:bodyPr>
            <a:normAutofit/>
          </a:bodyPr>
          <a:lstStyle/>
          <a:p>
            <a:r>
              <a:rPr lang="en-US" sz="3600" dirty="0" smtClean="0">
                <a:latin typeface="Book Antiqua" pitchFamily="18" charset="0"/>
              </a:rPr>
              <a:t>Membership Operator</a:t>
            </a:r>
            <a:endParaRPr lang="en-IN" sz="3600" dirty="0">
              <a:latin typeface="Book Antiqu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 </a:t>
            </a:r>
            <a:endParaRPr lang="en-IN" dirty="0"/>
          </a:p>
        </p:txBody>
      </p:sp>
      <p:sp>
        <p:nvSpPr>
          <p:cNvPr id="4" name="Rectangle 3"/>
          <p:cNvSpPr/>
          <p:nvPr/>
        </p:nvSpPr>
        <p:spPr>
          <a:xfrm>
            <a:off x="0" y="857232"/>
            <a:ext cx="885828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Python supports </a:t>
            </a:r>
            <a:r>
              <a:rPr lang="en-US" sz="2400" dirty="0" smtClean="0">
                <a:solidFill>
                  <a:srgbClr val="FF0000"/>
                </a:solidFill>
                <a:latin typeface="Book Antiqua" pitchFamily="18" charset="0"/>
              </a:rPr>
              <a:t>two types of membership operators–in and not in</a:t>
            </a: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. These operators, test for </a:t>
            </a:r>
            <a:r>
              <a:rPr lang="en-US" sz="2400" dirty="0" smtClean="0">
                <a:solidFill>
                  <a:srgbClr val="FF0000"/>
                </a:solidFill>
                <a:latin typeface="Book Antiqua" pitchFamily="18" charset="0"/>
              </a:rPr>
              <a:t>membership in a sequence </a:t>
            </a: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such as </a:t>
            </a:r>
            <a:r>
              <a:rPr lang="en-US" sz="2400" dirty="0" smtClean="0">
                <a:solidFill>
                  <a:srgbClr val="FFC000"/>
                </a:solidFill>
                <a:latin typeface="Book Antiqua" pitchFamily="18" charset="0"/>
              </a:rPr>
              <a:t>strings, lists, or </a:t>
            </a:r>
            <a:r>
              <a:rPr lang="en-US" sz="2400" dirty="0" err="1" smtClean="0">
                <a:solidFill>
                  <a:srgbClr val="FFC000"/>
                </a:solidFill>
                <a:latin typeface="Book Antiqua" pitchFamily="18" charset="0"/>
              </a:rPr>
              <a:t>tuples</a:t>
            </a:r>
            <a:r>
              <a:rPr lang="en-US" sz="2400" dirty="0" smtClean="0">
                <a:solidFill>
                  <a:srgbClr val="FFC000"/>
                </a:solidFill>
                <a:latin typeface="Book Antiqua" pitchFamily="18" charset="0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US" sz="2400" u="sng" dirty="0" smtClean="0">
                <a:solidFill>
                  <a:srgbClr val="C00000"/>
                </a:solidFill>
                <a:latin typeface="Book Antiqua" pitchFamily="18" charset="0"/>
              </a:rPr>
              <a:t>in </a:t>
            </a:r>
            <a:r>
              <a:rPr lang="en-US" sz="2400" u="sng" dirty="0" err="1" smtClean="0">
                <a:solidFill>
                  <a:srgbClr val="C00000"/>
                </a:solidFill>
                <a:latin typeface="Book Antiqua" pitchFamily="18" charset="0"/>
              </a:rPr>
              <a:t>Operator:</a:t>
            </a:r>
            <a:r>
              <a:rPr lang="en-US" sz="2400" dirty="0" err="1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The</a:t>
            </a: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 operator returns true </a:t>
            </a:r>
            <a:r>
              <a:rPr lang="en-US" sz="2400" dirty="0" smtClean="0">
                <a:solidFill>
                  <a:srgbClr val="FF0000"/>
                </a:solidFill>
                <a:latin typeface="Book Antiqua" pitchFamily="18" charset="0"/>
              </a:rPr>
              <a:t>if a variable is found in the specified sequence </a:t>
            </a: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and false otherwise. For example</a:t>
            </a:r>
            <a:r>
              <a:rPr lang="en-US" sz="2400" dirty="0" smtClean="0">
                <a:solidFill>
                  <a:srgbClr val="FF0000"/>
                </a:solidFill>
                <a:latin typeface="Book Antiqua" pitchFamily="18" charset="0"/>
              </a:rPr>
              <a:t>, a in </a:t>
            </a:r>
            <a:r>
              <a:rPr lang="en-US" sz="2400" dirty="0" err="1" smtClean="0">
                <a:solidFill>
                  <a:srgbClr val="FF0000"/>
                </a:solidFill>
                <a:latin typeface="Book Antiqua" pitchFamily="18" charset="0"/>
              </a:rPr>
              <a:t>nums</a:t>
            </a:r>
            <a:r>
              <a:rPr lang="en-US" sz="2400" dirty="0" smtClean="0">
                <a:solidFill>
                  <a:srgbClr val="FF0000"/>
                </a:solidFill>
                <a:latin typeface="Book Antiqua" pitchFamily="18" charset="0"/>
              </a:rPr>
              <a:t> </a:t>
            </a: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returns 1, if a is a member of </a:t>
            </a:r>
            <a:r>
              <a:rPr lang="en-US" sz="2400" dirty="0" err="1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nums</a:t>
            </a: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. </a:t>
            </a:r>
          </a:p>
          <a:p>
            <a:pPr algn="just">
              <a:lnSpc>
                <a:spcPct val="150000"/>
              </a:lnSpc>
            </a:pPr>
            <a:r>
              <a:rPr lang="en-US" sz="2400" u="sng" dirty="0" smtClean="0">
                <a:solidFill>
                  <a:srgbClr val="C00000"/>
                </a:solidFill>
                <a:latin typeface="Book Antiqua" pitchFamily="18" charset="0"/>
              </a:rPr>
              <a:t>not in </a:t>
            </a:r>
            <a:r>
              <a:rPr lang="en-US" sz="2400" u="sng" dirty="0" err="1" smtClean="0">
                <a:solidFill>
                  <a:srgbClr val="C00000"/>
                </a:solidFill>
                <a:latin typeface="Book Antiqua" pitchFamily="18" charset="0"/>
              </a:rPr>
              <a:t>Operator:</a:t>
            </a:r>
            <a:r>
              <a:rPr lang="en-US" sz="2400" dirty="0" err="1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The</a:t>
            </a: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 operator returns true if a variable is not found in the specified sequence and false otherwise. For example, </a:t>
            </a:r>
            <a:r>
              <a:rPr lang="en-US" sz="2400" dirty="0" smtClean="0">
                <a:solidFill>
                  <a:srgbClr val="FF0000"/>
                </a:solidFill>
                <a:latin typeface="Book Antiqua" pitchFamily="18" charset="0"/>
              </a:rPr>
              <a:t>a not in </a:t>
            </a:r>
            <a:r>
              <a:rPr lang="en-US" sz="2400" dirty="0" err="1" smtClean="0">
                <a:solidFill>
                  <a:srgbClr val="FF0000"/>
                </a:solidFill>
                <a:latin typeface="Book Antiqua" pitchFamily="18" charset="0"/>
              </a:rPr>
              <a:t>nums</a:t>
            </a:r>
            <a:r>
              <a:rPr lang="en-US" sz="2400" dirty="0" smtClean="0">
                <a:solidFill>
                  <a:srgbClr val="FF0000"/>
                </a:solidFill>
                <a:latin typeface="Book Antiqua" pitchFamily="18" charset="0"/>
              </a:rPr>
              <a:t> </a:t>
            </a: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returns 1, if a is not a member of </a:t>
            </a:r>
            <a:r>
              <a:rPr lang="en-US" sz="2400" dirty="0" err="1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nums</a:t>
            </a: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.</a:t>
            </a:r>
            <a:endParaRPr lang="en-US" sz="2400" dirty="0" smtClean="0">
              <a:solidFill>
                <a:srgbClr val="C00000"/>
              </a:solidFill>
              <a:latin typeface="Book Antiqu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500042"/>
            <a:ext cx="8229600" cy="796908"/>
          </a:xfrm>
        </p:spPr>
        <p:txBody>
          <a:bodyPr>
            <a:normAutofit fontScale="90000"/>
          </a:bodyPr>
          <a:lstStyle/>
          <a:p>
            <a:r>
              <a:rPr lang="en-US" sz="4000" dirty="0" smtClean="0">
                <a:latin typeface="Book Antiqua" pitchFamily="18" charset="0"/>
              </a:rPr>
              <a:t>Identity Operator</a:t>
            </a:r>
            <a:r>
              <a:rPr lang="en-US" dirty="0" smtClean="0">
                <a:latin typeface="Book Antiqua" pitchFamily="18" charset="0"/>
              </a:rPr>
              <a:t/>
            </a:r>
            <a:br>
              <a:rPr lang="en-US" dirty="0" smtClean="0">
                <a:latin typeface="Book Antiqua" pitchFamily="18" charset="0"/>
              </a:rPr>
            </a:br>
            <a:endParaRPr lang="en-IN" dirty="0">
              <a:latin typeface="Book Antiqu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00108"/>
            <a:ext cx="8229600" cy="5126055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150000"/>
              </a:lnSpc>
            </a:pPr>
            <a:r>
              <a:rPr lang="en-US" sz="2400" dirty="0" smtClean="0">
                <a:solidFill>
                  <a:srgbClr val="C00000"/>
                </a:solidFill>
                <a:latin typeface="Book Antiqua" pitchFamily="18" charset="0"/>
              </a:rPr>
              <a:t>is Operator: </a:t>
            </a: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Returns true if operands or values on both sides of the </a:t>
            </a:r>
            <a:r>
              <a:rPr lang="en-US" sz="2400" dirty="0" smtClean="0">
                <a:solidFill>
                  <a:srgbClr val="FF0000"/>
                </a:solidFill>
                <a:latin typeface="Book Antiqua" pitchFamily="18" charset="0"/>
              </a:rPr>
              <a:t>operator point to the same object </a:t>
            </a: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and false otherwise. </a:t>
            </a:r>
          </a:p>
          <a:p>
            <a:pPr algn="just">
              <a:lnSpc>
                <a:spcPct val="150000"/>
              </a:lnSpc>
            </a:pP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For example</a:t>
            </a:r>
            <a:r>
              <a:rPr lang="en-US" sz="2400" dirty="0" smtClean="0">
                <a:solidFill>
                  <a:srgbClr val="FF0000"/>
                </a:solidFill>
                <a:latin typeface="Book Antiqua" pitchFamily="18" charset="0"/>
              </a:rPr>
              <a:t>, if a is b returns 1</a:t>
            </a: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, if id(a) is same as id(b). </a:t>
            </a:r>
          </a:p>
          <a:p>
            <a:pPr algn="just">
              <a:lnSpc>
                <a:spcPct val="150000"/>
              </a:lnSpc>
            </a:pPr>
            <a:r>
              <a:rPr lang="en-US" sz="2400" dirty="0" smtClean="0">
                <a:solidFill>
                  <a:srgbClr val="C00000"/>
                </a:solidFill>
                <a:latin typeface="Book Antiqua" pitchFamily="18" charset="0"/>
              </a:rPr>
              <a:t>is not Operator: </a:t>
            </a: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Returns true if operands or values on both sides of the operator does not point to the same object and false otherwise. </a:t>
            </a:r>
          </a:p>
          <a:p>
            <a:pPr algn="just">
              <a:lnSpc>
                <a:spcPct val="150000"/>
              </a:lnSpc>
            </a:pP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For example, </a:t>
            </a:r>
            <a:r>
              <a:rPr lang="en-US" sz="2400" dirty="0" smtClean="0">
                <a:solidFill>
                  <a:srgbClr val="FF0000"/>
                </a:solidFill>
                <a:latin typeface="Book Antiqua" pitchFamily="18" charset="0"/>
              </a:rPr>
              <a:t>if a is not b returns 1</a:t>
            </a: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, if id(a) is not same as id(b).</a:t>
            </a:r>
          </a:p>
          <a:p>
            <a:endParaRPr lang="en-IN" sz="2400" dirty="0">
              <a:latin typeface="Book Antiqu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8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720" y="214290"/>
            <a:ext cx="8229600" cy="928710"/>
          </a:xfrm>
        </p:spPr>
        <p:txBody>
          <a:bodyPr>
            <a:normAutofit fontScale="90000"/>
          </a:bodyPr>
          <a:lstStyle/>
          <a:p>
            <a:r>
              <a:rPr lang="en-US" sz="4000" dirty="0" smtClean="0">
                <a:latin typeface="Book Antiqua" pitchFamily="18" charset="0"/>
              </a:rPr>
              <a:t>Control Statements</a:t>
            </a:r>
            <a:r>
              <a:rPr lang="en-US" dirty="0" smtClean="0"/>
              <a:t/>
            </a:r>
            <a:br>
              <a:rPr lang="en-US" dirty="0" smtClean="0"/>
            </a:b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42984"/>
            <a:ext cx="9144000" cy="5715016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 smtClean="0">
                <a:latin typeface="Book Antiqua" pitchFamily="18" charset="0"/>
              </a:rPr>
              <a:t> </a:t>
            </a:r>
            <a:r>
              <a:rPr lang="en-IN" sz="24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A </a:t>
            </a:r>
            <a:r>
              <a:rPr lang="en-IN" sz="2400" i="1" dirty="0" smtClean="0">
                <a:solidFill>
                  <a:srgbClr val="FF0000"/>
                </a:solidFill>
                <a:latin typeface="Book Antiqua" pitchFamily="18" charset="0"/>
              </a:rPr>
              <a:t>control statement </a:t>
            </a:r>
            <a:r>
              <a:rPr lang="en-IN" sz="2400" dirty="0" smtClean="0">
                <a:latin typeface="Book Antiqua" pitchFamily="18" charset="0"/>
              </a:rPr>
              <a:t>is a statement that determines the control flow of a set of instructions, i.e., it </a:t>
            </a:r>
            <a:r>
              <a:rPr lang="en-IN" sz="2400" dirty="0" smtClean="0">
                <a:solidFill>
                  <a:srgbClr val="FF0000"/>
                </a:solidFill>
                <a:latin typeface="Book Antiqua" pitchFamily="18" charset="0"/>
              </a:rPr>
              <a:t>decides the sequence in which the instructions in a program are to be executed.</a:t>
            </a:r>
            <a:endParaRPr lang="en-IN" sz="2400" dirty="0" smtClean="0">
              <a:solidFill>
                <a:schemeClr val="accent1">
                  <a:lumMod val="75000"/>
                </a:schemeClr>
              </a:solidFill>
              <a:latin typeface="Book Antiqua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IN" sz="2400" u="sng" dirty="0" smtClean="0">
                <a:latin typeface="Book Antiqua" pitchFamily="18" charset="0"/>
              </a:rPr>
              <a:t>Types of  Control Statements</a:t>
            </a:r>
          </a:p>
          <a:p>
            <a:pPr marL="285750" indent="-285750" algn="just">
              <a:lnSpc>
                <a:spcPct val="150000"/>
              </a:lnSpc>
            </a:pPr>
            <a:r>
              <a:rPr lang="en-US" sz="2400" u="sng" dirty="0" smtClean="0">
                <a:latin typeface="Book Antiqua" pitchFamily="18" charset="0"/>
              </a:rPr>
              <a:t>Sequential Control:</a:t>
            </a:r>
            <a:r>
              <a:rPr lang="en-US" sz="2400" dirty="0" smtClean="0">
                <a:latin typeface="Book Antiqua" pitchFamily="18" charset="0"/>
              </a:rPr>
              <a:t> </a:t>
            </a:r>
            <a:r>
              <a:rPr lang="en-IN" sz="2400" dirty="0" smtClean="0">
                <a:latin typeface="Book Antiqua" pitchFamily="18" charset="0"/>
              </a:rPr>
              <a:t> A Python program is executed </a:t>
            </a:r>
            <a:r>
              <a:rPr lang="en-IN" sz="2400" dirty="0" smtClean="0">
                <a:solidFill>
                  <a:srgbClr val="FF0000"/>
                </a:solidFill>
                <a:latin typeface="Book Antiqua" pitchFamily="18" charset="0"/>
              </a:rPr>
              <a:t>sequentially </a:t>
            </a:r>
            <a:r>
              <a:rPr lang="en-IN" sz="2400" dirty="0" smtClean="0">
                <a:latin typeface="Book Antiqua" pitchFamily="18" charset="0"/>
              </a:rPr>
              <a:t>from the first line of the program to its last line</a:t>
            </a:r>
            <a:r>
              <a:rPr lang="en-IN" sz="24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. </a:t>
            </a:r>
            <a:endParaRPr lang="en-US" sz="2400" dirty="0" smtClean="0">
              <a:solidFill>
                <a:schemeClr val="accent1">
                  <a:lumMod val="75000"/>
                </a:schemeClr>
              </a:solidFill>
              <a:latin typeface="Book Antiqua" pitchFamily="18" charset="0"/>
            </a:endParaRPr>
          </a:p>
          <a:p>
            <a:pPr marL="285750" indent="-285750" algn="just">
              <a:lnSpc>
                <a:spcPct val="150000"/>
              </a:lnSpc>
            </a:pPr>
            <a:r>
              <a:rPr lang="en-US" sz="2400" u="sng" dirty="0" smtClean="0">
                <a:latin typeface="Book Antiqua" pitchFamily="18" charset="0"/>
              </a:rPr>
              <a:t>Selection Control</a:t>
            </a:r>
            <a:r>
              <a:rPr lang="en-US" sz="2400" dirty="0" smtClean="0">
                <a:latin typeface="Book Antiqua" pitchFamily="18" charset="0"/>
              </a:rPr>
              <a:t>:  To </a:t>
            </a:r>
            <a:r>
              <a:rPr lang="en-IN" sz="2400" dirty="0" smtClean="0">
                <a:latin typeface="Book Antiqua" pitchFamily="18" charset="0"/>
              </a:rPr>
              <a:t>execute only a </a:t>
            </a:r>
            <a:r>
              <a:rPr lang="en-IN" sz="2400" dirty="0" smtClean="0">
                <a:solidFill>
                  <a:srgbClr val="FF0000"/>
                </a:solidFill>
                <a:latin typeface="Book Antiqua" pitchFamily="18" charset="0"/>
              </a:rPr>
              <a:t>selected set</a:t>
            </a:r>
            <a:r>
              <a:rPr lang="en-IN" sz="2400" dirty="0" smtClean="0">
                <a:latin typeface="Book Antiqua" pitchFamily="18" charset="0"/>
              </a:rPr>
              <a:t> of statements.</a:t>
            </a:r>
            <a:endParaRPr lang="en-US" sz="2400" dirty="0" smtClean="0">
              <a:latin typeface="Book Antiqua" pitchFamily="18" charset="0"/>
            </a:endParaRPr>
          </a:p>
          <a:p>
            <a:pPr marL="285750" indent="-285750" algn="just">
              <a:lnSpc>
                <a:spcPct val="150000"/>
              </a:lnSpc>
            </a:pPr>
            <a:r>
              <a:rPr lang="en-US" sz="2400" u="sng" dirty="0" smtClean="0">
                <a:latin typeface="Book Antiqua" pitchFamily="18" charset="0"/>
              </a:rPr>
              <a:t>Iterative Control: </a:t>
            </a:r>
            <a:r>
              <a:rPr lang="en-IN" sz="2400" u="sng" dirty="0" smtClean="0">
                <a:latin typeface="Book Antiqua" pitchFamily="18" charset="0"/>
              </a:rPr>
              <a:t> </a:t>
            </a:r>
            <a:r>
              <a:rPr lang="en-IN" sz="2400" dirty="0" smtClean="0">
                <a:latin typeface="Book Antiqua" pitchFamily="18" charset="0"/>
              </a:rPr>
              <a:t>To execute a set of statements </a:t>
            </a:r>
            <a:r>
              <a:rPr lang="en-IN" sz="2400" dirty="0" smtClean="0">
                <a:solidFill>
                  <a:srgbClr val="FF0000"/>
                </a:solidFill>
                <a:latin typeface="Book Antiqua" pitchFamily="18" charset="0"/>
              </a:rPr>
              <a:t>repeatedly.</a:t>
            </a:r>
            <a:r>
              <a:rPr lang="en-IN" sz="2400" dirty="0" smtClean="0">
                <a:latin typeface="Book Antiqua" pitchFamily="18" charset="0"/>
              </a:rPr>
              <a:t> </a:t>
            </a:r>
            <a:endParaRPr lang="en-US" sz="2400" dirty="0" smtClean="0">
              <a:latin typeface="Book Antiqua" pitchFamily="18" charset="0"/>
            </a:endParaRPr>
          </a:p>
          <a:p>
            <a:endParaRPr lang="en-IN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364074" y="428604"/>
            <a:ext cx="9957816" cy="725470"/>
          </a:xfrm>
        </p:spPr>
        <p:txBody>
          <a:bodyPr>
            <a:noAutofit/>
          </a:bodyPr>
          <a:lstStyle/>
          <a:p>
            <a:r>
              <a:rPr lang="en-US" sz="3600" dirty="0" smtClean="0">
                <a:latin typeface="Book Antiqua" pitchFamily="18" charset="0"/>
              </a:rPr>
              <a:t>If Statement </a:t>
            </a:r>
            <a:br>
              <a:rPr lang="en-US" sz="3600" dirty="0" smtClean="0">
                <a:latin typeface="Book Antiqua" pitchFamily="18" charset="0"/>
              </a:rPr>
            </a:br>
            <a:endParaRPr lang="en-IN" sz="3600" dirty="0">
              <a:latin typeface="Book Antiqu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6678" y="1460665"/>
            <a:ext cx="8964488" cy="4525963"/>
          </a:xfrm>
        </p:spPr>
        <p:txBody>
          <a:bodyPr numCol="2">
            <a:normAutofit/>
          </a:bodyPr>
          <a:lstStyle/>
          <a:p>
            <a:pPr marL="0" indent="0">
              <a:buNone/>
            </a:pPr>
            <a:r>
              <a:rPr lang="en-US" sz="2800" u="sng" dirty="0" smtClean="0">
                <a:latin typeface="Book Antiqua" pitchFamily="18" charset="0"/>
              </a:rPr>
              <a:t>Syntax:</a:t>
            </a:r>
          </a:p>
          <a:p>
            <a:pPr marL="0" indent="0">
              <a:buNone/>
            </a:pPr>
            <a:r>
              <a:rPr lang="en-US" sz="2800" dirty="0" smtClean="0">
                <a:latin typeface="Book Antiqua" pitchFamily="18" charset="0"/>
              </a:rPr>
              <a:t>    if </a:t>
            </a:r>
            <a:r>
              <a:rPr lang="en-US" sz="2800" dirty="0" smtClean="0">
                <a:solidFill>
                  <a:schemeClr val="accent2"/>
                </a:solidFill>
                <a:latin typeface="Book Antiqua" pitchFamily="18" charset="0"/>
              </a:rPr>
              <a:t>test expression:   </a:t>
            </a:r>
          </a:p>
          <a:p>
            <a:pPr marL="0" indent="0">
              <a:buNone/>
            </a:pPr>
            <a:r>
              <a:rPr lang="en-US" sz="2800" dirty="0" smtClean="0">
                <a:solidFill>
                  <a:schemeClr val="accent2"/>
                </a:solidFill>
                <a:latin typeface="Book Antiqua" pitchFamily="18" charset="0"/>
              </a:rPr>
              <a:t>         	Statement 1</a:t>
            </a:r>
          </a:p>
          <a:p>
            <a:pPr marL="457200" lvl="1" indent="0">
              <a:buNone/>
            </a:pPr>
            <a:r>
              <a:rPr lang="en-US" dirty="0">
                <a:solidFill>
                  <a:schemeClr val="accent2"/>
                </a:solidFill>
                <a:latin typeface="Book Antiqua" pitchFamily="18" charset="0"/>
              </a:rPr>
              <a:t>	</a:t>
            </a:r>
            <a:r>
              <a:rPr lang="en-US" dirty="0" smtClean="0">
                <a:solidFill>
                  <a:schemeClr val="accent2"/>
                </a:solidFill>
                <a:latin typeface="Book Antiqua" pitchFamily="18" charset="0"/>
              </a:rPr>
              <a:t>…….. ..</a:t>
            </a:r>
          </a:p>
          <a:p>
            <a:pPr marL="457200" lvl="1" indent="0">
              <a:buNone/>
            </a:pPr>
            <a:r>
              <a:rPr lang="en-US" dirty="0">
                <a:solidFill>
                  <a:schemeClr val="accent2"/>
                </a:solidFill>
                <a:latin typeface="Book Antiqua" pitchFamily="18" charset="0"/>
              </a:rPr>
              <a:t>	S</a:t>
            </a:r>
            <a:r>
              <a:rPr lang="en-US" dirty="0" smtClean="0">
                <a:solidFill>
                  <a:schemeClr val="accent2"/>
                </a:solidFill>
                <a:latin typeface="Book Antiqua" pitchFamily="18" charset="0"/>
              </a:rPr>
              <a:t>tatement n</a:t>
            </a:r>
          </a:p>
          <a:p>
            <a:pPr marL="457200" lvl="1" indent="0">
              <a:buNone/>
            </a:pPr>
            <a:r>
              <a:rPr lang="en-US" dirty="0" smtClean="0">
                <a:latin typeface="Book Antiqua" pitchFamily="18" charset="0"/>
              </a:rPr>
              <a:t>Statement X</a:t>
            </a:r>
          </a:p>
          <a:p>
            <a:pPr marL="457200" lvl="1" indent="0">
              <a:buNone/>
            </a:pPr>
            <a:endParaRPr lang="en-US" dirty="0">
              <a:latin typeface="Book Antiqua" pitchFamily="18" charset="0"/>
            </a:endParaRPr>
          </a:p>
          <a:p>
            <a:pPr marL="457200" lvl="1" indent="0">
              <a:buNone/>
            </a:pPr>
            <a:endParaRPr lang="en-US" dirty="0" smtClean="0">
              <a:latin typeface="Book Antiqua" pitchFamily="18" charset="0"/>
            </a:endParaRPr>
          </a:p>
          <a:p>
            <a:pPr marL="457200" lvl="1" indent="0">
              <a:buNone/>
            </a:pPr>
            <a:endParaRPr lang="en-US" dirty="0">
              <a:latin typeface="Book Antiqua" pitchFamily="18" charset="0"/>
            </a:endParaRPr>
          </a:p>
          <a:p>
            <a:pPr marL="457200" lvl="1" indent="0">
              <a:buNone/>
            </a:pPr>
            <a:endParaRPr lang="en-US" dirty="0" smtClean="0">
              <a:latin typeface="Book Antiqua" pitchFamily="18" charset="0"/>
            </a:endParaRPr>
          </a:p>
        </p:txBody>
      </p:sp>
      <p:sp>
        <p:nvSpPr>
          <p:cNvPr id="4" name="Flowchart: Decision 3"/>
          <p:cNvSpPr/>
          <p:nvPr/>
        </p:nvSpPr>
        <p:spPr>
          <a:xfrm>
            <a:off x="4966712" y="1662053"/>
            <a:ext cx="2232248" cy="1296144"/>
          </a:xfrm>
          <a:prstGeom prst="flowChartDecision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  <a:latin typeface="Book Antiqua" pitchFamily="18" charset="0"/>
              </a:rPr>
              <a:t>Test expression</a:t>
            </a:r>
            <a:endParaRPr lang="en-IN" dirty="0">
              <a:solidFill>
                <a:schemeClr val="tx1"/>
              </a:solidFill>
              <a:latin typeface="Book Antiqua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822696" y="3441471"/>
            <a:ext cx="2520280" cy="79208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  <a:latin typeface="Book Antiqua" pitchFamily="18" charset="0"/>
              </a:rPr>
              <a:t>Statement block </a:t>
            </a:r>
            <a:endParaRPr lang="en-IN" dirty="0">
              <a:solidFill>
                <a:schemeClr val="tx1"/>
              </a:solidFill>
              <a:latin typeface="Book Antiqua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822696" y="4766068"/>
            <a:ext cx="2520280" cy="79208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  <a:latin typeface="Book Antiqua" pitchFamily="18" charset="0"/>
              </a:rPr>
              <a:t>Statement x</a:t>
            </a:r>
            <a:endParaRPr lang="en-IN" dirty="0">
              <a:solidFill>
                <a:schemeClr val="tx1"/>
              </a:solidFill>
              <a:latin typeface="Book Antiqua" pitchFamily="18" charset="0"/>
            </a:endParaRPr>
          </a:p>
        </p:txBody>
      </p:sp>
      <p:cxnSp>
        <p:nvCxnSpPr>
          <p:cNvPr id="7" name="Straight Arrow Connector 6"/>
          <p:cNvCxnSpPr>
            <a:stCxn id="4" idx="2"/>
            <a:endCxn id="5" idx="0"/>
          </p:cNvCxnSpPr>
          <p:nvPr/>
        </p:nvCxnSpPr>
        <p:spPr>
          <a:xfrm>
            <a:off x="6082836" y="2958197"/>
            <a:ext cx="0" cy="483274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6056107" y="4254341"/>
            <a:ext cx="0" cy="483274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Group 20"/>
          <p:cNvGrpSpPr/>
          <p:nvPr/>
        </p:nvGrpSpPr>
        <p:grpSpPr>
          <a:xfrm>
            <a:off x="7198960" y="2297654"/>
            <a:ext cx="1876801" cy="2943086"/>
            <a:chOff x="7198960" y="2297654"/>
            <a:chExt cx="1876801" cy="2943086"/>
          </a:xfrm>
        </p:grpSpPr>
        <p:cxnSp>
          <p:nvCxnSpPr>
            <p:cNvPr id="10" name="Straight Arrow Connector 9"/>
            <p:cNvCxnSpPr/>
            <p:nvPr/>
          </p:nvCxnSpPr>
          <p:spPr>
            <a:xfrm flipH="1" flipV="1">
              <a:off x="7342977" y="5184242"/>
              <a:ext cx="1732784" cy="28248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>
              <a:stCxn id="4" idx="3"/>
            </p:cNvCxnSpPr>
            <p:nvPr/>
          </p:nvCxnSpPr>
          <p:spPr>
            <a:xfrm flipV="1">
              <a:off x="7198960" y="2309308"/>
              <a:ext cx="1872208" cy="81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9071168" y="2297654"/>
              <a:ext cx="4593" cy="294308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extBox 12"/>
          <p:cNvSpPr txBox="1"/>
          <p:nvPr/>
        </p:nvSpPr>
        <p:spPr>
          <a:xfrm>
            <a:off x="7559000" y="1929303"/>
            <a:ext cx="864096" cy="3808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Book Antiqua" pitchFamily="18" charset="0"/>
              </a:rPr>
              <a:t>false</a:t>
            </a:r>
            <a:endParaRPr lang="en-IN" dirty="0">
              <a:latin typeface="Book Antiqua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334864" y="3009423"/>
            <a:ext cx="864096" cy="3808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Book Antiqua" pitchFamily="18" charset="0"/>
              </a:rPr>
              <a:t>true</a:t>
            </a:r>
            <a:endParaRPr lang="en-IN" dirty="0"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6240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5" grpId="0" animBg="1"/>
      <p:bldP spid="6" grpId="0" animBg="1"/>
      <p:bldP spid="13" grpId="0"/>
      <p:bldP spid="1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785794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latin typeface="Book Antiqua" pitchFamily="18" charset="0"/>
              </a:rPr>
              <a:t>If Statement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600708"/>
            <a:ext cx="8229600" cy="4525963"/>
          </a:xfrm>
        </p:spPr>
        <p:txBody>
          <a:bodyPr/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IN" dirty="0"/>
          </a:p>
        </p:txBody>
      </p:sp>
      <p:sp>
        <p:nvSpPr>
          <p:cNvPr id="6" name="Rectangle 5"/>
          <p:cNvSpPr/>
          <p:nvPr/>
        </p:nvSpPr>
        <p:spPr>
          <a:xfrm>
            <a:off x="611560" y="1600708"/>
            <a:ext cx="8208912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sz="2800" u="sng" dirty="0">
                <a:latin typeface="Book Antiqua" pitchFamily="18" charset="0"/>
              </a:rPr>
              <a:t>Example:</a:t>
            </a:r>
          </a:p>
          <a:p>
            <a:pPr lvl="1"/>
            <a:r>
              <a:rPr lang="en-US" sz="2800" dirty="0">
                <a:latin typeface="Book Antiqua" pitchFamily="18" charset="0"/>
              </a:rPr>
              <a:t>x=10 	</a:t>
            </a:r>
            <a:r>
              <a:rPr lang="en-US" sz="2800" dirty="0">
                <a:solidFill>
                  <a:srgbClr val="7030A0"/>
                </a:solidFill>
                <a:latin typeface="Book Antiqua" pitchFamily="18" charset="0"/>
              </a:rPr>
              <a:t># initialize</a:t>
            </a:r>
          </a:p>
          <a:p>
            <a:pPr lvl="1"/>
            <a:r>
              <a:rPr lang="en-US" sz="2800" dirty="0">
                <a:latin typeface="Book Antiqua" pitchFamily="18" charset="0"/>
              </a:rPr>
              <a:t>if </a:t>
            </a:r>
            <a:r>
              <a:rPr lang="en-US" sz="2800" dirty="0">
                <a:solidFill>
                  <a:schemeClr val="accent2"/>
                </a:solidFill>
                <a:latin typeface="Book Antiqua" pitchFamily="18" charset="0"/>
              </a:rPr>
              <a:t>(x&gt;0):</a:t>
            </a:r>
            <a:r>
              <a:rPr lang="en-US" sz="2800" dirty="0">
                <a:solidFill>
                  <a:srgbClr val="0070C0"/>
                </a:solidFill>
                <a:latin typeface="Book Antiqua" pitchFamily="18" charset="0"/>
              </a:rPr>
              <a:t>	</a:t>
            </a:r>
            <a:r>
              <a:rPr lang="en-US" sz="2800" dirty="0">
                <a:solidFill>
                  <a:srgbClr val="7030A0"/>
                </a:solidFill>
                <a:latin typeface="Book Antiqua" pitchFamily="18" charset="0"/>
              </a:rPr>
              <a:t>#test expression</a:t>
            </a:r>
          </a:p>
          <a:p>
            <a:pPr lvl="1"/>
            <a:r>
              <a:rPr lang="en-US" sz="2800" dirty="0">
                <a:solidFill>
                  <a:schemeClr val="accent2"/>
                </a:solidFill>
                <a:latin typeface="Book Antiqua" pitchFamily="18" charset="0"/>
              </a:rPr>
              <a:t>	x=x+1</a:t>
            </a:r>
            <a:r>
              <a:rPr lang="en-US" sz="2800" dirty="0">
                <a:solidFill>
                  <a:srgbClr val="FF0000"/>
                </a:solidFill>
                <a:latin typeface="Book Antiqua" pitchFamily="18" charset="0"/>
              </a:rPr>
              <a:t>	</a:t>
            </a:r>
            <a:r>
              <a:rPr lang="en-US" sz="2800" dirty="0">
                <a:solidFill>
                  <a:srgbClr val="7030A0"/>
                </a:solidFill>
                <a:latin typeface="Book Antiqua" pitchFamily="18" charset="0"/>
              </a:rPr>
              <a:t>#increment if x &gt;0</a:t>
            </a:r>
          </a:p>
          <a:p>
            <a:pPr lvl="1"/>
            <a:r>
              <a:rPr lang="en-US" sz="2800" dirty="0">
                <a:latin typeface="Book Antiqua" pitchFamily="18" charset="0"/>
              </a:rPr>
              <a:t>print(x)	</a:t>
            </a:r>
            <a:r>
              <a:rPr lang="en-US" sz="2800" dirty="0">
                <a:solidFill>
                  <a:srgbClr val="7030A0"/>
                </a:solidFill>
                <a:latin typeface="Book Antiqua" pitchFamily="18" charset="0"/>
              </a:rPr>
              <a:t>#print the value of x</a:t>
            </a:r>
          </a:p>
          <a:p>
            <a:pPr lvl="1"/>
            <a:endParaRPr lang="en-US" sz="2800" dirty="0">
              <a:latin typeface="Book Antiqua" pitchFamily="18" charset="0"/>
            </a:endParaRPr>
          </a:p>
          <a:p>
            <a:pPr lvl="1"/>
            <a:r>
              <a:rPr lang="en-US" sz="2800" u="sng" dirty="0">
                <a:latin typeface="Book Antiqua" pitchFamily="18" charset="0"/>
              </a:rPr>
              <a:t>Output:</a:t>
            </a:r>
          </a:p>
          <a:p>
            <a:pPr lvl="1"/>
            <a:r>
              <a:rPr lang="en-US" sz="2800" dirty="0">
                <a:latin typeface="Book Antiqua" pitchFamily="18" charset="0"/>
              </a:rPr>
              <a:t>X=11</a:t>
            </a:r>
          </a:p>
        </p:txBody>
      </p:sp>
    </p:spTree>
    <p:extLst>
      <p:ext uri="{BB962C8B-B14F-4D97-AF65-F5344CB8AC3E}">
        <p14:creationId xmlns:p14="http://schemas.microsoft.com/office/powerpoint/2010/main" val="1928071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6" dur="2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20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7438" y="308755"/>
            <a:ext cx="8969146" cy="868346"/>
          </a:xfrm>
        </p:spPr>
        <p:txBody>
          <a:bodyPr>
            <a:noAutofit/>
          </a:bodyPr>
          <a:lstStyle/>
          <a:p>
            <a:r>
              <a:rPr lang="en-US" sz="3600" b="1" dirty="0" smtClean="0">
                <a:latin typeface="Book Antiqua" pitchFamily="18" charset="0"/>
              </a:rPr>
              <a:t>If-Else Statement</a:t>
            </a:r>
            <a:r>
              <a:rPr lang="en-US" sz="3600" dirty="0" smtClean="0">
                <a:latin typeface="Book Antiqua" pitchFamily="18" charset="0"/>
              </a:rPr>
              <a:t/>
            </a:r>
            <a:br>
              <a:rPr lang="en-US" sz="3600" dirty="0" smtClean="0">
                <a:latin typeface="Book Antiqua" pitchFamily="18" charset="0"/>
              </a:rPr>
            </a:br>
            <a:endParaRPr lang="en-IN" sz="3600" dirty="0">
              <a:latin typeface="Book Antiqu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6352" y="1634317"/>
            <a:ext cx="9467432" cy="4525963"/>
          </a:xfrm>
        </p:spPr>
        <p:txBody>
          <a:bodyPr numCol="2"/>
          <a:lstStyle/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</a:t>
            </a:r>
            <a:r>
              <a:rPr lang="en-US" sz="2400" dirty="0" smtClean="0">
                <a:latin typeface="Book Antiqua" pitchFamily="18" charset="0"/>
              </a:rPr>
              <a:t>if </a:t>
            </a:r>
            <a:r>
              <a:rPr lang="en-US" sz="2400" dirty="0" smtClean="0">
                <a:solidFill>
                  <a:srgbClr val="FF0000"/>
                </a:solidFill>
                <a:latin typeface="Book Antiqua" pitchFamily="18" charset="0"/>
              </a:rPr>
              <a:t>test expression:            </a:t>
            </a:r>
            <a:r>
              <a:rPr lang="en-US" sz="2400" dirty="0" smtClean="0">
                <a:solidFill>
                  <a:schemeClr val="accent2"/>
                </a:solidFill>
                <a:latin typeface="Book Antiqua" pitchFamily="18" charset="0"/>
              </a:rPr>
              <a:t>	</a:t>
            </a:r>
          </a:p>
          <a:p>
            <a:pPr marL="0" indent="0">
              <a:buNone/>
            </a:pPr>
            <a:r>
              <a:rPr lang="en-US" sz="2400" dirty="0">
                <a:solidFill>
                  <a:schemeClr val="accent2"/>
                </a:solidFill>
                <a:latin typeface="Book Antiqua" pitchFamily="18" charset="0"/>
              </a:rPr>
              <a:t>	</a:t>
            </a:r>
            <a:r>
              <a:rPr lang="en-US" sz="2400" dirty="0" smtClean="0">
                <a:solidFill>
                  <a:schemeClr val="accent2"/>
                </a:solidFill>
                <a:latin typeface="Book Antiqua" pitchFamily="18" charset="0"/>
              </a:rPr>
              <a:t>Statement block 1</a:t>
            </a:r>
          </a:p>
          <a:p>
            <a:pPr marL="0" indent="0">
              <a:buNone/>
            </a:pPr>
            <a:r>
              <a:rPr lang="en-US" sz="2400" dirty="0" smtClean="0">
                <a:solidFill>
                  <a:schemeClr val="accent2"/>
                </a:solidFill>
                <a:latin typeface="Book Antiqua" pitchFamily="18" charset="0"/>
              </a:rPr>
              <a:t>    </a:t>
            </a:r>
            <a:r>
              <a:rPr lang="en-US" sz="2400" dirty="0" smtClean="0">
                <a:latin typeface="Book Antiqua" pitchFamily="18" charset="0"/>
              </a:rPr>
              <a:t>else :</a:t>
            </a:r>
          </a:p>
          <a:p>
            <a:pPr marL="0" indent="0">
              <a:buNone/>
            </a:pPr>
            <a:r>
              <a:rPr lang="en-US" sz="2400" dirty="0" smtClean="0">
                <a:solidFill>
                  <a:schemeClr val="accent2"/>
                </a:solidFill>
                <a:latin typeface="Book Antiqua" pitchFamily="18" charset="0"/>
              </a:rPr>
              <a:t>	Statement block 2</a:t>
            </a:r>
          </a:p>
          <a:p>
            <a:pPr marL="457200" lvl="1" indent="0">
              <a:buNone/>
            </a:pPr>
            <a:r>
              <a:rPr lang="en-US" sz="2400" dirty="0" smtClean="0">
                <a:latin typeface="Book Antiqua" pitchFamily="18" charset="0"/>
              </a:rPr>
              <a:t>Statement X</a:t>
            </a:r>
          </a:p>
          <a:p>
            <a:endParaRPr lang="en-IN" dirty="0"/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7148" y="1605729"/>
            <a:ext cx="2458424" cy="1316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>
            <a:off x="3352595" y="3657306"/>
            <a:ext cx="2290976" cy="79208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Statement block 1</a:t>
            </a:r>
            <a:endParaRPr lang="en-IN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143768" y="3657306"/>
            <a:ext cx="2000232" cy="79208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Statement  block 2</a:t>
            </a:r>
            <a:endParaRPr lang="en-IN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970071" y="5566169"/>
            <a:ext cx="3453073" cy="5760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Statement X</a:t>
            </a:r>
            <a:endParaRPr lang="en-US" dirty="0">
              <a:solidFill>
                <a:schemeClr val="tx1"/>
              </a:solidFill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7705572" y="2245342"/>
            <a:ext cx="1154606" cy="1412758"/>
            <a:chOff x="7705572" y="2245342"/>
            <a:chExt cx="1154606" cy="1412758"/>
          </a:xfrm>
        </p:grpSpPr>
        <p:cxnSp>
          <p:nvCxnSpPr>
            <p:cNvPr id="8" name="Straight Connector 7"/>
            <p:cNvCxnSpPr>
              <a:stCxn id="4" idx="3"/>
            </p:cNvCxnSpPr>
            <p:nvPr/>
          </p:nvCxnSpPr>
          <p:spPr>
            <a:xfrm flipV="1">
              <a:off x="7705572" y="2246136"/>
              <a:ext cx="1153812" cy="1801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/>
            <p:cNvCxnSpPr/>
            <p:nvPr/>
          </p:nvCxnSpPr>
          <p:spPr>
            <a:xfrm rot="5400000">
              <a:off x="8153005" y="2950927"/>
              <a:ext cx="1412758" cy="1588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/>
          <p:cNvGrpSpPr/>
          <p:nvPr/>
        </p:nvGrpSpPr>
        <p:grpSpPr>
          <a:xfrm>
            <a:off x="4214810" y="2285992"/>
            <a:ext cx="1071570" cy="1412758"/>
            <a:chOff x="4214810" y="2285992"/>
            <a:chExt cx="1071570" cy="1412758"/>
          </a:xfrm>
        </p:grpSpPr>
        <p:cxnSp>
          <p:nvCxnSpPr>
            <p:cNvPr id="9" name="Straight Connector 8"/>
            <p:cNvCxnSpPr/>
            <p:nvPr/>
          </p:nvCxnSpPr>
          <p:spPr>
            <a:xfrm>
              <a:off x="4214810" y="2285992"/>
              <a:ext cx="1071570" cy="158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/>
            <p:cNvCxnSpPr/>
            <p:nvPr/>
          </p:nvCxnSpPr>
          <p:spPr>
            <a:xfrm rot="5400000">
              <a:off x="3509225" y="2991577"/>
              <a:ext cx="1412758" cy="1588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Group 19"/>
          <p:cNvGrpSpPr/>
          <p:nvPr/>
        </p:nvGrpSpPr>
        <p:grpSpPr>
          <a:xfrm>
            <a:off x="4572000" y="4429132"/>
            <a:ext cx="4075326" cy="1137830"/>
            <a:chOff x="4572000" y="4429132"/>
            <a:chExt cx="4075326" cy="1137830"/>
          </a:xfrm>
        </p:grpSpPr>
        <p:cxnSp>
          <p:nvCxnSpPr>
            <p:cNvPr id="10" name="Straight Connector 9"/>
            <p:cNvCxnSpPr/>
            <p:nvPr/>
          </p:nvCxnSpPr>
          <p:spPr>
            <a:xfrm>
              <a:off x="4572552" y="5118367"/>
              <a:ext cx="4047478" cy="158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6200000" flipH="1">
              <a:off x="8302214" y="4786902"/>
              <a:ext cx="682620" cy="7604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H="1">
              <a:off x="4234492" y="4766640"/>
              <a:ext cx="682620" cy="7604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/>
            <p:cNvCxnSpPr/>
            <p:nvPr/>
          </p:nvCxnSpPr>
          <p:spPr>
            <a:xfrm rot="5400000">
              <a:off x="6546080" y="5349091"/>
              <a:ext cx="434155" cy="1588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6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3834" y="1714488"/>
            <a:ext cx="1003492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1879" y="1750835"/>
            <a:ext cx="996572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39825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Autofit/>
          </a:bodyPr>
          <a:lstStyle/>
          <a:p>
            <a:r>
              <a:rPr lang="en-US" sz="3600" b="1" dirty="0" smtClean="0">
                <a:latin typeface="Book Antiqua" pitchFamily="18" charset="0"/>
              </a:rPr>
              <a:t>If-Else Statement </a:t>
            </a:r>
            <a:r>
              <a:rPr lang="en-US" sz="3600" dirty="0" smtClean="0">
                <a:latin typeface="Book Antiqua" pitchFamily="18" charset="0"/>
              </a:rPr>
              <a:t/>
            </a:r>
            <a:br>
              <a:rPr lang="en-US" sz="3600" dirty="0" smtClean="0">
                <a:latin typeface="Book Antiqua" pitchFamily="18" charset="0"/>
              </a:rPr>
            </a:br>
            <a:endParaRPr lang="en-IN" sz="3600" dirty="0">
              <a:latin typeface="Book Antiqu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00108"/>
            <a:ext cx="8229600" cy="5126055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400" b="1" u="sng" dirty="0" smtClean="0">
                <a:latin typeface="Book Antiqua" pitchFamily="18" charset="0"/>
              </a:rPr>
              <a:t>Example:</a:t>
            </a:r>
          </a:p>
          <a:p>
            <a:pPr>
              <a:buNone/>
            </a:pPr>
            <a:r>
              <a:rPr lang="en-US" sz="2400" dirty="0" smtClean="0">
                <a:latin typeface="Book Antiqua" pitchFamily="18" charset="0"/>
              </a:rPr>
              <a:t>age=</a:t>
            </a:r>
            <a:r>
              <a:rPr lang="en-US" sz="2400" dirty="0" err="1" smtClean="0">
                <a:latin typeface="Book Antiqua" pitchFamily="18" charset="0"/>
              </a:rPr>
              <a:t>int</a:t>
            </a:r>
            <a:r>
              <a:rPr lang="en-US" sz="2400" dirty="0" smtClean="0">
                <a:latin typeface="Book Antiqua" pitchFamily="18" charset="0"/>
              </a:rPr>
              <a:t>(input(“Enter the age :”))</a:t>
            </a:r>
          </a:p>
          <a:p>
            <a:pPr>
              <a:buNone/>
            </a:pPr>
            <a:r>
              <a:rPr lang="en-US" sz="2400" dirty="0" smtClean="0">
                <a:latin typeface="Book Antiqua" pitchFamily="18" charset="0"/>
              </a:rPr>
              <a:t>if(age&gt;=18):</a:t>
            </a:r>
          </a:p>
          <a:p>
            <a:pPr>
              <a:buNone/>
            </a:pPr>
            <a:r>
              <a:rPr lang="en-US" sz="2400" dirty="0" smtClean="0">
                <a:latin typeface="Book Antiqua" pitchFamily="18" charset="0"/>
              </a:rPr>
              <a:t>	print(“you are eligible to vote”)</a:t>
            </a:r>
          </a:p>
          <a:p>
            <a:pPr>
              <a:buNone/>
            </a:pPr>
            <a:r>
              <a:rPr lang="en-US" sz="2400" dirty="0" smtClean="0">
                <a:latin typeface="Book Antiqua" pitchFamily="18" charset="0"/>
              </a:rPr>
              <a:t>else:</a:t>
            </a:r>
          </a:p>
          <a:p>
            <a:pPr>
              <a:buNone/>
            </a:pPr>
            <a:r>
              <a:rPr lang="en-US" sz="2400" dirty="0" smtClean="0">
                <a:latin typeface="Book Antiqua" pitchFamily="18" charset="0"/>
              </a:rPr>
              <a:t>	yrs=18-age</a:t>
            </a:r>
          </a:p>
          <a:p>
            <a:pPr>
              <a:buNone/>
            </a:pPr>
            <a:r>
              <a:rPr lang="en-US" sz="2400" dirty="0" smtClean="0">
                <a:latin typeface="Book Antiqua" pitchFamily="18" charset="0"/>
              </a:rPr>
              <a:t>	print(“you have to wait for” + </a:t>
            </a:r>
            <a:r>
              <a:rPr lang="en-US" sz="2400" dirty="0" err="1" smtClean="0">
                <a:latin typeface="Book Antiqua" pitchFamily="18" charset="0"/>
              </a:rPr>
              <a:t>str</a:t>
            </a:r>
            <a:r>
              <a:rPr lang="en-US" sz="2400" dirty="0" smtClean="0">
                <a:latin typeface="Book Antiqua" pitchFamily="18" charset="0"/>
              </a:rPr>
              <a:t>(yrs) + “to caste your vote”);</a:t>
            </a:r>
          </a:p>
          <a:p>
            <a:pPr>
              <a:buNone/>
            </a:pPr>
            <a:r>
              <a:rPr lang="en-US" sz="2400" u="sng" dirty="0" smtClean="0">
                <a:latin typeface="Book Antiqua" pitchFamily="18" charset="0"/>
              </a:rPr>
              <a:t>Output:</a:t>
            </a:r>
          </a:p>
          <a:p>
            <a:pPr>
              <a:buNone/>
            </a:pPr>
            <a:r>
              <a:rPr lang="en-US" sz="2400" dirty="0" smtClean="0">
                <a:latin typeface="Book Antiqua" pitchFamily="18" charset="0"/>
              </a:rPr>
              <a:t>Enter the age: </a:t>
            </a:r>
            <a:r>
              <a:rPr lang="en-US" sz="2400" dirty="0" smtClean="0">
                <a:solidFill>
                  <a:srgbClr val="FF0000"/>
                </a:solidFill>
                <a:latin typeface="Book Antiqua" pitchFamily="18" charset="0"/>
              </a:rPr>
              <a:t>10</a:t>
            </a:r>
          </a:p>
          <a:p>
            <a:pPr>
              <a:buNone/>
            </a:pPr>
            <a:r>
              <a:rPr lang="en-US" sz="2400" dirty="0" smtClean="0">
                <a:latin typeface="Book Antiqua" pitchFamily="18" charset="0"/>
              </a:rPr>
              <a:t>You have to wait for </a:t>
            </a:r>
            <a:r>
              <a:rPr lang="en-US" sz="2400" dirty="0" smtClean="0">
                <a:solidFill>
                  <a:srgbClr val="FF0000"/>
                </a:solidFill>
                <a:latin typeface="Book Antiqua" pitchFamily="18" charset="0"/>
              </a:rPr>
              <a:t>8</a:t>
            </a:r>
            <a:r>
              <a:rPr lang="en-US" sz="2400" dirty="0" smtClean="0">
                <a:latin typeface="Book Antiqua" pitchFamily="18" charset="0"/>
              </a:rPr>
              <a:t> yrs to caste vote</a:t>
            </a:r>
          </a:p>
          <a:p>
            <a:endParaRPr lang="en-IN" sz="2400" dirty="0">
              <a:latin typeface="Book Antiqu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720" y="0"/>
            <a:ext cx="8572560" cy="928670"/>
          </a:xfrm>
        </p:spPr>
        <p:txBody>
          <a:bodyPr>
            <a:normAutofit/>
          </a:bodyPr>
          <a:lstStyle/>
          <a:p>
            <a:r>
              <a:rPr lang="en-US" sz="3600" dirty="0" smtClean="0">
                <a:latin typeface="Book Antiqua" pitchFamily="18" charset="0"/>
              </a:rPr>
              <a:t>Nested if Statements </a:t>
            </a:r>
            <a:endParaRPr lang="en-US" sz="3600" dirty="0">
              <a:latin typeface="Book Antiqu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29642" cy="4525963"/>
          </a:xfrm>
        </p:spPr>
        <p:txBody>
          <a:bodyPr/>
          <a:lstStyle/>
          <a:p>
            <a:pPr algn="just"/>
            <a:r>
              <a:rPr lang="en-US" sz="2400" dirty="0" smtClean="0">
                <a:latin typeface="Book Antiqua" pitchFamily="18" charset="0"/>
              </a:rPr>
              <a:t>A statement that contains other statements is called a </a:t>
            </a:r>
            <a:r>
              <a:rPr lang="en-US" sz="2400" i="1" dirty="0" smtClean="0">
                <a:solidFill>
                  <a:srgbClr val="FF0000"/>
                </a:solidFill>
                <a:latin typeface="Book Antiqua" pitchFamily="18" charset="0"/>
              </a:rPr>
              <a:t>compound statement. </a:t>
            </a:r>
          </a:p>
          <a:p>
            <a:pPr algn="just"/>
            <a:r>
              <a:rPr lang="en-US" sz="2400" dirty="0" smtClean="0">
                <a:latin typeface="Book Antiqua" pitchFamily="18" charset="0"/>
              </a:rPr>
              <a:t>To perform more complex checks, if statements can be nested, that is</a:t>
            </a:r>
            <a:r>
              <a:rPr lang="en-US" sz="2400" dirty="0" smtClean="0">
                <a:solidFill>
                  <a:srgbClr val="FF0000"/>
                </a:solidFill>
                <a:latin typeface="Book Antiqua" pitchFamily="18" charset="0"/>
              </a:rPr>
              <a:t>, can be placed one inside the other</a:t>
            </a:r>
            <a:r>
              <a:rPr lang="en-US" sz="2400" dirty="0" smtClean="0">
                <a:latin typeface="Book Antiqua" pitchFamily="18" charset="0"/>
              </a:rPr>
              <a:t>. </a:t>
            </a:r>
          </a:p>
          <a:p>
            <a:pPr algn="just"/>
            <a:r>
              <a:rPr lang="en-US" sz="2400" dirty="0" smtClean="0">
                <a:latin typeface="Book Antiqua" pitchFamily="18" charset="0"/>
              </a:rPr>
              <a:t>In such a case, </a:t>
            </a:r>
            <a:r>
              <a:rPr lang="en-US" sz="2400" dirty="0" smtClean="0">
                <a:solidFill>
                  <a:srgbClr val="FF0000"/>
                </a:solidFill>
                <a:latin typeface="Book Antiqua" pitchFamily="18" charset="0"/>
              </a:rPr>
              <a:t>the inner if statement is the statement part of the outer one</a:t>
            </a:r>
            <a:r>
              <a:rPr lang="en-US" sz="2400" dirty="0" smtClean="0">
                <a:latin typeface="Book Antiqua" pitchFamily="18" charset="0"/>
              </a:rPr>
              <a:t>. </a:t>
            </a:r>
          </a:p>
          <a:p>
            <a:pPr algn="just"/>
            <a:r>
              <a:rPr lang="en-US" sz="2400" dirty="0" smtClean="0">
                <a:latin typeface="Book Antiqua" pitchFamily="18" charset="0"/>
              </a:rPr>
              <a:t>Nested if statements are used to check if more than one conditions are satisfied. </a:t>
            </a:r>
          </a:p>
          <a:p>
            <a:endParaRPr lang="en-IN" dirty="0">
              <a:latin typeface="Book Antiqu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sz="4000" dirty="0" smtClean="0">
                <a:latin typeface="Book Antiqua" pitchFamily="18" charset="0"/>
              </a:rPr>
              <a:t>Nested if statements-Example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sz="2400" dirty="0" smtClean="0">
                <a:latin typeface="Book Antiqua" pitchFamily="18" charset="0"/>
              </a:rPr>
              <a:t>num=</a:t>
            </a:r>
            <a:r>
              <a:rPr lang="en-US" sz="2400" dirty="0" err="1" smtClean="0">
                <a:latin typeface="Book Antiqua" pitchFamily="18" charset="0"/>
              </a:rPr>
              <a:t>int</a:t>
            </a:r>
            <a:r>
              <a:rPr lang="en-US" sz="2400" dirty="0" smtClean="0">
                <a:latin typeface="Book Antiqua" pitchFamily="18" charset="0"/>
              </a:rPr>
              <a:t>(input(“Enter any number from 0-30: “))</a:t>
            </a:r>
          </a:p>
          <a:p>
            <a:pPr>
              <a:buNone/>
            </a:pPr>
            <a:r>
              <a:rPr lang="en-US" sz="2400" dirty="0" smtClean="0">
                <a:latin typeface="Book Antiqua" pitchFamily="18" charset="0"/>
              </a:rPr>
              <a:t>if(num&gt;=0 and num&lt;10):</a:t>
            </a:r>
            <a:br>
              <a:rPr lang="en-US" sz="2400" dirty="0" smtClean="0">
                <a:latin typeface="Book Antiqua" pitchFamily="18" charset="0"/>
              </a:rPr>
            </a:br>
            <a:r>
              <a:rPr lang="en-US" sz="2400" dirty="0" smtClean="0">
                <a:latin typeface="Book Antiqua" pitchFamily="18" charset="0"/>
              </a:rPr>
              <a:t>	print(“It is in the range 0-10”)</a:t>
            </a:r>
          </a:p>
          <a:p>
            <a:pPr>
              <a:buNone/>
            </a:pPr>
            <a:r>
              <a:rPr lang="en-US" sz="2400" dirty="0" err="1" smtClean="0">
                <a:latin typeface="Book Antiqua" pitchFamily="18" charset="0"/>
              </a:rPr>
              <a:t>elif</a:t>
            </a:r>
            <a:r>
              <a:rPr lang="en-US" sz="2400" dirty="0" smtClean="0">
                <a:latin typeface="Book Antiqua" pitchFamily="18" charset="0"/>
              </a:rPr>
              <a:t>(num&gt;=10 and num&lt;20):</a:t>
            </a:r>
            <a:br>
              <a:rPr lang="en-US" sz="2400" dirty="0" smtClean="0">
                <a:latin typeface="Book Antiqua" pitchFamily="18" charset="0"/>
              </a:rPr>
            </a:br>
            <a:r>
              <a:rPr lang="en-US" sz="2400" dirty="0" smtClean="0">
                <a:latin typeface="Book Antiqua" pitchFamily="18" charset="0"/>
              </a:rPr>
              <a:t>	print(“It is in the range 10-20”)</a:t>
            </a:r>
          </a:p>
          <a:p>
            <a:pPr>
              <a:buNone/>
            </a:pPr>
            <a:r>
              <a:rPr lang="en-US" sz="2400" dirty="0" err="1" smtClean="0">
                <a:latin typeface="Book Antiqua" pitchFamily="18" charset="0"/>
              </a:rPr>
              <a:t>elif</a:t>
            </a:r>
            <a:r>
              <a:rPr lang="en-US" sz="2400" dirty="0" smtClean="0">
                <a:latin typeface="Book Antiqua" pitchFamily="18" charset="0"/>
              </a:rPr>
              <a:t>(num&gt;=20 and num&lt;30):</a:t>
            </a:r>
            <a:br>
              <a:rPr lang="en-US" sz="2400" dirty="0" smtClean="0">
                <a:latin typeface="Book Antiqua" pitchFamily="18" charset="0"/>
              </a:rPr>
            </a:br>
            <a:r>
              <a:rPr lang="en-US" sz="2400" dirty="0" smtClean="0">
                <a:latin typeface="Book Antiqua" pitchFamily="18" charset="0"/>
              </a:rPr>
              <a:t>	print(“It is in the range 20-30”)</a:t>
            </a:r>
            <a:br>
              <a:rPr lang="en-US" sz="2400" dirty="0" smtClean="0">
                <a:latin typeface="Book Antiqua" pitchFamily="18" charset="0"/>
              </a:rPr>
            </a:br>
            <a:endParaRPr lang="en-US" sz="2400" dirty="0" smtClean="0">
              <a:latin typeface="Book Antiqua" pitchFamily="18" charset="0"/>
            </a:endParaRPr>
          </a:p>
          <a:p>
            <a:pPr>
              <a:buNone/>
            </a:pPr>
            <a:endParaRPr lang="en-US" sz="2400" u="sng" dirty="0" smtClean="0">
              <a:solidFill>
                <a:schemeClr val="tx2">
                  <a:lumMod val="60000"/>
                  <a:lumOff val="40000"/>
                </a:schemeClr>
              </a:solidFill>
              <a:latin typeface="Book Antiqua" pitchFamily="18" charset="0"/>
            </a:endParaRPr>
          </a:p>
          <a:p>
            <a:pPr>
              <a:buNone/>
            </a:pPr>
            <a:r>
              <a:rPr lang="en-US" sz="2400" u="sng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Book Antiqua" pitchFamily="18" charset="0"/>
              </a:rPr>
              <a:t>OUTPUT</a:t>
            </a:r>
            <a:r>
              <a:rPr lang="en-US" sz="2400" dirty="0" smtClean="0">
                <a:latin typeface="Book Antiqua" pitchFamily="18" charset="0"/>
              </a:rPr>
              <a:t/>
            </a:r>
            <a:br>
              <a:rPr lang="en-US" sz="2400" dirty="0" smtClean="0">
                <a:latin typeface="Book Antiqua" pitchFamily="18" charset="0"/>
              </a:rPr>
            </a:br>
            <a:r>
              <a:rPr lang="en-US" sz="2400" dirty="0" smtClean="0">
                <a:latin typeface="Book Antiqua" pitchFamily="18" charset="0"/>
              </a:rPr>
              <a:t>Enter any number from 0-30:  25</a:t>
            </a:r>
          </a:p>
          <a:p>
            <a:pPr>
              <a:buNone/>
            </a:pPr>
            <a:r>
              <a:rPr lang="en-US" sz="2400" dirty="0" smtClean="0">
                <a:latin typeface="Book Antiqua" pitchFamily="18" charset="0"/>
              </a:rPr>
              <a:t/>
            </a:r>
            <a:br>
              <a:rPr lang="en-US" sz="2400" dirty="0" smtClean="0">
                <a:latin typeface="Book Antiqua" pitchFamily="18" charset="0"/>
              </a:rPr>
            </a:br>
            <a:r>
              <a:rPr lang="en-US" sz="2400" dirty="0" smtClean="0">
                <a:latin typeface="Book Antiqua" pitchFamily="18" charset="0"/>
              </a:rPr>
              <a:t>It is in the range 20-30</a:t>
            </a:r>
            <a:endParaRPr lang="en-US" sz="2400" dirty="0"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4619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8" dur="20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11222"/>
          </a:xfrm>
        </p:spPr>
        <p:txBody>
          <a:bodyPr>
            <a:noAutofit/>
          </a:bodyPr>
          <a:lstStyle/>
          <a:p>
            <a:r>
              <a:rPr lang="en-US" sz="3600" dirty="0">
                <a:latin typeface="Book Antiqua" pitchFamily="18" charset="0"/>
              </a:rPr>
              <a:t>i</a:t>
            </a:r>
            <a:r>
              <a:rPr lang="en-US" sz="3600" dirty="0" smtClean="0">
                <a:latin typeface="Book Antiqua" pitchFamily="18" charset="0"/>
              </a:rPr>
              <a:t>f-</a:t>
            </a:r>
            <a:r>
              <a:rPr lang="en-US" sz="3600" dirty="0" err="1" smtClean="0">
                <a:latin typeface="Book Antiqua" pitchFamily="18" charset="0"/>
              </a:rPr>
              <a:t>elif</a:t>
            </a:r>
            <a:r>
              <a:rPr lang="en-US" sz="3600" dirty="0" smtClean="0">
                <a:latin typeface="Book Antiqua" pitchFamily="18" charset="0"/>
              </a:rPr>
              <a:t>-else Statement </a:t>
            </a:r>
            <a:br>
              <a:rPr lang="en-US" sz="3600" dirty="0" smtClean="0">
                <a:latin typeface="Book Antiqua" pitchFamily="18" charset="0"/>
              </a:rPr>
            </a:br>
            <a:endParaRPr lang="en-IN" sz="3600" dirty="0">
              <a:latin typeface="Book Antiqu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 </a:t>
            </a:r>
            <a:endParaRPr lang="en-IN" dirty="0"/>
          </a:p>
        </p:txBody>
      </p:sp>
      <p:sp>
        <p:nvSpPr>
          <p:cNvPr id="4" name="Rectangle 3"/>
          <p:cNvSpPr/>
          <p:nvPr/>
        </p:nvSpPr>
        <p:spPr>
          <a:xfrm>
            <a:off x="214282" y="1214422"/>
            <a:ext cx="842968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Book Antiqua" pitchFamily="18" charset="0"/>
              </a:rPr>
              <a:t>Python supports if-</a:t>
            </a:r>
            <a:r>
              <a:rPr lang="en-US" sz="2400" dirty="0" err="1" smtClean="0">
                <a:latin typeface="Book Antiqua" pitchFamily="18" charset="0"/>
              </a:rPr>
              <a:t>elif</a:t>
            </a:r>
            <a:r>
              <a:rPr lang="en-US" sz="2400" dirty="0" smtClean="0">
                <a:latin typeface="Book Antiqua" pitchFamily="18" charset="0"/>
              </a:rPr>
              <a:t>-else statements to test additional     </a:t>
            </a:r>
          </a:p>
          <a:p>
            <a:pPr algn="just">
              <a:lnSpc>
                <a:spcPct val="150000"/>
              </a:lnSpc>
            </a:pPr>
            <a:r>
              <a:rPr lang="en-US" sz="2400" dirty="0" smtClean="0">
                <a:latin typeface="Book Antiqua" pitchFamily="18" charset="0"/>
              </a:rPr>
              <a:t>conditions apart from the initial test expression. 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Book Antiqua" pitchFamily="18" charset="0"/>
              </a:rPr>
              <a:t>The if-</a:t>
            </a:r>
            <a:r>
              <a:rPr lang="en-US" sz="2400" dirty="0" err="1" smtClean="0">
                <a:latin typeface="Book Antiqua" pitchFamily="18" charset="0"/>
              </a:rPr>
              <a:t>elif</a:t>
            </a:r>
            <a:r>
              <a:rPr lang="en-US" sz="2400" dirty="0" smtClean="0">
                <a:latin typeface="Book Antiqua" pitchFamily="18" charset="0"/>
              </a:rPr>
              <a:t>-else construct </a:t>
            </a:r>
            <a:r>
              <a:rPr lang="en-US" sz="2400" dirty="0" smtClean="0">
                <a:solidFill>
                  <a:srgbClr val="FF0000"/>
                </a:solidFill>
                <a:latin typeface="Book Antiqua" pitchFamily="18" charset="0"/>
              </a:rPr>
              <a:t>works in the same way as a usual if-else statement</a:t>
            </a:r>
            <a:r>
              <a:rPr lang="en-US" sz="2400" dirty="0" smtClean="0">
                <a:latin typeface="Book Antiqua" pitchFamily="18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Book Antiqua" pitchFamily="18" charset="0"/>
              </a:rPr>
              <a:t>If-</a:t>
            </a:r>
            <a:r>
              <a:rPr lang="en-US" sz="2400" dirty="0" err="1" smtClean="0">
                <a:latin typeface="Book Antiqua" pitchFamily="18" charset="0"/>
              </a:rPr>
              <a:t>elif</a:t>
            </a:r>
            <a:r>
              <a:rPr lang="en-US" sz="2400" dirty="0" smtClean="0">
                <a:latin typeface="Book Antiqua" pitchFamily="18" charset="0"/>
              </a:rPr>
              <a:t>-else construct is also known as </a:t>
            </a:r>
            <a:r>
              <a:rPr lang="en-US" sz="2400" dirty="0" smtClean="0">
                <a:solidFill>
                  <a:srgbClr val="FF0000"/>
                </a:solidFill>
                <a:latin typeface="Book Antiqua" pitchFamily="18" charset="0"/>
              </a:rPr>
              <a:t>nested-if construct. </a:t>
            </a:r>
            <a:endParaRPr lang="en-US" sz="2400" dirty="0">
              <a:solidFill>
                <a:srgbClr val="FF0000"/>
              </a:solidFill>
              <a:latin typeface="Book Antiqu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158" y="0"/>
            <a:ext cx="8229600" cy="785794"/>
          </a:xfrm>
        </p:spPr>
        <p:txBody>
          <a:bodyPr>
            <a:normAutofit/>
          </a:bodyPr>
          <a:lstStyle/>
          <a:p>
            <a:r>
              <a:rPr lang="en-US" sz="3600" dirty="0" smtClean="0">
                <a:latin typeface="Book Antiqua" pitchFamily="18" charset="0"/>
              </a:rPr>
              <a:t>if-</a:t>
            </a:r>
            <a:r>
              <a:rPr lang="en-US" sz="3600" dirty="0" err="1" smtClean="0">
                <a:latin typeface="Book Antiqua" pitchFamily="18" charset="0"/>
              </a:rPr>
              <a:t>elif</a:t>
            </a:r>
            <a:r>
              <a:rPr lang="en-US" sz="3600" dirty="0" smtClean="0">
                <a:latin typeface="Book Antiqua" pitchFamily="18" charset="0"/>
              </a:rPr>
              <a:t>-else statement-Example</a:t>
            </a:r>
            <a:endParaRPr lang="en-US" sz="3600" dirty="0">
              <a:latin typeface="Book Antiqua" pitchFamily="18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805925"/>
            <a:ext cx="8229600" cy="411451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400" dirty="0" err="1">
                <a:latin typeface="Book Antiqua" pitchFamily="18" charset="0"/>
              </a:rPr>
              <a:t>n</a:t>
            </a:r>
            <a:r>
              <a:rPr lang="en-US" sz="2400" dirty="0" err="1" smtClean="0">
                <a:latin typeface="Book Antiqua" pitchFamily="18" charset="0"/>
              </a:rPr>
              <a:t>um</a:t>
            </a:r>
            <a:r>
              <a:rPr lang="en-US" sz="2400" dirty="0" smtClean="0">
                <a:latin typeface="Book Antiqua" pitchFamily="18" charset="0"/>
              </a:rPr>
              <a:t>=</a:t>
            </a:r>
            <a:r>
              <a:rPr lang="en-US" sz="2400" dirty="0" err="1" smtClean="0">
                <a:latin typeface="Book Antiqua" pitchFamily="18" charset="0"/>
              </a:rPr>
              <a:t>int</a:t>
            </a:r>
            <a:r>
              <a:rPr lang="en-US" sz="2400" dirty="0" smtClean="0">
                <a:latin typeface="Book Antiqua" pitchFamily="18" charset="0"/>
              </a:rPr>
              <a:t>(input(“Enter any number: “))</a:t>
            </a:r>
          </a:p>
          <a:p>
            <a:pPr marL="0" indent="0">
              <a:buNone/>
            </a:pPr>
            <a:r>
              <a:rPr lang="en-US" sz="2400" dirty="0" smtClean="0">
                <a:latin typeface="Book Antiqua" pitchFamily="18" charset="0"/>
              </a:rPr>
              <a:t>If(</a:t>
            </a:r>
            <a:r>
              <a:rPr lang="en-US" sz="2400" dirty="0" err="1" smtClean="0">
                <a:latin typeface="Book Antiqua" pitchFamily="18" charset="0"/>
              </a:rPr>
              <a:t>num</a:t>
            </a:r>
            <a:r>
              <a:rPr lang="en-US" sz="2400" dirty="0" smtClean="0">
                <a:latin typeface="Book Antiqua" pitchFamily="18" charset="0"/>
              </a:rPr>
              <a:t>==0):</a:t>
            </a:r>
          </a:p>
          <a:p>
            <a:pPr marL="0" indent="0">
              <a:buNone/>
            </a:pPr>
            <a:r>
              <a:rPr lang="en-US" sz="2400" dirty="0" smtClean="0">
                <a:latin typeface="Book Antiqua" pitchFamily="18" charset="0"/>
              </a:rPr>
              <a:t>	Print(“The value is equal to zero”)</a:t>
            </a:r>
          </a:p>
          <a:p>
            <a:pPr marL="0" indent="0">
              <a:buNone/>
            </a:pPr>
            <a:r>
              <a:rPr lang="en-US" sz="2400" dirty="0" err="1">
                <a:latin typeface="Book Antiqua" pitchFamily="18" charset="0"/>
              </a:rPr>
              <a:t>e</a:t>
            </a:r>
            <a:r>
              <a:rPr lang="en-US" sz="2400" dirty="0" err="1" smtClean="0">
                <a:latin typeface="Book Antiqua" pitchFamily="18" charset="0"/>
              </a:rPr>
              <a:t>lif</a:t>
            </a:r>
            <a:r>
              <a:rPr lang="en-US" sz="2400" dirty="0" smtClean="0">
                <a:latin typeface="Book Antiqua" pitchFamily="18" charset="0"/>
              </a:rPr>
              <a:t>(</a:t>
            </a:r>
            <a:r>
              <a:rPr lang="en-US" sz="2400" dirty="0" err="1" smtClean="0">
                <a:latin typeface="Book Antiqua" pitchFamily="18" charset="0"/>
              </a:rPr>
              <a:t>num</a:t>
            </a:r>
            <a:r>
              <a:rPr lang="en-US" sz="2400" dirty="0" smtClean="0">
                <a:latin typeface="Book Antiqua" pitchFamily="18" charset="0"/>
              </a:rPr>
              <a:t>&gt;0)</a:t>
            </a:r>
          </a:p>
          <a:p>
            <a:pPr marL="0" indent="0">
              <a:buNone/>
            </a:pPr>
            <a:r>
              <a:rPr lang="en-US" sz="2400" dirty="0" smtClean="0">
                <a:latin typeface="Book Antiqua" pitchFamily="18" charset="0"/>
              </a:rPr>
              <a:t>	Print(“The number is positive”)</a:t>
            </a:r>
          </a:p>
          <a:p>
            <a:pPr marL="0" indent="0">
              <a:buNone/>
            </a:pPr>
            <a:r>
              <a:rPr lang="en-US" sz="2400" dirty="0">
                <a:latin typeface="Book Antiqua" pitchFamily="18" charset="0"/>
              </a:rPr>
              <a:t>e</a:t>
            </a:r>
            <a:r>
              <a:rPr lang="en-US" sz="2400" dirty="0" smtClean="0">
                <a:latin typeface="Book Antiqua" pitchFamily="18" charset="0"/>
              </a:rPr>
              <a:t>lse</a:t>
            </a:r>
          </a:p>
          <a:p>
            <a:pPr marL="0" indent="0">
              <a:buNone/>
            </a:pPr>
            <a:r>
              <a:rPr lang="en-US" sz="2400" dirty="0" smtClean="0">
                <a:latin typeface="Book Antiqua" pitchFamily="18" charset="0"/>
              </a:rPr>
              <a:t>	Print(“The number is negative”)</a:t>
            </a:r>
          </a:p>
          <a:p>
            <a:pPr marL="0" indent="0">
              <a:buNone/>
            </a:pPr>
            <a:r>
              <a:rPr lang="en-US" sz="2400" u="sng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Book Antiqua" pitchFamily="18" charset="0"/>
              </a:rPr>
              <a:t>OUTPUT</a:t>
            </a:r>
          </a:p>
          <a:p>
            <a:pPr marL="0" indent="0">
              <a:buNone/>
            </a:pPr>
            <a:r>
              <a:rPr lang="en-US" sz="2400" dirty="0" smtClean="0">
                <a:latin typeface="Book Antiqua" pitchFamily="18" charset="0"/>
              </a:rPr>
              <a:t>Enter any number: -10</a:t>
            </a:r>
          </a:p>
          <a:p>
            <a:pPr marL="0" indent="0">
              <a:buNone/>
            </a:pPr>
            <a:r>
              <a:rPr lang="en-US" sz="2400" dirty="0" smtClean="0">
                <a:latin typeface="Book Antiqua" pitchFamily="18" charset="0"/>
              </a:rPr>
              <a:t>The number is negative</a:t>
            </a:r>
          </a:p>
          <a:p>
            <a:pPr marL="0" indent="0">
              <a:buNone/>
            </a:pPr>
            <a:endParaRPr lang="en-US" sz="2400" dirty="0" smtClean="0">
              <a:latin typeface="Book Antiqua" pitchFamily="18" charset="0"/>
            </a:endParaRPr>
          </a:p>
          <a:p>
            <a:pPr marL="0" indent="0">
              <a:buNone/>
            </a:pPr>
            <a:endParaRPr lang="en-US" sz="2400" dirty="0"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5840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282" y="0"/>
            <a:ext cx="8643998" cy="785794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Book Antiqua" pitchFamily="18" charset="0"/>
              </a:rPr>
              <a:t>if-</a:t>
            </a:r>
            <a:r>
              <a:rPr lang="en-US" dirty="0" err="1" smtClean="0">
                <a:latin typeface="Book Antiqua" pitchFamily="18" charset="0"/>
              </a:rPr>
              <a:t>elif</a:t>
            </a:r>
            <a:r>
              <a:rPr lang="en-US" dirty="0" smtClean="0">
                <a:latin typeface="Book Antiqua" pitchFamily="18" charset="0"/>
              </a:rPr>
              <a:t>-else statement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2000240"/>
            <a:ext cx="8229600" cy="4483113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 </a:t>
            </a:r>
            <a:endParaRPr lang="en-IN" dirty="0"/>
          </a:p>
        </p:txBody>
      </p:sp>
      <p:sp>
        <p:nvSpPr>
          <p:cNvPr id="4" name="Flowchart: Decision 3"/>
          <p:cNvSpPr/>
          <p:nvPr/>
        </p:nvSpPr>
        <p:spPr>
          <a:xfrm>
            <a:off x="2257380" y="1071546"/>
            <a:ext cx="2428892" cy="1285884"/>
          </a:xfrm>
          <a:prstGeom prst="flowChartDecision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Test Expression 1</a:t>
            </a:r>
            <a:endParaRPr lang="en-IN" dirty="0"/>
          </a:p>
        </p:txBody>
      </p:sp>
      <p:sp>
        <p:nvSpPr>
          <p:cNvPr id="5" name="Flowchart: Decision 4"/>
          <p:cNvSpPr/>
          <p:nvPr/>
        </p:nvSpPr>
        <p:spPr>
          <a:xfrm>
            <a:off x="4043330" y="2357430"/>
            <a:ext cx="2428892" cy="1285884"/>
          </a:xfrm>
          <a:prstGeom prst="flowChartDecision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Test Expression 2</a:t>
            </a:r>
            <a:endParaRPr lang="en-IN" dirty="0"/>
          </a:p>
        </p:txBody>
      </p:sp>
      <p:sp>
        <p:nvSpPr>
          <p:cNvPr id="6" name="Rectangle 5"/>
          <p:cNvSpPr/>
          <p:nvPr/>
        </p:nvSpPr>
        <p:spPr>
          <a:xfrm>
            <a:off x="471430" y="2714620"/>
            <a:ext cx="2714644" cy="71438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Statement block 1</a:t>
            </a:r>
            <a:endParaRPr lang="en-IN" dirty="0"/>
          </a:p>
        </p:txBody>
      </p:sp>
      <p:sp>
        <p:nvSpPr>
          <p:cNvPr id="7" name="Rectangle 6"/>
          <p:cNvSpPr/>
          <p:nvPr/>
        </p:nvSpPr>
        <p:spPr>
          <a:xfrm>
            <a:off x="1828752" y="4357694"/>
            <a:ext cx="2714644" cy="71438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Statement block 2</a:t>
            </a:r>
            <a:endParaRPr lang="en-IN" dirty="0"/>
          </a:p>
        </p:txBody>
      </p:sp>
      <p:sp>
        <p:nvSpPr>
          <p:cNvPr id="8" name="Rectangle 7"/>
          <p:cNvSpPr/>
          <p:nvPr/>
        </p:nvSpPr>
        <p:spPr>
          <a:xfrm>
            <a:off x="6115032" y="4214818"/>
            <a:ext cx="2714644" cy="71438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Statement block  X</a:t>
            </a:r>
            <a:endParaRPr lang="en-IN" dirty="0"/>
          </a:p>
        </p:txBody>
      </p:sp>
      <p:sp>
        <p:nvSpPr>
          <p:cNvPr id="9" name="Rectangle 8"/>
          <p:cNvSpPr/>
          <p:nvPr/>
        </p:nvSpPr>
        <p:spPr>
          <a:xfrm>
            <a:off x="4114768" y="5643578"/>
            <a:ext cx="2714644" cy="71438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Statement block Y</a:t>
            </a:r>
            <a:endParaRPr lang="en-IN" dirty="0"/>
          </a:p>
        </p:txBody>
      </p:sp>
      <p:grpSp>
        <p:nvGrpSpPr>
          <p:cNvPr id="61" name="Group 60"/>
          <p:cNvGrpSpPr/>
          <p:nvPr/>
        </p:nvGrpSpPr>
        <p:grpSpPr>
          <a:xfrm>
            <a:off x="4614834" y="1714488"/>
            <a:ext cx="643736" cy="643736"/>
            <a:chOff x="4572000" y="1357298"/>
            <a:chExt cx="643736" cy="643736"/>
          </a:xfrm>
        </p:grpSpPr>
        <p:cxnSp>
          <p:nvCxnSpPr>
            <p:cNvPr id="11" name="Straight Connector 10"/>
            <p:cNvCxnSpPr/>
            <p:nvPr/>
          </p:nvCxnSpPr>
          <p:spPr>
            <a:xfrm>
              <a:off x="4572000" y="1357298"/>
              <a:ext cx="642942" cy="158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/>
            <p:cNvCxnSpPr/>
            <p:nvPr/>
          </p:nvCxnSpPr>
          <p:spPr>
            <a:xfrm rot="5400000">
              <a:off x="4893471" y="1678769"/>
              <a:ext cx="642942" cy="1588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0" name="Group 59"/>
          <p:cNvGrpSpPr/>
          <p:nvPr/>
        </p:nvGrpSpPr>
        <p:grpSpPr>
          <a:xfrm>
            <a:off x="1470768" y="1714488"/>
            <a:ext cx="786612" cy="1000926"/>
            <a:chOff x="1427934" y="1357298"/>
            <a:chExt cx="786612" cy="1000926"/>
          </a:xfrm>
        </p:grpSpPr>
        <p:cxnSp>
          <p:nvCxnSpPr>
            <p:cNvPr id="12" name="Straight Connector 11"/>
            <p:cNvCxnSpPr/>
            <p:nvPr/>
          </p:nvCxnSpPr>
          <p:spPr>
            <a:xfrm>
              <a:off x="1428728" y="1357298"/>
              <a:ext cx="785818" cy="158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/>
            <p:cNvCxnSpPr/>
            <p:nvPr/>
          </p:nvCxnSpPr>
          <p:spPr>
            <a:xfrm rot="5400000">
              <a:off x="928662" y="1857364"/>
              <a:ext cx="1000132" cy="1588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9" name="Group 78"/>
          <p:cNvGrpSpPr/>
          <p:nvPr/>
        </p:nvGrpSpPr>
        <p:grpSpPr>
          <a:xfrm>
            <a:off x="6786578" y="4929198"/>
            <a:ext cx="785818" cy="1073158"/>
            <a:chOff x="6786578" y="4929198"/>
            <a:chExt cx="785818" cy="1073158"/>
          </a:xfrm>
        </p:grpSpPr>
        <p:cxnSp>
          <p:nvCxnSpPr>
            <p:cNvPr id="16" name="Straight Connector 15"/>
            <p:cNvCxnSpPr/>
            <p:nvPr/>
          </p:nvCxnSpPr>
          <p:spPr>
            <a:xfrm rot="5400000">
              <a:off x="7012769" y="5460221"/>
              <a:ext cx="1071570" cy="9524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Arrow Connector 32"/>
            <p:cNvCxnSpPr/>
            <p:nvPr/>
          </p:nvCxnSpPr>
          <p:spPr>
            <a:xfrm rot="10800000">
              <a:off x="6786578" y="6000768"/>
              <a:ext cx="785818" cy="1588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5" name="Group 64"/>
          <p:cNvGrpSpPr/>
          <p:nvPr/>
        </p:nvGrpSpPr>
        <p:grpSpPr>
          <a:xfrm>
            <a:off x="3186074" y="5072074"/>
            <a:ext cx="928694" cy="858844"/>
            <a:chOff x="3143240" y="4714884"/>
            <a:chExt cx="928694" cy="858844"/>
          </a:xfrm>
        </p:grpSpPr>
        <p:cxnSp>
          <p:nvCxnSpPr>
            <p:cNvPr id="20" name="Straight Connector 19"/>
            <p:cNvCxnSpPr/>
            <p:nvPr/>
          </p:nvCxnSpPr>
          <p:spPr>
            <a:xfrm rot="5400000">
              <a:off x="2719374" y="5138750"/>
              <a:ext cx="857256" cy="9524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Arrow Connector 35"/>
            <p:cNvCxnSpPr/>
            <p:nvPr/>
          </p:nvCxnSpPr>
          <p:spPr>
            <a:xfrm>
              <a:off x="3143240" y="5572140"/>
              <a:ext cx="928694" cy="1588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6" name="Group 65"/>
          <p:cNvGrpSpPr/>
          <p:nvPr/>
        </p:nvGrpSpPr>
        <p:grpSpPr>
          <a:xfrm>
            <a:off x="971496" y="3429000"/>
            <a:ext cx="3143272" cy="2787670"/>
            <a:chOff x="928662" y="3071810"/>
            <a:chExt cx="3143272" cy="2787670"/>
          </a:xfrm>
        </p:grpSpPr>
        <p:cxnSp>
          <p:nvCxnSpPr>
            <p:cNvPr id="21" name="Straight Connector 20"/>
            <p:cNvCxnSpPr/>
            <p:nvPr/>
          </p:nvCxnSpPr>
          <p:spPr>
            <a:xfrm rot="5400000">
              <a:off x="-459617" y="4460089"/>
              <a:ext cx="2786082" cy="9524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Arrow Connector 40"/>
            <p:cNvCxnSpPr/>
            <p:nvPr/>
          </p:nvCxnSpPr>
          <p:spPr>
            <a:xfrm>
              <a:off x="928662" y="5857892"/>
              <a:ext cx="3143272" cy="1588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3" name="Group 62"/>
          <p:cNvGrpSpPr/>
          <p:nvPr/>
        </p:nvGrpSpPr>
        <p:grpSpPr>
          <a:xfrm>
            <a:off x="6400784" y="3000372"/>
            <a:ext cx="858844" cy="1214446"/>
            <a:chOff x="6357950" y="2643182"/>
            <a:chExt cx="858844" cy="1214446"/>
          </a:xfrm>
        </p:grpSpPr>
        <p:cxnSp>
          <p:nvCxnSpPr>
            <p:cNvPr id="13" name="Straight Connector 12"/>
            <p:cNvCxnSpPr/>
            <p:nvPr/>
          </p:nvCxnSpPr>
          <p:spPr>
            <a:xfrm>
              <a:off x="6357950" y="2643182"/>
              <a:ext cx="857256" cy="158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Arrow Connector 50"/>
            <p:cNvCxnSpPr/>
            <p:nvPr/>
          </p:nvCxnSpPr>
          <p:spPr>
            <a:xfrm rot="5400000">
              <a:off x="6608777" y="3249611"/>
              <a:ext cx="1214446" cy="1588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1" name="Group 70"/>
          <p:cNvGrpSpPr/>
          <p:nvPr/>
        </p:nvGrpSpPr>
        <p:grpSpPr>
          <a:xfrm>
            <a:off x="3500430" y="3000372"/>
            <a:ext cx="571504" cy="1357322"/>
            <a:chOff x="3500430" y="3000372"/>
            <a:chExt cx="571504" cy="1357322"/>
          </a:xfrm>
        </p:grpSpPr>
        <p:cxnSp>
          <p:nvCxnSpPr>
            <p:cNvPr id="14" name="Straight Connector 13"/>
            <p:cNvCxnSpPr/>
            <p:nvPr/>
          </p:nvCxnSpPr>
          <p:spPr>
            <a:xfrm>
              <a:off x="3500430" y="3000372"/>
              <a:ext cx="571504" cy="158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Arrow Connector 52"/>
            <p:cNvCxnSpPr/>
            <p:nvPr/>
          </p:nvCxnSpPr>
          <p:spPr>
            <a:xfrm rot="5400000">
              <a:off x="2822563" y="3678239"/>
              <a:ext cx="1357322" cy="1588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5" name="TextBox 54"/>
          <p:cNvSpPr txBox="1"/>
          <p:nvPr/>
        </p:nvSpPr>
        <p:spPr>
          <a:xfrm>
            <a:off x="4829148" y="1214422"/>
            <a:ext cx="9286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False</a:t>
            </a:r>
            <a:endParaRPr lang="en-IN" dirty="0"/>
          </a:p>
        </p:txBody>
      </p:sp>
      <p:sp>
        <p:nvSpPr>
          <p:cNvPr id="56" name="TextBox 55"/>
          <p:cNvSpPr txBox="1"/>
          <p:nvPr/>
        </p:nvSpPr>
        <p:spPr>
          <a:xfrm>
            <a:off x="6400784" y="2357430"/>
            <a:ext cx="9286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False</a:t>
            </a:r>
            <a:endParaRPr lang="en-IN" dirty="0"/>
          </a:p>
        </p:txBody>
      </p:sp>
      <p:sp>
        <p:nvSpPr>
          <p:cNvPr id="58" name="TextBox 57"/>
          <p:cNvSpPr txBox="1"/>
          <p:nvPr/>
        </p:nvSpPr>
        <p:spPr>
          <a:xfrm>
            <a:off x="1543000" y="1142984"/>
            <a:ext cx="7858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True</a:t>
            </a:r>
            <a:endParaRPr lang="en-IN" dirty="0"/>
          </a:p>
        </p:txBody>
      </p:sp>
      <p:sp>
        <p:nvSpPr>
          <p:cNvPr id="59" name="TextBox 58"/>
          <p:cNvSpPr txBox="1"/>
          <p:nvPr/>
        </p:nvSpPr>
        <p:spPr>
          <a:xfrm>
            <a:off x="3471826" y="2428868"/>
            <a:ext cx="7858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True</a:t>
            </a:r>
            <a:endParaRPr lang="en-IN" dirty="0"/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0" dur="2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2" dur="2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2" presetClass="entr" presetSubtype="4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9" grpId="1" animBg="1"/>
      <p:bldP spid="9" grpId="3" animBg="1"/>
      <p:bldP spid="55" grpId="0"/>
      <p:bldP spid="56" grpId="0"/>
      <p:bldP spid="58" grpId="0"/>
      <p:bldP spid="5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00174"/>
            <a:ext cx="8229600" cy="4824426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 </a:t>
            </a:r>
            <a:endParaRPr lang="en-IN" dirty="0"/>
          </a:p>
        </p:txBody>
      </p:sp>
      <p:sp>
        <p:nvSpPr>
          <p:cNvPr id="4" name="Title 2"/>
          <p:cNvSpPr txBox="1">
            <a:spLocks/>
          </p:cNvSpPr>
          <p:nvPr/>
        </p:nvSpPr>
        <p:spPr>
          <a:xfrm>
            <a:off x="500034" y="0"/>
            <a:ext cx="8229600" cy="785794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N" sz="3600" dirty="0" smtClean="0">
                <a:solidFill>
                  <a:srgbClr val="002060"/>
                </a:solidFill>
                <a:latin typeface="Book Antiqua" pitchFamily="18" charset="0"/>
                <a:ea typeface="+mj-ea"/>
                <a:cs typeface="+mj-cs"/>
              </a:rPr>
              <a:t>w</a:t>
            </a:r>
            <a:r>
              <a:rPr kumimoji="0" lang="en-IN" sz="36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Book Antiqua" pitchFamily="18" charset="0"/>
                <a:ea typeface="+mj-ea"/>
                <a:cs typeface="+mj-cs"/>
              </a:rPr>
              <a:t>hile</a:t>
            </a:r>
            <a:r>
              <a:rPr kumimoji="0" lang="en-IN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Book Antiqua" pitchFamily="18" charset="0"/>
                <a:ea typeface="+mj-ea"/>
                <a:cs typeface="+mj-cs"/>
              </a:rPr>
              <a:t> loop</a:t>
            </a:r>
            <a:endParaRPr kumimoji="0" lang="en-IN" sz="36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Book Antiqua" pitchFamily="18" charset="0"/>
              <a:ea typeface="+mj-ea"/>
              <a:cs typeface="+mj-cs"/>
            </a:endParaRPr>
          </a:p>
        </p:txBody>
      </p:sp>
      <p:sp>
        <p:nvSpPr>
          <p:cNvPr id="5" name="Subtitle 3"/>
          <p:cNvSpPr txBox="1">
            <a:spLocks/>
          </p:cNvSpPr>
          <p:nvPr/>
        </p:nvSpPr>
        <p:spPr>
          <a:xfrm>
            <a:off x="0" y="857232"/>
            <a:ext cx="9144000" cy="6000768"/>
          </a:xfrm>
          <a:prstGeom prst="rect">
            <a:avLst/>
          </a:prstGeom>
        </p:spPr>
        <p:txBody>
          <a:bodyPr vert="horz" numCol="1">
            <a:norm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      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endParaRPr kumimoji="0" lang="en-IN" sz="2600" b="0" i="0" u="none" strike="noStrike" kern="120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7" name="Straight Arrow Connector 6"/>
          <p:cNvCxnSpPr>
            <a:stCxn id="12" idx="2"/>
          </p:cNvCxnSpPr>
          <p:nvPr/>
        </p:nvCxnSpPr>
        <p:spPr>
          <a:xfrm flipH="1">
            <a:off x="7285850" y="4286256"/>
            <a:ext cx="16469" cy="1072364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Diamond 11"/>
          <p:cNvSpPr/>
          <p:nvPr/>
        </p:nvSpPr>
        <p:spPr>
          <a:xfrm>
            <a:off x="6072198" y="3286124"/>
            <a:ext cx="2460242" cy="1000132"/>
          </a:xfrm>
          <a:prstGeom prst="diamond">
            <a:avLst/>
          </a:prstGeom>
          <a:ln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Test expression</a:t>
            </a:r>
            <a:endParaRPr lang="en-IN" dirty="0"/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7302319" y="2336677"/>
            <a:ext cx="0" cy="949447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6429388" y="5357826"/>
            <a:ext cx="1928826" cy="57148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Statement block</a:t>
            </a:r>
            <a:endParaRPr lang="en-IN" dirty="0"/>
          </a:p>
        </p:txBody>
      </p:sp>
      <p:sp>
        <p:nvSpPr>
          <p:cNvPr id="18" name="TextBox 17"/>
          <p:cNvSpPr txBox="1"/>
          <p:nvPr/>
        </p:nvSpPr>
        <p:spPr>
          <a:xfrm>
            <a:off x="8332247" y="3323518"/>
            <a:ext cx="857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False</a:t>
            </a:r>
            <a:endParaRPr lang="en-IN" dirty="0"/>
          </a:p>
        </p:txBody>
      </p:sp>
      <p:sp>
        <p:nvSpPr>
          <p:cNvPr id="19" name="TextBox 18"/>
          <p:cNvSpPr txBox="1"/>
          <p:nvPr/>
        </p:nvSpPr>
        <p:spPr>
          <a:xfrm>
            <a:off x="7386538" y="4572802"/>
            <a:ext cx="10001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True</a:t>
            </a:r>
            <a:endParaRPr lang="en-IN" dirty="0"/>
          </a:p>
        </p:txBody>
      </p:sp>
      <p:sp>
        <p:nvSpPr>
          <p:cNvPr id="20" name="Rectangle 19"/>
          <p:cNvSpPr/>
          <p:nvPr/>
        </p:nvSpPr>
        <p:spPr>
          <a:xfrm>
            <a:off x="0" y="1428736"/>
            <a:ext cx="428623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2800" b="1" dirty="0" smtClean="0">
                <a:latin typeface="Book Antiqua" pitchFamily="18" charset="0"/>
              </a:rPr>
              <a:t>Syntax of while loop           </a:t>
            </a:r>
          </a:p>
          <a:p>
            <a:pPr>
              <a:buNone/>
            </a:pPr>
            <a:r>
              <a:rPr lang="en-US" sz="2800" dirty="0" smtClean="0">
                <a:latin typeface="Book Antiqua" pitchFamily="18" charset="0"/>
              </a:rPr>
              <a:t>while(condition):                  </a:t>
            </a:r>
          </a:p>
          <a:p>
            <a:pPr>
              <a:buNone/>
            </a:pPr>
            <a:r>
              <a:rPr lang="en-US" sz="2800" dirty="0" smtClean="0">
                <a:latin typeface="Book Antiqua" pitchFamily="18" charset="0"/>
              </a:rPr>
              <a:t>	statement block             </a:t>
            </a:r>
          </a:p>
          <a:p>
            <a:pPr>
              <a:buNone/>
            </a:pPr>
            <a:r>
              <a:rPr lang="en-US" sz="2800" dirty="0" smtClean="0">
                <a:latin typeface="Book Antiqua" pitchFamily="18" charset="0"/>
              </a:rPr>
              <a:t>statement  Y</a:t>
            </a:r>
            <a:endParaRPr lang="en-IN" sz="2800" dirty="0">
              <a:latin typeface="Book Antiqua" pitchFamily="18" charset="0"/>
            </a:endParaRPr>
          </a:p>
        </p:txBody>
      </p:sp>
      <p:grpSp>
        <p:nvGrpSpPr>
          <p:cNvPr id="38" name="Group 37"/>
          <p:cNvGrpSpPr/>
          <p:nvPr/>
        </p:nvGrpSpPr>
        <p:grpSpPr>
          <a:xfrm>
            <a:off x="5205252" y="3786984"/>
            <a:ext cx="1224136" cy="1842870"/>
            <a:chOff x="5205252" y="3786984"/>
            <a:chExt cx="1224136" cy="1842870"/>
          </a:xfrm>
        </p:grpSpPr>
        <p:cxnSp>
          <p:nvCxnSpPr>
            <p:cNvPr id="17" name="Straight Arrow Connector 16"/>
            <p:cNvCxnSpPr/>
            <p:nvPr/>
          </p:nvCxnSpPr>
          <p:spPr>
            <a:xfrm>
              <a:off x="5205252" y="3786984"/>
              <a:ext cx="866946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>
              <a:off x="5205252" y="5629854"/>
              <a:ext cx="122413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>
              <a:off x="5205252" y="3786984"/>
              <a:ext cx="0" cy="184287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" name="Group 38"/>
          <p:cNvGrpSpPr/>
          <p:nvPr/>
        </p:nvGrpSpPr>
        <p:grpSpPr>
          <a:xfrm>
            <a:off x="8532440" y="3786190"/>
            <a:ext cx="206084" cy="2617839"/>
            <a:chOff x="8532440" y="3786190"/>
            <a:chExt cx="206084" cy="2617839"/>
          </a:xfrm>
        </p:grpSpPr>
        <p:cxnSp>
          <p:nvCxnSpPr>
            <p:cNvPr id="33" name="Straight Arrow Connector 32"/>
            <p:cNvCxnSpPr/>
            <p:nvPr/>
          </p:nvCxnSpPr>
          <p:spPr>
            <a:xfrm>
              <a:off x="8738524" y="3786984"/>
              <a:ext cx="0" cy="2617045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>
              <a:stCxn id="12" idx="3"/>
            </p:cNvCxnSpPr>
            <p:nvPr/>
          </p:nvCxnSpPr>
          <p:spPr>
            <a:xfrm>
              <a:off x="8532440" y="3786190"/>
              <a:ext cx="206084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5" grpId="0" animBg="1"/>
      <p:bldP spid="1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3600" dirty="0">
                <a:latin typeface="Book Antiqua" pitchFamily="18" charset="0"/>
              </a:rPr>
              <a:t>w</a:t>
            </a:r>
            <a:r>
              <a:rPr lang="en-IN" sz="3600" dirty="0" smtClean="0">
                <a:latin typeface="Book Antiqua" pitchFamily="18" charset="0"/>
              </a:rPr>
              <a:t>hile loop</a:t>
            </a:r>
            <a:endParaRPr lang="en-IN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400" b="1" u="sng" dirty="0" smtClean="0">
                <a:latin typeface="Book Antiqua" pitchFamily="18" charset="0"/>
              </a:rPr>
              <a:t>Example:</a:t>
            </a:r>
          </a:p>
          <a:p>
            <a:pPr>
              <a:buNone/>
            </a:pPr>
            <a:r>
              <a:rPr lang="en-US" sz="2400" dirty="0" err="1" smtClean="0">
                <a:latin typeface="Book Antiqua" pitchFamily="18" charset="0"/>
              </a:rPr>
              <a:t>i</a:t>
            </a:r>
            <a:r>
              <a:rPr lang="en-US" sz="2400" dirty="0" smtClean="0">
                <a:latin typeface="Book Antiqua" pitchFamily="18" charset="0"/>
              </a:rPr>
              <a:t>=0</a:t>
            </a:r>
          </a:p>
          <a:p>
            <a:pPr>
              <a:buNone/>
            </a:pPr>
            <a:r>
              <a:rPr lang="en-US" sz="2400" dirty="0" smtClean="0">
                <a:latin typeface="Book Antiqua" pitchFamily="18" charset="0"/>
              </a:rPr>
              <a:t>while(</a:t>
            </a:r>
            <a:r>
              <a:rPr lang="en-US" sz="2400" dirty="0" err="1" smtClean="0">
                <a:latin typeface="Book Antiqua" pitchFamily="18" charset="0"/>
              </a:rPr>
              <a:t>i</a:t>
            </a:r>
            <a:r>
              <a:rPr lang="en-US" sz="2400" dirty="0" smtClean="0">
                <a:latin typeface="Book Antiqua" pitchFamily="18" charset="0"/>
              </a:rPr>
              <a:t>&lt;=10):</a:t>
            </a:r>
          </a:p>
          <a:p>
            <a:pPr>
              <a:buNone/>
            </a:pPr>
            <a:r>
              <a:rPr lang="en-US" sz="2400" dirty="0" smtClean="0">
                <a:latin typeface="Book Antiqua" pitchFamily="18" charset="0"/>
              </a:rPr>
              <a:t>	print(</a:t>
            </a:r>
            <a:r>
              <a:rPr lang="en-US" sz="2400" dirty="0" err="1" smtClean="0">
                <a:latin typeface="Book Antiqua" pitchFamily="18" charset="0"/>
              </a:rPr>
              <a:t>i,end</a:t>
            </a:r>
            <a:r>
              <a:rPr lang="en-US" sz="2400" dirty="0" smtClean="0">
                <a:latin typeface="Book Antiqua" pitchFamily="18" charset="0"/>
              </a:rPr>
              <a:t>=“ ”) </a:t>
            </a:r>
          </a:p>
          <a:p>
            <a:pPr>
              <a:buNone/>
            </a:pPr>
            <a:r>
              <a:rPr lang="en-US" sz="2400" dirty="0" smtClean="0">
                <a:latin typeface="Book Antiqua" pitchFamily="18" charset="0"/>
              </a:rPr>
              <a:t>	</a:t>
            </a:r>
            <a:r>
              <a:rPr lang="en-US" sz="2400" dirty="0" err="1" smtClean="0">
                <a:latin typeface="Book Antiqua" pitchFamily="18" charset="0"/>
              </a:rPr>
              <a:t>i</a:t>
            </a:r>
            <a:r>
              <a:rPr lang="en-US" sz="2400" dirty="0" smtClean="0">
                <a:latin typeface="Book Antiqua" pitchFamily="18" charset="0"/>
              </a:rPr>
              <a:t>=i+1 	</a:t>
            </a:r>
          </a:p>
          <a:p>
            <a:pPr>
              <a:buNone/>
            </a:pPr>
            <a:r>
              <a:rPr lang="en-US" sz="2400" dirty="0" smtClean="0">
                <a:latin typeface="Book Antiqua" pitchFamily="18" charset="0"/>
              </a:rPr>
              <a:t>			</a:t>
            </a:r>
          </a:p>
          <a:p>
            <a:pPr>
              <a:buNone/>
            </a:pPr>
            <a:r>
              <a:rPr lang="en-US" sz="2400" b="1" u="sng" dirty="0" smtClean="0">
                <a:latin typeface="Book Antiqua" pitchFamily="18" charset="0"/>
              </a:rPr>
              <a:t>Output:    </a:t>
            </a:r>
          </a:p>
          <a:p>
            <a:pPr>
              <a:buNone/>
            </a:pPr>
            <a:r>
              <a:rPr lang="en-US" sz="2400" dirty="0" smtClean="0">
                <a:latin typeface="Book Antiqua" pitchFamily="18" charset="0"/>
              </a:rPr>
              <a:t>0  1  2  3  4  5  6  7  8  9  10</a:t>
            </a:r>
          </a:p>
          <a:p>
            <a:endParaRPr lang="en-IN" sz="2400" dirty="0">
              <a:latin typeface="Book Antiqu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 smtClean="0">
                <a:latin typeface="Book Antiqua" pitchFamily="18" charset="0"/>
              </a:rPr>
              <a:t>For Loop </a:t>
            </a:r>
            <a:br>
              <a:rPr lang="en-US" sz="3600" dirty="0" smtClean="0">
                <a:latin typeface="Book Antiqua" pitchFamily="18" charset="0"/>
              </a:rPr>
            </a:br>
            <a:endParaRPr lang="en-IN" sz="3600" dirty="0">
              <a:latin typeface="Book Antiqu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57298"/>
            <a:ext cx="8686800" cy="4768865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 smtClean="0">
                <a:latin typeface="Book Antiqua" pitchFamily="18" charset="0"/>
              </a:rPr>
              <a:t> </a:t>
            </a:r>
            <a:r>
              <a:rPr lang="en-IN" sz="2400" b="1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For loop provides a mechanism to </a:t>
            </a:r>
            <a:r>
              <a:rPr lang="en-IN" sz="2400" b="1" dirty="0" smtClean="0">
                <a:solidFill>
                  <a:srgbClr val="FF0000"/>
                </a:solidFill>
                <a:latin typeface="Book Antiqua" pitchFamily="18" charset="0"/>
              </a:rPr>
              <a:t>repeat a task until a particular condition is True</a:t>
            </a:r>
            <a:r>
              <a:rPr lang="en-IN" sz="2400" b="1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.  </a:t>
            </a:r>
          </a:p>
          <a:p>
            <a:pPr algn="just">
              <a:lnSpc>
                <a:spcPct val="150000"/>
              </a:lnSpc>
            </a:pPr>
            <a:r>
              <a:rPr lang="en-IN" sz="2400" b="1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It is usually known as a </a:t>
            </a:r>
            <a:r>
              <a:rPr lang="en-IN" sz="2400" b="1" i="1" dirty="0" smtClean="0">
                <a:solidFill>
                  <a:srgbClr val="FF0000"/>
                </a:solidFill>
                <a:latin typeface="Book Antiqua" pitchFamily="18" charset="0"/>
              </a:rPr>
              <a:t>determinate or definite loop</a:t>
            </a:r>
            <a:r>
              <a:rPr lang="en-IN" sz="2400" b="1" dirty="0" smtClean="0">
                <a:solidFill>
                  <a:srgbClr val="FF0000"/>
                </a:solidFill>
                <a:latin typeface="Book Antiqua" pitchFamily="18" charset="0"/>
              </a:rPr>
              <a:t> </a:t>
            </a:r>
            <a:r>
              <a:rPr lang="en-IN" sz="2400" b="1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because the programmer knows exactly </a:t>
            </a:r>
            <a:r>
              <a:rPr lang="en-IN" sz="2400" b="1" dirty="0" smtClean="0">
                <a:solidFill>
                  <a:srgbClr val="FF0000"/>
                </a:solidFill>
                <a:latin typeface="Book Antiqua" pitchFamily="18" charset="0"/>
              </a:rPr>
              <a:t>how many times the loop will repeat.</a:t>
            </a:r>
          </a:p>
          <a:p>
            <a:pPr algn="just">
              <a:lnSpc>
                <a:spcPct val="150000"/>
              </a:lnSpc>
            </a:pPr>
            <a:r>
              <a:rPr lang="en-IN" sz="2400" b="1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The </a:t>
            </a:r>
            <a:r>
              <a:rPr lang="en-IN" sz="2400" b="1" dirty="0" smtClean="0">
                <a:solidFill>
                  <a:srgbClr val="FF0000"/>
                </a:solidFill>
                <a:latin typeface="Book Antiqua" pitchFamily="18" charset="0"/>
              </a:rPr>
              <a:t>for...in </a:t>
            </a:r>
            <a:r>
              <a:rPr lang="en-IN" sz="2400" b="1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statement is a looping statement used in Python </a:t>
            </a:r>
            <a:r>
              <a:rPr lang="en-IN" sz="2400" b="1" dirty="0" smtClean="0">
                <a:solidFill>
                  <a:srgbClr val="FF0000"/>
                </a:solidFill>
                <a:latin typeface="Book Antiqua" pitchFamily="18" charset="0"/>
              </a:rPr>
              <a:t>to iterate over a sequence of objects.</a:t>
            </a:r>
            <a:endParaRPr lang="en-US" sz="2400" b="1" dirty="0" smtClean="0">
              <a:solidFill>
                <a:srgbClr val="FF0000"/>
              </a:solidFill>
              <a:latin typeface="Book Antiqua" pitchFamily="18" charset="0"/>
            </a:endParaRPr>
          </a:p>
          <a:p>
            <a:pPr algn="just"/>
            <a:endParaRPr lang="en-IN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71472" y="0"/>
            <a:ext cx="7851648" cy="1071546"/>
          </a:xfrm>
        </p:spPr>
        <p:txBody>
          <a:bodyPr>
            <a:normAutofit/>
          </a:bodyPr>
          <a:lstStyle/>
          <a:p>
            <a:pPr algn="ctr"/>
            <a:r>
              <a:rPr lang="en-US" sz="3600" dirty="0" smtClean="0">
                <a:latin typeface="Book Antiqua" pitchFamily="18" charset="0"/>
              </a:rPr>
              <a:t>For loop </a:t>
            </a:r>
            <a:endParaRPr lang="en-IN" sz="3600" dirty="0">
              <a:latin typeface="Book Antiqua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000108"/>
            <a:ext cx="9001156" cy="5857892"/>
          </a:xfr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>
            <a:normAutofit/>
          </a:bodyPr>
          <a:lstStyle/>
          <a:p>
            <a:pPr algn="l"/>
            <a:r>
              <a:rPr lang="en-US" sz="2400" b="1" dirty="0" smtClean="0">
                <a:solidFill>
                  <a:schemeClr val="tx1"/>
                </a:solidFill>
                <a:latin typeface="Book Antiqua" pitchFamily="18" charset="0"/>
              </a:rPr>
              <a:t>Syntax of for loop:</a:t>
            </a:r>
          </a:p>
          <a:p>
            <a:pPr algn="l"/>
            <a:r>
              <a:rPr lang="en-US" sz="2400" dirty="0" smtClean="0">
                <a:solidFill>
                  <a:schemeClr val="tx1"/>
                </a:solidFill>
                <a:latin typeface="Book Antiqua" pitchFamily="18" charset="0"/>
              </a:rPr>
              <a:t>for </a:t>
            </a:r>
            <a:r>
              <a:rPr lang="en-US" sz="2400" dirty="0" err="1" smtClean="0">
                <a:solidFill>
                  <a:schemeClr val="tx1"/>
                </a:solidFill>
                <a:latin typeface="Book Antiqua" pitchFamily="18" charset="0"/>
              </a:rPr>
              <a:t>loop_control_var</a:t>
            </a:r>
            <a:r>
              <a:rPr lang="en-US" sz="2400" dirty="0" smtClean="0">
                <a:solidFill>
                  <a:schemeClr val="tx1"/>
                </a:solidFill>
                <a:latin typeface="Book Antiqua" pitchFamily="18" charset="0"/>
              </a:rPr>
              <a:t> in sequence:</a:t>
            </a:r>
          </a:p>
          <a:p>
            <a:pPr algn="l"/>
            <a:r>
              <a:rPr lang="en-US" sz="2400" dirty="0" smtClean="0">
                <a:solidFill>
                  <a:schemeClr val="tx1"/>
                </a:solidFill>
                <a:latin typeface="Book Antiqua" pitchFamily="18" charset="0"/>
              </a:rPr>
              <a:t>	Statement block </a:t>
            </a:r>
          </a:p>
          <a:p>
            <a:pPr algn="l"/>
            <a:r>
              <a:rPr lang="en-US" sz="2400" i="1" u="sng" dirty="0" smtClean="0">
                <a:solidFill>
                  <a:schemeClr val="tx1"/>
                </a:solidFill>
                <a:latin typeface="Book Antiqua" pitchFamily="18" charset="0"/>
              </a:rPr>
              <a:t>Flow of statements in for loop:  </a:t>
            </a:r>
            <a:r>
              <a:rPr lang="en-US" sz="2400" dirty="0" smtClean="0">
                <a:latin typeface="Book Antiqua" pitchFamily="18" charset="0"/>
              </a:rPr>
              <a:t>      </a:t>
            </a:r>
            <a:r>
              <a:rPr lang="en-US" sz="2400" dirty="0" smtClean="0">
                <a:solidFill>
                  <a:schemeClr val="accent5"/>
                </a:solidFill>
                <a:latin typeface="Book Antiqua" pitchFamily="18" charset="0"/>
              </a:rPr>
              <a:t> </a:t>
            </a:r>
          </a:p>
          <a:p>
            <a:pPr algn="ctr"/>
            <a:endParaRPr lang="en-US" sz="2400" b="1" dirty="0" smtClean="0">
              <a:solidFill>
                <a:schemeClr val="accent5"/>
              </a:solidFill>
              <a:latin typeface="Book Antiqua" pitchFamily="18" charset="0"/>
            </a:endParaRPr>
          </a:p>
          <a:p>
            <a:pPr algn="ctr"/>
            <a:endParaRPr lang="en-US" sz="2400" b="1" dirty="0" smtClean="0">
              <a:solidFill>
                <a:schemeClr val="accent5"/>
              </a:solidFill>
              <a:latin typeface="Book Antiqua" pitchFamily="18" charset="0"/>
            </a:endParaRPr>
          </a:p>
          <a:p>
            <a:pPr algn="ctr"/>
            <a:endParaRPr lang="en-US" sz="2400" b="1" dirty="0" smtClean="0">
              <a:solidFill>
                <a:schemeClr val="accent5"/>
              </a:solidFill>
              <a:latin typeface="Book Antiqua" pitchFamily="18" charset="0"/>
            </a:endParaRPr>
          </a:p>
          <a:p>
            <a:pPr algn="ctr"/>
            <a:endParaRPr lang="en-US" sz="2400" b="1" dirty="0" smtClean="0">
              <a:solidFill>
                <a:schemeClr val="accent5"/>
              </a:solidFill>
              <a:latin typeface="Book Antiqua" pitchFamily="18" charset="0"/>
            </a:endParaRPr>
          </a:p>
          <a:p>
            <a:pPr algn="ctr"/>
            <a:endParaRPr lang="en-US" sz="2400" b="1" dirty="0" smtClean="0">
              <a:solidFill>
                <a:schemeClr val="accent5"/>
              </a:solidFill>
              <a:latin typeface="Book Antiqua" pitchFamily="18" charset="0"/>
            </a:endParaRPr>
          </a:p>
          <a:p>
            <a:pPr algn="l"/>
            <a:endParaRPr lang="en-US" sz="2400" b="1" dirty="0" smtClean="0">
              <a:solidFill>
                <a:schemeClr val="accent5"/>
              </a:solidFill>
              <a:latin typeface="Book Antiqua" pitchFamily="18" charset="0"/>
            </a:endParaRPr>
          </a:p>
          <a:p>
            <a:pPr algn="ctr"/>
            <a:endParaRPr lang="en-US" sz="2400" b="1" dirty="0" smtClean="0">
              <a:solidFill>
                <a:schemeClr val="accent5"/>
              </a:solidFill>
              <a:latin typeface="Book Antiqua" pitchFamily="18" charset="0"/>
            </a:endParaRPr>
          </a:p>
          <a:p>
            <a:pPr algn="ctr"/>
            <a:endParaRPr lang="en-US" sz="2400" b="1" dirty="0" smtClean="0">
              <a:solidFill>
                <a:schemeClr val="accent5"/>
              </a:solidFill>
              <a:latin typeface="Book Antiqua" pitchFamily="18" charset="0"/>
            </a:endParaRPr>
          </a:p>
          <a:p>
            <a:pPr algn="ctr"/>
            <a:endParaRPr lang="en-US" sz="2400" b="1" dirty="0" smtClean="0">
              <a:solidFill>
                <a:schemeClr val="accent5"/>
              </a:solidFill>
              <a:latin typeface="Book Antiqua" pitchFamily="18" charset="0"/>
            </a:endParaRPr>
          </a:p>
          <a:p>
            <a:pPr algn="ctr"/>
            <a:endParaRPr lang="en-IN" sz="2400" b="1" dirty="0">
              <a:latin typeface="Book Antiqua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785918" y="3214686"/>
            <a:ext cx="3357586" cy="50006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Book Antiqua" pitchFamily="18" charset="0"/>
              </a:rPr>
              <a:t>Specify the Range</a:t>
            </a:r>
            <a:endParaRPr lang="en-IN" dirty="0">
              <a:latin typeface="Book Antiqua" pitchFamily="18" charset="0"/>
            </a:endParaRPr>
          </a:p>
        </p:txBody>
      </p:sp>
      <p:sp>
        <p:nvSpPr>
          <p:cNvPr id="5" name="Diamond 4"/>
          <p:cNvSpPr/>
          <p:nvPr/>
        </p:nvSpPr>
        <p:spPr>
          <a:xfrm>
            <a:off x="500034" y="4000504"/>
            <a:ext cx="5857916" cy="1143008"/>
          </a:xfrm>
          <a:prstGeom prst="diamond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Book Antiqua" pitchFamily="18" charset="0"/>
              </a:rPr>
              <a:t>Range of numbers assigned to the loop control variable</a:t>
            </a:r>
            <a:endParaRPr lang="en-IN" dirty="0">
              <a:latin typeface="Book Antiqua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285984" y="5357826"/>
            <a:ext cx="1985970" cy="42862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Book Antiqua" pitchFamily="18" charset="0"/>
              </a:rPr>
              <a:t>Statement block</a:t>
            </a:r>
            <a:endParaRPr lang="en-IN" dirty="0">
              <a:latin typeface="Book Antiqua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357422" y="6143644"/>
            <a:ext cx="1914532" cy="50006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Book Antiqua" pitchFamily="18" charset="0"/>
              </a:rPr>
              <a:t>Statement Y</a:t>
            </a:r>
            <a:endParaRPr lang="en-IN" dirty="0">
              <a:latin typeface="Book Antiqua" pitchFamily="18" charset="0"/>
            </a:endParaRPr>
          </a:p>
        </p:txBody>
      </p:sp>
      <p:cxnSp>
        <p:nvCxnSpPr>
          <p:cNvPr id="9" name="Straight Arrow Connector 8"/>
          <p:cNvCxnSpPr>
            <a:endCxn id="5" idx="0"/>
          </p:cNvCxnSpPr>
          <p:nvPr/>
        </p:nvCxnSpPr>
        <p:spPr>
          <a:xfrm rot="5400000">
            <a:off x="3286117" y="3857629"/>
            <a:ext cx="285750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6429388" y="4000504"/>
            <a:ext cx="1071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Book Antiqua" pitchFamily="18" charset="0"/>
              </a:rPr>
              <a:t>True</a:t>
            </a:r>
            <a:endParaRPr lang="en-IN" dirty="0">
              <a:latin typeface="Book Antiqua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57158" y="4000504"/>
            <a:ext cx="7858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Book Antiqua" pitchFamily="18" charset="0"/>
              </a:rPr>
              <a:t>False</a:t>
            </a:r>
            <a:endParaRPr lang="en-IN" dirty="0">
              <a:latin typeface="Book Antiqua" pitchFamily="18" charset="0"/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 flipV="1">
            <a:off x="7164288" y="4572008"/>
            <a:ext cx="0" cy="100013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H="1">
            <a:off x="107504" y="4572008"/>
            <a:ext cx="39253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107504" y="4572008"/>
            <a:ext cx="0" cy="182166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>
            <a:off x="107504" y="6393677"/>
            <a:ext cx="2178480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>
            <a:endCxn id="5" idx="2"/>
          </p:cNvCxnSpPr>
          <p:nvPr/>
        </p:nvCxnSpPr>
        <p:spPr>
          <a:xfrm flipH="1" flipV="1">
            <a:off x="3428992" y="5143512"/>
            <a:ext cx="7150" cy="214314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>
            <a:stCxn id="5" idx="3"/>
          </p:cNvCxnSpPr>
          <p:nvPr/>
        </p:nvCxnSpPr>
        <p:spPr>
          <a:xfrm>
            <a:off x="6357950" y="4572008"/>
            <a:ext cx="806338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 flipH="1">
            <a:off x="4271954" y="5582230"/>
            <a:ext cx="2892334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5" grpId="0" animBg="1"/>
      <p:bldP spid="5" grpId="1" animBg="1"/>
      <p:bldP spid="6" grpId="0" animBg="1"/>
      <p:bldP spid="7" grpId="0" animBg="1"/>
      <p:bldP spid="22" grpId="0"/>
      <p:bldP spid="2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dirty="0" smtClean="0">
                <a:latin typeface="Book Antiqua" pitchFamily="18" charset="0"/>
              </a:rPr>
              <a:t>For Loop and Range() Function</a:t>
            </a:r>
            <a:r>
              <a:rPr lang="en-US" dirty="0" smtClean="0"/>
              <a:t/>
            </a:r>
            <a:br>
              <a:rPr lang="en-US" dirty="0" smtClean="0"/>
            </a:b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57232"/>
            <a:ext cx="8858280" cy="4525963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sz="2400" b="1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The </a:t>
            </a:r>
            <a:r>
              <a:rPr lang="en-US" sz="2400" b="1" dirty="0" smtClean="0">
                <a:solidFill>
                  <a:srgbClr val="C00000"/>
                </a:solidFill>
                <a:latin typeface="Book Antiqua" pitchFamily="18" charset="0"/>
              </a:rPr>
              <a:t>range() </a:t>
            </a:r>
            <a:r>
              <a:rPr lang="en-US" sz="2400" b="1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function is a built-in function in Python that </a:t>
            </a:r>
            <a:r>
              <a:rPr lang="en-US" sz="2400" b="1" dirty="0" smtClean="0">
                <a:solidFill>
                  <a:srgbClr val="FF0000"/>
                </a:solidFill>
                <a:latin typeface="Book Antiqua" pitchFamily="18" charset="0"/>
              </a:rPr>
              <a:t>is used to iterate over a sequence </a:t>
            </a:r>
            <a:r>
              <a:rPr lang="en-US" sz="2400" b="1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of numbers. </a:t>
            </a:r>
          </a:p>
          <a:p>
            <a:pPr>
              <a:lnSpc>
                <a:spcPct val="150000"/>
              </a:lnSpc>
            </a:pPr>
            <a:r>
              <a:rPr lang="en-US" sz="2400" b="1" dirty="0" smtClean="0">
                <a:solidFill>
                  <a:srgbClr val="FF0000"/>
                </a:solidFill>
                <a:latin typeface="Book Antiqua" pitchFamily="18" charset="0"/>
              </a:rPr>
              <a:t>The syntax </a:t>
            </a:r>
            <a:r>
              <a:rPr lang="en-US" sz="2400" b="1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of range() is  </a:t>
            </a:r>
            <a:r>
              <a:rPr lang="en-US" sz="2400" b="1" dirty="0" smtClean="0">
                <a:solidFill>
                  <a:srgbClr val="C00000"/>
                </a:solidFill>
                <a:latin typeface="Book Antiqua" pitchFamily="18" charset="0"/>
              </a:rPr>
              <a:t>range(beg, end, step)</a:t>
            </a:r>
          </a:p>
          <a:p>
            <a:pPr algn="just">
              <a:lnSpc>
                <a:spcPct val="150000"/>
              </a:lnSpc>
            </a:pPr>
            <a:r>
              <a:rPr lang="en-US" sz="2400" b="1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The range() produces a sequence of numbers starting with </a:t>
            </a:r>
            <a:r>
              <a:rPr lang="en-US" sz="2400" b="1" dirty="0" smtClean="0">
                <a:solidFill>
                  <a:srgbClr val="FF0000"/>
                </a:solidFill>
                <a:latin typeface="Book Antiqua" pitchFamily="18" charset="0"/>
              </a:rPr>
              <a:t>beg (inclusive) </a:t>
            </a:r>
            <a:r>
              <a:rPr lang="en-US" sz="2400" b="1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and </a:t>
            </a:r>
            <a:r>
              <a:rPr lang="en-US" sz="2400" b="1" dirty="0" smtClean="0">
                <a:solidFill>
                  <a:srgbClr val="FF0000"/>
                </a:solidFill>
                <a:latin typeface="Book Antiqua" pitchFamily="18" charset="0"/>
              </a:rPr>
              <a:t>ending with one less than the number end</a:t>
            </a:r>
            <a:r>
              <a:rPr lang="en-US" sz="2400" b="1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. </a:t>
            </a:r>
          </a:p>
          <a:p>
            <a:pPr algn="just">
              <a:lnSpc>
                <a:spcPct val="150000"/>
              </a:lnSpc>
            </a:pPr>
            <a:r>
              <a:rPr lang="en-US" sz="2400" b="1" dirty="0" smtClean="0">
                <a:solidFill>
                  <a:srgbClr val="FF0000"/>
                </a:solidFill>
                <a:latin typeface="Book Antiqua" pitchFamily="18" charset="0"/>
              </a:rPr>
              <a:t>The step argument is option</a:t>
            </a:r>
            <a:r>
              <a:rPr lang="en-US" sz="2400" b="1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. </a:t>
            </a:r>
            <a:r>
              <a:rPr lang="en-US" sz="2400" b="1" dirty="0" smtClean="0">
                <a:solidFill>
                  <a:srgbClr val="FF0000"/>
                </a:solidFill>
                <a:latin typeface="Book Antiqua" pitchFamily="18" charset="0"/>
              </a:rPr>
              <a:t>By default</a:t>
            </a:r>
            <a:r>
              <a:rPr lang="en-US" sz="2400" b="1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, every number in the </a:t>
            </a:r>
            <a:r>
              <a:rPr lang="en-US" sz="2400" b="1" dirty="0" smtClean="0">
                <a:solidFill>
                  <a:srgbClr val="FF0000"/>
                </a:solidFill>
                <a:latin typeface="Book Antiqua" pitchFamily="18" charset="0"/>
              </a:rPr>
              <a:t>range is incremented by </a:t>
            </a:r>
            <a:r>
              <a:rPr lang="en-US" sz="2400" b="1" dirty="0" smtClean="0">
                <a:solidFill>
                  <a:srgbClr val="FF0000"/>
                </a:solidFill>
                <a:latin typeface="Book Antiqua" pitchFamily="18" charset="0"/>
                <a:cs typeface="Times New Roman" panose="02020603050405020304" pitchFamily="18" charset="0"/>
              </a:rPr>
              <a:t>1</a:t>
            </a:r>
            <a:r>
              <a:rPr lang="en-US" sz="2400" b="1" dirty="0" smtClean="0">
                <a:solidFill>
                  <a:srgbClr val="FF0000"/>
                </a:solidFill>
                <a:latin typeface="Book Antiqua" pitchFamily="18" charset="0"/>
              </a:rPr>
              <a:t> </a:t>
            </a:r>
            <a:r>
              <a:rPr lang="en-US" sz="2400" b="1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but we can specify a different increment using step. It can be </a:t>
            </a:r>
            <a:r>
              <a:rPr lang="en-US" sz="2400" b="1" dirty="0" smtClean="0">
                <a:solidFill>
                  <a:srgbClr val="FF0000"/>
                </a:solidFill>
                <a:latin typeface="Book Antiqua" pitchFamily="18" charset="0"/>
              </a:rPr>
              <a:t>both negative and positive</a:t>
            </a:r>
            <a:r>
              <a:rPr lang="en-US" sz="2400" b="1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, </a:t>
            </a:r>
            <a:r>
              <a:rPr lang="en-US" sz="2400" b="1" dirty="0" smtClean="0">
                <a:solidFill>
                  <a:srgbClr val="FF0000"/>
                </a:solidFill>
                <a:latin typeface="Book Antiqua" pitchFamily="18" charset="0"/>
              </a:rPr>
              <a:t>but not zero</a:t>
            </a:r>
            <a:r>
              <a:rPr lang="en-US" sz="2400" b="1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.</a:t>
            </a:r>
          </a:p>
          <a:p>
            <a:endParaRPr lang="en-IN" sz="2400" dirty="0">
              <a:latin typeface="Book Antiqu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00034" y="0"/>
            <a:ext cx="7851648" cy="928670"/>
          </a:xfrm>
        </p:spPr>
        <p:txBody>
          <a:bodyPr>
            <a:normAutofit/>
          </a:bodyPr>
          <a:lstStyle/>
          <a:p>
            <a:pPr algn="ctr"/>
            <a:r>
              <a:rPr lang="en-US" sz="3600" dirty="0" smtClean="0">
                <a:latin typeface="Book Antiqua" pitchFamily="18" charset="0"/>
              </a:rPr>
              <a:t>For loop and Range() function</a:t>
            </a:r>
            <a:endParaRPr lang="en-IN" sz="3600" dirty="0">
              <a:latin typeface="Book Antiqua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928670"/>
            <a:ext cx="9144000" cy="5929330"/>
          </a:xfrm>
        </p:spPr>
        <p:txBody>
          <a:bodyPr>
            <a:normAutofit fontScale="92500" lnSpcReduction="20000"/>
          </a:bodyPr>
          <a:lstStyle/>
          <a:p>
            <a:pPr algn="l"/>
            <a:r>
              <a:rPr lang="en-US" dirty="0" smtClean="0">
                <a:solidFill>
                  <a:schemeClr val="tx1"/>
                </a:solidFill>
                <a:latin typeface="Book Antiqua" pitchFamily="18" charset="0"/>
              </a:rPr>
              <a:t>for </a:t>
            </a:r>
            <a:r>
              <a:rPr lang="en-US" dirty="0" err="1" smtClean="0">
                <a:solidFill>
                  <a:schemeClr val="tx1"/>
                </a:solidFill>
                <a:latin typeface="Book Antiqua" pitchFamily="18" charset="0"/>
              </a:rPr>
              <a:t>i</a:t>
            </a:r>
            <a:r>
              <a:rPr lang="en-US" dirty="0" smtClean="0">
                <a:solidFill>
                  <a:schemeClr val="tx1"/>
                </a:solidFill>
                <a:latin typeface="Book Antiqua" pitchFamily="18" charset="0"/>
              </a:rPr>
              <a:t> in range(1, 5):</a:t>
            </a:r>
          </a:p>
          <a:p>
            <a:pPr algn="l"/>
            <a:r>
              <a:rPr lang="en-US" dirty="0" smtClean="0">
                <a:solidFill>
                  <a:schemeClr val="tx1"/>
                </a:solidFill>
                <a:latin typeface="Book Antiqua" pitchFamily="18" charset="0"/>
              </a:rPr>
              <a:t>	print(</a:t>
            </a:r>
            <a:r>
              <a:rPr lang="en-US" dirty="0" err="1" smtClean="0">
                <a:solidFill>
                  <a:schemeClr val="tx1"/>
                </a:solidFill>
                <a:latin typeface="Book Antiqua" pitchFamily="18" charset="0"/>
              </a:rPr>
              <a:t>i</a:t>
            </a:r>
            <a:r>
              <a:rPr lang="en-US" dirty="0" smtClean="0">
                <a:solidFill>
                  <a:schemeClr val="tx1"/>
                </a:solidFill>
                <a:latin typeface="Book Antiqua" pitchFamily="18" charset="0"/>
              </a:rPr>
              <a:t>, end=“ “)</a:t>
            </a:r>
          </a:p>
          <a:p>
            <a:pPr algn="l"/>
            <a:r>
              <a:rPr lang="en-US" u="sng" dirty="0" smtClean="0">
                <a:solidFill>
                  <a:schemeClr val="tx1"/>
                </a:solidFill>
                <a:latin typeface="Book Antiqua" pitchFamily="18" charset="0"/>
              </a:rPr>
              <a:t>Output:</a:t>
            </a:r>
          </a:p>
          <a:p>
            <a:pPr algn="l"/>
            <a:r>
              <a:rPr lang="en-US" dirty="0" smtClean="0">
                <a:solidFill>
                  <a:schemeClr val="tx1"/>
                </a:solidFill>
                <a:latin typeface="Book Antiqua" pitchFamily="18" charset="0"/>
              </a:rPr>
              <a:t>  1 2 3 4 </a:t>
            </a:r>
          </a:p>
          <a:p>
            <a:pPr algn="l"/>
            <a:endParaRPr lang="en-US" dirty="0" smtClean="0">
              <a:solidFill>
                <a:schemeClr val="tx1"/>
              </a:solidFill>
              <a:latin typeface="Book Antiqua" pitchFamily="18" charset="0"/>
            </a:endParaRPr>
          </a:p>
          <a:p>
            <a:pPr algn="l"/>
            <a:endParaRPr lang="en-US" dirty="0" smtClean="0">
              <a:solidFill>
                <a:schemeClr val="tx1"/>
              </a:solidFill>
              <a:latin typeface="Book Antiqua" pitchFamily="18" charset="0"/>
            </a:endParaRPr>
          </a:p>
          <a:p>
            <a:pPr algn="l"/>
            <a:r>
              <a:rPr lang="en-US" dirty="0" smtClean="0">
                <a:solidFill>
                  <a:schemeClr val="tx1"/>
                </a:solidFill>
                <a:latin typeface="Book Antiqua" pitchFamily="18" charset="0"/>
              </a:rPr>
              <a:t>                  </a:t>
            </a:r>
          </a:p>
          <a:p>
            <a:pPr algn="l"/>
            <a:r>
              <a:rPr lang="en-US" dirty="0" smtClean="0">
                <a:solidFill>
                  <a:schemeClr val="tx1"/>
                </a:solidFill>
                <a:latin typeface="Book Antiqua" pitchFamily="18" charset="0"/>
              </a:rPr>
              <a:t> </a:t>
            </a:r>
          </a:p>
          <a:p>
            <a:pPr algn="l"/>
            <a:r>
              <a:rPr lang="en-US" dirty="0" smtClean="0">
                <a:solidFill>
                  <a:schemeClr val="tx1"/>
                </a:solidFill>
                <a:latin typeface="Book Antiqua" pitchFamily="18" charset="0"/>
              </a:rPr>
              <a:t>for </a:t>
            </a:r>
            <a:r>
              <a:rPr lang="en-US" dirty="0" err="1" smtClean="0">
                <a:solidFill>
                  <a:schemeClr val="tx1"/>
                </a:solidFill>
                <a:latin typeface="Book Antiqua" pitchFamily="18" charset="0"/>
              </a:rPr>
              <a:t>i</a:t>
            </a:r>
            <a:r>
              <a:rPr lang="en-US" dirty="0" smtClean="0">
                <a:solidFill>
                  <a:schemeClr val="tx1"/>
                </a:solidFill>
                <a:latin typeface="Book Antiqua" pitchFamily="18" charset="0"/>
              </a:rPr>
              <a:t> in range(1, 10, 2):</a:t>
            </a:r>
          </a:p>
          <a:p>
            <a:pPr algn="l"/>
            <a:r>
              <a:rPr lang="en-US" dirty="0" smtClean="0">
                <a:solidFill>
                  <a:schemeClr val="tx1"/>
                </a:solidFill>
                <a:latin typeface="Book Antiqua" pitchFamily="18" charset="0"/>
              </a:rPr>
              <a:t>	print(</a:t>
            </a:r>
            <a:r>
              <a:rPr lang="en-US" dirty="0" err="1" smtClean="0">
                <a:solidFill>
                  <a:schemeClr val="tx1"/>
                </a:solidFill>
                <a:latin typeface="Book Antiqua" pitchFamily="18" charset="0"/>
              </a:rPr>
              <a:t>i</a:t>
            </a:r>
            <a:r>
              <a:rPr lang="en-US" dirty="0" smtClean="0">
                <a:solidFill>
                  <a:schemeClr val="tx1"/>
                </a:solidFill>
                <a:latin typeface="Book Antiqua" pitchFamily="18" charset="0"/>
              </a:rPr>
              <a:t>, end=“ “)</a:t>
            </a:r>
          </a:p>
          <a:p>
            <a:pPr algn="l"/>
            <a:r>
              <a:rPr lang="en-US" u="sng" dirty="0" smtClean="0">
                <a:solidFill>
                  <a:schemeClr val="tx1"/>
                </a:solidFill>
                <a:latin typeface="Book Antiqua" pitchFamily="18" charset="0"/>
              </a:rPr>
              <a:t>Output:  </a:t>
            </a:r>
          </a:p>
          <a:p>
            <a:pPr algn="l"/>
            <a:r>
              <a:rPr lang="en-US" dirty="0" smtClean="0">
                <a:solidFill>
                  <a:schemeClr val="tx1"/>
                </a:solidFill>
                <a:latin typeface="Book Antiqua" pitchFamily="18" charset="0"/>
              </a:rPr>
              <a:t> 1 3 5 7 9</a:t>
            </a:r>
          </a:p>
        </p:txBody>
      </p:sp>
      <p:sp>
        <p:nvSpPr>
          <p:cNvPr id="4" name="Rounded Rectangular Callout 3"/>
          <p:cNvSpPr/>
          <p:nvPr/>
        </p:nvSpPr>
        <p:spPr>
          <a:xfrm>
            <a:off x="3000364" y="2000240"/>
            <a:ext cx="2786082" cy="928694"/>
          </a:xfrm>
          <a:prstGeom prst="wedgeRoundRectCallout">
            <a:avLst>
              <a:gd name="adj1" fmla="val -62643"/>
              <a:gd name="adj2" fmla="val -74180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Book Antiqua" pitchFamily="18" charset="0"/>
              </a:rPr>
              <a:t>Print numbers in the same line </a:t>
            </a:r>
            <a:endParaRPr lang="en-IN" dirty="0">
              <a:latin typeface="Book Antiqua" pitchFamily="18" charset="0"/>
            </a:endParaRPr>
          </a:p>
        </p:txBody>
      </p:sp>
      <p:sp>
        <p:nvSpPr>
          <p:cNvPr id="5" name="Rounded Rectangular Callout 4"/>
          <p:cNvSpPr/>
          <p:nvPr/>
        </p:nvSpPr>
        <p:spPr>
          <a:xfrm>
            <a:off x="1714480" y="3857628"/>
            <a:ext cx="914400" cy="500066"/>
          </a:xfrm>
          <a:prstGeom prst="wedgeRoundRectCallout">
            <a:avLst>
              <a:gd name="adj1" fmla="val 31475"/>
              <a:gd name="adj2" fmla="val 94500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Book Antiqua" pitchFamily="18" charset="0"/>
              </a:rPr>
              <a:t>beg</a:t>
            </a:r>
            <a:endParaRPr lang="en-IN" dirty="0">
              <a:latin typeface="Book Antiqua" pitchFamily="18" charset="0"/>
            </a:endParaRPr>
          </a:p>
        </p:txBody>
      </p:sp>
      <p:sp>
        <p:nvSpPr>
          <p:cNvPr id="6" name="Rounded Rectangular Callout 5"/>
          <p:cNvSpPr/>
          <p:nvPr/>
        </p:nvSpPr>
        <p:spPr>
          <a:xfrm>
            <a:off x="3857620" y="4000504"/>
            <a:ext cx="914400" cy="469772"/>
          </a:xfrm>
          <a:prstGeom prst="wedgeRoundRectCallout">
            <a:avLst>
              <a:gd name="adj1" fmla="val -97756"/>
              <a:gd name="adj2" fmla="val 90055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Book Antiqua" pitchFamily="18" charset="0"/>
              </a:rPr>
              <a:t>step</a:t>
            </a:r>
            <a:endParaRPr lang="en-IN" dirty="0">
              <a:latin typeface="Book Antiqua" pitchFamily="18" charset="0"/>
            </a:endParaRPr>
          </a:p>
        </p:txBody>
      </p:sp>
      <p:sp>
        <p:nvSpPr>
          <p:cNvPr id="7" name="Rounded Rectangular Callout 6"/>
          <p:cNvSpPr/>
          <p:nvPr/>
        </p:nvSpPr>
        <p:spPr>
          <a:xfrm>
            <a:off x="3214678" y="5072074"/>
            <a:ext cx="1285884" cy="357190"/>
          </a:xfrm>
          <a:prstGeom prst="wedgeRoundRectCallout">
            <a:avLst>
              <a:gd name="adj1" fmla="val -62371"/>
              <a:gd name="adj2" fmla="val -114308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Book Antiqua" pitchFamily="18" charset="0"/>
              </a:rPr>
              <a:t>end</a:t>
            </a:r>
            <a:endParaRPr lang="en-IN" dirty="0">
              <a:latin typeface="Book Antiqu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2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5" grpId="0" animBg="1"/>
      <p:bldP spid="6" grpId="0" animBg="1"/>
      <p:bldP spid="7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71472" y="0"/>
            <a:ext cx="7851648" cy="928646"/>
          </a:xfrm>
        </p:spPr>
        <p:txBody>
          <a:bodyPr>
            <a:normAutofit/>
          </a:bodyPr>
          <a:lstStyle/>
          <a:p>
            <a:pPr algn="ctr"/>
            <a:r>
              <a:rPr lang="en-US" sz="3600" dirty="0" smtClean="0">
                <a:latin typeface="Book Antiqua" pitchFamily="18" charset="0"/>
              </a:rPr>
              <a:t>Range() function</a:t>
            </a:r>
            <a:endParaRPr lang="en-IN" sz="3600" dirty="0">
              <a:latin typeface="Book Antiqua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214422"/>
            <a:ext cx="9144000" cy="5643578"/>
          </a:xfrm>
        </p:spPr>
        <p:txBody>
          <a:bodyPr numCol="2">
            <a:normAutofit/>
          </a:bodyPr>
          <a:lstStyle/>
          <a:p>
            <a:pPr algn="l"/>
            <a:r>
              <a:rPr lang="en-US" sz="2400" dirty="0" smtClean="0">
                <a:solidFill>
                  <a:schemeClr val="tx1"/>
                </a:solidFill>
                <a:latin typeface="Book Antiqua" pitchFamily="18" charset="0"/>
              </a:rPr>
              <a:t>for </a:t>
            </a:r>
            <a:r>
              <a:rPr lang="en-US" sz="2400" dirty="0" err="1" smtClean="0">
                <a:solidFill>
                  <a:schemeClr val="tx1"/>
                </a:solidFill>
                <a:latin typeface="Book Antiqua" pitchFamily="18" charset="0"/>
              </a:rPr>
              <a:t>i</a:t>
            </a:r>
            <a:r>
              <a:rPr lang="en-US" sz="2400" dirty="0" smtClean="0">
                <a:solidFill>
                  <a:schemeClr val="tx1"/>
                </a:solidFill>
                <a:latin typeface="Book Antiqua" pitchFamily="18" charset="0"/>
              </a:rPr>
              <a:t> in </a:t>
            </a:r>
            <a:r>
              <a:rPr lang="en-US" sz="2400" dirty="0" smtClean="0">
                <a:solidFill>
                  <a:srgbClr val="FF0000"/>
                </a:solidFill>
                <a:latin typeface="Book Antiqua" pitchFamily="18" charset="0"/>
              </a:rPr>
              <a:t>range(10):</a:t>
            </a:r>
          </a:p>
          <a:p>
            <a:pPr algn="l"/>
            <a:r>
              <a:rPr lang="en-US" sz="2400" dirty="0" smtClean="0">
                <a:solidFill>
                  <a:schemeClr val="tx1"/>
                </a:solidFill>
                <a:latin typeface="Book Antiqua" pitchFamily="18" charset="0"/>
              </a:rPr>
              <a:t>  print(</a:t>
            </a:r>
            <a:r>
              <a:rPr lang="en-US" sz="2400" dirty="0" err="1" smtClean="0">
                <a:solidFill>
                  <a:schemeClr val="tx1"/>
                </a:solidFill>
                <a:latin typeface="Book Antiqua" pitchFamily="18" charset="0"/>
              </a:rPr>
              <a:t>i</a:t>
            </a:r>
            <a:r>
              <a:rPr lang="en-US" sz="2400" dirty="0" smtClean="0">
                <a:solidFill>
                  <a:schemeClr val="tx1"/>
                </a:solidFill>
                <a:latin typeface="Book Antiqua" pitchFamily="18" charset="0"/>
              </a:rPr>
              <a:t>, end=‘ ’)</a:t>
            </a:r>
          </a:p>
          <a:p>
            <a:pPr algn="l"/>
            <a:r>
              <a:rPr lang="en-US" sz="2400" u="sng" dirty="0" smtClean="0">
                <a:solidFill>
                  <a:schemeClr val="tx1"/>
                </a:solidFill>
                <a:latin typeface="Book Antiqua" pitchFamily="18" charset="0"/>
              </a:rPr>
              <a:t>Output:</a:t>
            </a:r>
          </a:p>
          <a:p>
            <a:pPr algn="l"/>
            <a:r>
              <a:rPr lang="en-US" sz="2400" dirty="0">
                <a:solidFill>
                  <a:srgbClr val="FF0000"/>
                </a:solidFill>
                <a:latin typeface="Book Antiqua" pitchFamily="18" charset="0"/>
              </a:rPr>
              <a:t> 0 </a:t>
            </a:r>
            <a:r>
              <a:rPr lang="en-US" sz="2400" dirty="0">
                <a:solidFill>
                  <a:schemeClr val="tx1"/>
                </a:solidFill>
                <a:latin typeface="Book Antiqua" pitchFamily="18" charset="0"/>
              </a:rPr>
              <a:t>1 2 3 4 5 6 7 8 9</a:t>
            </a:r>
            <a:endParaRPr lang="en-US" sz="2400" dirty="0" smtClean="0">
              <a:solidFill>
                <a:schemeClr val="tx1"/>
              </a:solidFill>
              <a:latin typeface="Book Antiqua" pitchFamily="18" charset="0"/>
            </a:endParaRPr>
          </a:p>
          <a:p>
            <a:pPr algn="l"/>
            <a:endParaRPr lang="en-US" sz="2400" dirty="0" smtClean="0">
              <a:solidFill>
                <a:schemeClr val="tx1"/>
              </a:solidFill>
              <a:latin typeface="Book Antiqua" pitchFamily="18" charset="0"/>
            </a:endParaRPr>
          </a:p>
          <a:p>
            <a:pPr algn="l"/>
            <a:endParaRPr lang="en-US" sz="2400" dirty="0" smtClean="0">
              <a:solidFill>
                <a:schemeClr val="tx1"/>
              </a:solidFill>
              <a:latin typeface="Book Antiqua" pitchFamily="18" charset="0"/>
            </a:endParaRPr>
          </a:p>
          <a:p>
            <a:pPr algn="l"/>
            <a:r>
              <a:rPr lang="en-US" sz="2400" dirty="0" smtClean="0">
                <a:solidFill>
                  <a:schemeClr val="tx1"/>
                </a:solidFill>
                <a:latin typeface="Book Antiqua" pitchFamily="18" charset="0"/>
              </a:rPr>
              <a:t>for </a:t>
            </a:r>
            <a:r>
              <a:rPr lang="en-US" sz="2400" dirty="0" err="1" smtClean="0">
                <a:solidFill>
                  <a:schemeClr val="tx1"/>
                </a:solidFill>
                <a:latin typeface="Book Antiqua" pitchFamily="18" charset="0"/>
              </a:rPr>
              <a:t>i</a:t>
            </a:r>
            <a:r>
              <a:rPr lang="en-US" sz="2400" dirty="0" smtClean="0">
                <a:solidFill>
                  <a:schemeClr val="tx1"/>
                </a:solidFill>
                <a:latin typeface="Book Antiqua" pitchFamily="18" charset="0"/>
              </a:rPr>
              <a:t> in range(</a:t>
            </a:r>
            <a:r>
              <a:rPr lang="en-US" sz="2400" dirty="0" smtClean="0">
                <a:solidFill>
                  <a:srgbClr val="FF0000"/>
                </a:solidFill>
                <a:latin typeface="Book Antiqua" pitchFamily="18" charset="0"/>
              </a:rPr>
              <a:t>1,10</a:t>
            </a:r>
            <a:r>
              <a:rPr lang="en-US" sz="2400" dirty="0" smtClean="0">
                <a:solidFill>
                  <a:schemeClr val="tx1"/>
                </a:solidFill>
                <a:latin typeface="Book Antiqua" pitchFamily="18" charset="0"/>
              </a:rPr>
              <a:t>):</a:t>
            </a:r>
          </a:p>
          <a:p>
            <a:pPr algn="l"/>
            <a:r>
              <a:rPr lang="en-US" sz="2400" dirty="0" smtClean="0">
                <a:solidFill>
                  <a:schemeClr val="tx1"/>
                </a:solidFill>
                <a:latin typeface="Book Antiqua" pitchFamily="18" charset="0"/>
              </a:rPr>
              <a:t> print(</a:t>
            </a:r>
            <a:r>
              <a:rPr lang="en-US" sz="2400" dirty="0" err="1" smtClean="0">
                <a:solidFill>
                  <a:schemeClr val="tx1"/>
                </a:solidFill>
                <a:latin typeface="Book Antiqua" pitchFamily="18" charset="0"/>
              </a:rPr>
              <a:t>i</a:t>
            </a:r>
            <a:r>
              <a:rPr lang="en-US" sz="2400" dirty="0" smtClean="0">
                <a:solidFill>
                  <a:schemeClr val="tx1"/>
                </a:solidFill>
                <a:latin typeface="Book Antiqua" pitchFamily="18" charset="0"/>
              </a:rPr>
              <a:t>, end=‘ ’)</a:t>
            </a:r>
          </a:p>
          <a:p>
            <a:pPr algn="l"/>
            <a:r>
              <a:rPr lang="en-US" sz="2400" u="sng" dirty="0" smtClean="0">
                <a:solidFill>
                  <a:schemeClr val="tx1"/>
                </a:solidFill>
                <a:latin typeface="Book Antiqua" pitchFamily="18" charset="0"/>
              </a:rPr>
              <a:t>Output:  </a:t>
            </a:r>
          </a:p>
          <a:p>
            <a:pPr algn="l"/>
            <a:r>
              <a:rPr lang="en-US" sz="2400" dirty="0" smtClean="0">
                <a:solidFill>
                  <a:srgbClr val="FF0000"/>
                </a:solidFill>
                <a:latin typeface="Book Antiqua" pitchFamily="18" charset="0"/>
              </a:rPr>
              <a:t>1</a:t>
            </a:r>
            <a:r>
              <a:rPr lang="en-US" sz="2400" dirty="0" smtClean="0">
                <a:solidFill>
                  <a:schemeClr val="tx1"/>
                </a:solidFill>
                <a:latin typeface="Book Antiqua" pitchFamily="18" charset="0"/>
              </a:rPr>
              <a:t> 2 3 4 5 6 7 8</a:t>
            </a:r>
            <a:r>
              <a:rPr lang="en-US" sz="2400" dirty="0" smtClean="0">
                <a:solidFill>
                  <a:srgbClr val="FF0000"/>
                </a:solidFill>
                <a:latin typeface="Book Antiqua" pitchFamily="18" charset="0"/>
              </a:rPr>
              <a:t> 9 </a:t>
            </a:r>
            <a:endParaRPr lang="en-US" sz="2400" dirty="0" smtClean="0">
              <a:solidFill>
                <a:schemeClr val="tx1"/>
              </a:solidFill>
              <a:latin typeface="Book Antiqua" pitchFamily="18" charset="0"/>
            </a:endParaRPr>
          </a:p>
          <a:p>
            <a:pPr algn="l"/>
            <a:endParaRPr lang="en-US" sz="2400" dirty="0" smtClean="0">
              <a:solidFill>
                <a:schemeClr val="tx1"/>
              </a:solidFill>
              <a:latin typeface="Book Antiqua" pitchFamily="18" charset="0"/>
            </a:endParaRPr>
          </a:p>
          <a:p>
            <a:pPr algn="l"/>
            <a:endParaRPr lang="en-US" sz="2400" dirty="0" smtClean="0">
              <a:solidFill>
                <a:schemeClr val="tx1"/>
              </a:solidFill>
              <a:latin typeface="Book Antiqua" pitchFamily="18" charset="0"/>
            </a:endParaRPr>
          </a:p>
          <a:p>
            <a:pPr algn="l"/>
            <a:endParaRPr lang="en-US" sz="2400" dirty="0" smtClean="0">
              <a:solidFill>
                <a:schemeClr val="tx1"/>
              </a:solidFill>
              <a:latin typeface="Book Antiqua" pitchFamily="18" charset="0"/>
            </a:endParaRPr>
          </a:p>
          <a:p>
            <a:pPr algn="l"/>
            <a:endParaRPr lang="en-US" sz="2400" dirty="0" smtClean="0">
              <a:solidFill>
                <a:schemeClr val="tx1"/>
              </a:solidFill>
              <a:latin typeface="Book Antiqua" pitchFamily="18" charset="0"/>
            </a:endParaRPr>
          </a:p>
          <a:p>
            <a:pPr algn="l"/>
            <a:endParaRPr lang="en-US" sz="2400" dirty="0" smtClean="0">
              <a:solidFill>
                <a:schemeClr val="tx1"/>
              </a:solidFill>
              <a:latin typeface="Book Antiqua" pitchFamily="18" charset="0"/>
            </a:endParaRPr>
          </a:p>
          <a:p>
            <a:pPr algn="l"/>
            <a:r>
              <a:rPr lang="en-US" sz="2400" dirty="0" smtClean="0">
                <a:solidFill>
                  <a:schemeClr val="tx1"/>
                </a:solidFill>
                <a:latin typeface="Book Antiqua" pitchFamily="18" charset="0"/>
              </a:rPr>
              <a:t>for </a:t>
            </a:r>
            <a:r>
              <a:rPr lang="en-US" sz="2400" dirty="0" err="1" smtClean="0">
                <a:solidFill>
                  <a:schemeClr val="tx1"/>
                </a:solidFill>
                <a:latin typeface="Book Antiqua" pitchFamily="18" charset="0"/>
              </a:rPr>
              <a:t>i</a:t>
            </a:r>
            <a:r>
              <a:rPr lang="en-US" sz="2400" dirty="0" smtClean="0">
                <a:solidFill>
                  <a:schemeClr val="tx1"/>
                </a:solidFill>
                <a:latin typeface="Book Antiqua" pitchFamily="18" charset="0"/>
              </a:rPr>
              <a:t> in range(1,20,3):</a:t>
            </a:r>
          </a:p>
          <a:p>
            <a:pPr algn="l"/>
            <a:r>
              <a:rPr lang="en-US" sz="2400" dirty="0" smtClean="0">
                <a:solidFill>
                  <a:schemeClr val="tx1"/>
                </a:solidFill>
                <a:latin typeface="Book Antiqua" pitchFamily="18" charset="0"/>
              </a:rPr>
              <a:t> print(</a:t>
            </a:r>
            <a:r>
              <a:rPr lang="en-US" sz="2400" dirty="0" err="1" smtClean="0">
                <a:solidFill>
                  <a:schemeClr val="tx1"/>
                </a:solidFill>
                <a:latin typeface="Book Antiqua" pitchFamily="18" charset="0"/>
              </a:rPr>
              <a:t>i</a:t>
            </a:r>
            <a:r>
              <a:rPr lang="en-US" sz="2400" dirty="0" smtClean="0">
                <a:solidFill>
                  <a:schemeClr val="tx1"/>
                </a:solidFill>
                <a:latin typeface="Book Antiqua" pitchFamily="18" charset="0"/>
              </a:rPr>
              <a:t>, end=‘ ’)</a:t>
            </a:r>
          </a:p>
          <a:p>
            <a:pPr algn="l"/>
            <a:r>
              <a:rPr lang="en-US" sz="2400" u="sng" dirty="0" smtClean="0">
                <a:solidFill>
                  <a:schemeClr val="tx1"/>
                </a:solidFill>
                <a:latin typeface="Book Antiqua" pitchFamily="18" charset="0"/>
              </a:rPr>
              <a:t>Output: </a:t>
            </a:r>
          </a:p>
          <a:p>
            <a:pPr algn="l"/>
            <a:r>
              <a:rPr lang="en-US" sz="2400" dirty="0" smtClean="0">
                <a:solidFill>
                  <a:schemeClr val="tx1"/>
                </a:solidFill>
                <a:latin typeface="Book Antiqua" pitchFamily="18" charset="0"/>
              </a:rPr>
              <a:t>1 4 7 10 13 16 19</a:t>
            </a:r>
            <a:endParaRPr lang="en-IN" sz="2400" dirty="0">
              <a:solidFill>
                <a:schemeClr val="tx1"/>
              </a:solidFill>
              <a:latin typeface="Book Antiqu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2" dur="2000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3" dur="500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358346" cy="785794"/>
          </a:xfrm>
        </p:spPr>
        <p:txBody>
          <a:bodyPr>
            <a:normAutofit/>
          </a:bodyPr>
          <a:lstStyle/>
          <a:p>
            <a:r>
              <a:rPr lang="en-US" sz="3600" dirty="0" smtClean="0">
                <a:latin typeface="Book Antiqua" pitchFamily="18" charset="0"/>
              </a:rPr>
              <a:t>Nested Loops </a:t>
            </a:r>
            <a:endParaRPr lang="en-IN" sz="3600" dirty="0">
              <a:latin typeface="Book Antiqu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just">
              <a:lnSpc>
                <a:spcPct val="150000"/>
              </a:lnSpc>
            </a:pPr>
            <a:r>
              <a:rPr lang="en-US" dirty="0" smtClean="0"/>
              <a:t> </a:t>
            </a:r>
            <a:r>
              <a:rPr lang="en-US" sz="3100" b="1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Python allows its users to have nested loops, that is, </a:t>
            </a:r>
            <a:r>
              <a:rPr lang="en-US" sz="3100" b="1" dirty="0" smtClean="0">
                <a:solidFill>
                  <a:srgbClr val="FF0000"/>
                </a:solidFill>
                <a:latin typeface="Book Antiqua" pitchFamily="18" charset="0"/>
              </a:rPr>
              <a:t>loops that can be placed inside other loops</a:t>
            </a:r>
            <a:r>
              <a:rPr lang="en-US" sz="3100" b="1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US" sz="3100" b="1" dirty="0" smtClean="0">
                <a:solidFill>
                  <a:srgbClr val="FF0000"/>
                </a:solidFill>
                <a:latin typeface="Book Antiqua" pitchFamily="18" charset="0"/>
              </a:rPr>
              <a:t>Inner for loop </a:t>
            </a:r>
            <a:r>
              <a:rPr lang="en-US" sz="3100" b="1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can be used to control the number of times a </a:t>
            </a:r>
            <a:r>
              <a:rPr lang="en-US" sz="3100" b="1" dirty="0" smtClean="0">
                <a:solidFill>
                  <a:srgbClr val="FF0000"/>
                </a:solidFill>
                <a:latin typeface="Book Antiqua" pitchFamily="18" charset="0"/>
              </a:rPr>
              <a:t>particular set of statements </a:t>
            </a:r>
            <a:r>
              <a:rPr lang="en-US" sz="3100" b="1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will be executed.</a:t>
            </a:r>
          </a:p>
          <a:p>
            <a:pPr algn="just">
              <a:lnSpc>
                <a:spcPct val="150000"/>
              </a:lnSpc>
            </a:pPr>
            <a:r>
              <a:rPr lang="en-US" sz="3100" b="1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Another </a:t>
            </a:r>
            <a:r>
              <a:rPr lang="en-US" sz="3100" b="1" dirty="0" smtClean="0">
                <a:solidFill>
                  <a:srgbClr val="FF0000"/>
                </a:solidFill>
                <a:latin typeface="Book Antiqua" pitchFamily="18" charset="0"/>
              </a:rPr>
              <a:t>outer loop </a:t>
            </a:r>
            <a:r>
              <a:rPr lang="en-US" sz="3100" b="1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could be used to control the number of times that a </a:t>
            </a:r>
            <a:r>
              <a:rPr lang="en-US" sz="3100" b="1" dirty="0" smtClean="0">
                <a:solidFill>
                  <a:srgbClr val="FF0000"/>
                </a:solidFill>
                <a:latin typeface="Book Antiqua" pitchFamily="18" charset="0"/>
              </a:rPr>
              <a:t>whole loop is repeated. </a:t>
            </a:r>
          </a:p>
          <a:p>
            <a:pPr algn="just">
              <a:lnSpc>
                <a:spcPct val="150000"/>
              </a:lnSpc>
            </a:pPr>
            <a:r>
              <a:rPr lang="en-US" sz="3100" b="1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Loops </a:t>
            </a:r>
            <a:r>
              <a:rPr lang="en-US" sz="3100" b="1" dirty="0" smtClean="0">
                <a:solidFill>
                  <a:srgbClr val="FF0000"/>
                </a:solidFill>
                <a:latin typeface="Book Antiqua" pitchFamily="18" charset="0"/>
              </a:rPr>
              <a:t>should be properly indented </a:t>
            </a:r>
            <a:r>
              <a:rPr lang="en-US" sz="3100" b="1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to identify which statements are contained within each for statement. </a:t>
            </a:r>
          </a:p>
          <a:p>
            <a:endParaRPr lang="en-IN" sz="3100" dirty="0">
              <a:latin typeface="Book Antiqu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0"/>
            <a:ext cx="7851648" cy="1071546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latin typeface="Book Antiqua" pitchFamily="18" charset="0"/>
              </a:rPr>
              <a:t>Nested Loops </a:t>
            </a:r>
            <a:endParaRPr lang="en-IN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1142984"/>
            <a:ext cx="7854696" cy="5072098"/>
          </a:xfrm>
        </p:spPr>
        <p:txBody>
          <a:bodyPr>
            <a:normAutofit lnSpcReduction="10000"/>
          </a:bodyPr>
          <a:lstStyle/>
          <a:p>
            <a:pPr algn="l"/>
            <a:r>
              <a:rPr lang="en-US" u="sng" dirty="0" smtClean="0">
                <a:solidFill>
                  <a:schemeClr val="tx1"/>
                </a:solidFill>
              </a:rPr>
              <a:t>Example:</a:t>
            </a:r>
          </a:p>
          <a:p>
            <a:pPr algn="l"/>
            <a:r>
              <a:rPr lang="en-US" sz="2600" dirty="0" smtClean="0">
                <a:solidFill>
                  <a:schemeClr val="tx1"/>
                </a:solidFill>
                <a:latin typeface="Book Antiqua" pitchFamily="18" charset="0"/>
              </a:rPr>
              <a:t>for  </a:t>
            </a:r>
            <a:r>
              <a:rPr lang="en-US" sz="2600" dirty="0" err="1" smtClean="0">
                <a:solidFill>
                  <a:schemeClr val="tx1"/>
                </a:solidFill>
                <a:latin typeface="Book Antiqua" pitchFamily="18" charset="0"/>
              </a:rPr>
              <a:t>i</a:t>
            </a:r>
            <a:r>
              <a:rPr lang="en-US" sz="2600" dirty="0" smtClean="0">
                <a:solidFill>
                  <a:schemeClr val="tx1"/>
                </a:solidFill>
                <a:latin typeface="Book Antiqua" pitchFamily="18" charset="0"/>
              </a:rPr>
              <a:t> in range(5):</a:t>
            </a:r>
          </a:p>
          <a:p>
            <a:pPr algn="l"/>
            <a:r>
              <a:rPr lang="en-US" sz="2600" dirty="0" smtClean="0">
                <a:solidFill>
                  <a:schemeClr val="tx1"/>
                </a:solidFill>
                <a:latin typeface="Book Antiqua" pitchFamily="18" charset="0"/>
              </a:rPr>
              <a:t>              	print()</a:t>
            </a:r>
            <a:endParaRPr lang="en-IN" sz="2600" dirty="0" smtClean="0">
              <a:solidFill>
                <a:schemeClr val="tx1"/>
              </a:solidFill>
              <a:latin typeface="Book Antiqua" pitchFamily="18" charset="0"/>
            </a:endParaRPr>
          </a:p>
          <a:p>
            <a:pPr algn="l"/>
            <a:r>
              <a:rPr lang="en-US" sz="2600" dirty="0" smtClean="0">
                <a:solidFill>
                  <a:schemeClr val="tx1"/>
                </a:solidFill>
                <a:latin typeface="Book Antiqua" pitchFamily="18" charset="0"/>
              </a:rPr>
              <a:t>             	for j in range(5):</a:t>
            </a:r>
          </a:p>
          <a:p>
            <a:pPr algn="l"/>
            <a:r>
              <a:rPr lang="en-US" sz="2600" dirty="0" smtClean="0">
                <a:solidFill>
                  <a:schemeClr val="tx1"/>
                </a:solidFill>
                <a:latin typeface="Book Antiqua" pitchFamily="18" charset="0"/>
              </a:rPr>
              <a:t>              		print(“*”, end=‘ ’) </a:t>
            </a:r>
          </a:p>
          <a:p>
            <a:pPr algn="l"/>
            <a:r>
              <a:rPr lang="en-US" sz="2600" u="sng" dirty="0" smtClean="0">
                <a:solidFill>
                  <a:schemeClr val="tx1"/>
                </a:solidFill>
                <a:latin typeface="Book Antiqua" pitchFamily="18" charset="0"/>
              </a:rPr>
              <a:t>Output:</a:t>
            </a:r>
          </a:p>
          <a:p>
            <a:pPr algn="l"/>
            <a:r>
              <a:rPr lang="en-US" sz="2800" dirty="0" smtClean="0">
                <a:solidFill>
                  <a:schemeClr val="tx1"/>
                </a:solidFill>
              </a:rPr>
              <a:t>**********</a:t>
            </a:r>
          </a:p>
          <a:p>
            <a:pPr algn="l"/>
            <a:r>
              <a:rPr lang="en-US" sz="2800" dirty="0" smtClean="0">
                <a:solidFill>
                  <a:schemeClr val="tx1"/>
                </a:solidFill>
              </a:rPr>
              <a:t>**********</a:t>
            </a:r>
          </a:p>
          <a:p>
            <a:pPr algn="l"/>
            <a:r>
              <a:rPr lang="en-US" sz="2800" dirty="0" smtClean="0">
                <a:solidFill>
                  <a:schemeClr val="tx1"/>
                </a:solidFill>
              </a:rPr>
              <a:t>**********</a:t>
            </a:r>
          </a:p>
          <a:p>
            <a:pPr algn="l"/>
            <a:r>
              <a:rPr lang="en-US" sz="2800" dirty="0" smtClean="0">
                <a:solidFill>
                  <a:schemeClr val="tx1"/>
                </a:solidFill>
              </a:rPr>
              <a:t>**********</a:t>
            </a:r>
          </a:p>
          <a:p>
            <a:pPr algn="l"/>
            <a:r>
              <a:rPr lang="en-US" sz="2800" dirty="0" smtClean="0">
                <a:solidFill>
                  <a:schemeClr val="tx1"/>
                </a:solidFill>
              </a:rPr>
              <a:t>**********</a:t>
            </a:r>
          </a:p>
          <a:p>
            <a:pPr algn="l"/>
            <a:endParaRPr lang="en-US" sz="2600" dirty="0" smtClean="0">
              <a:solidFill>
                <a:schemeClr val="tx1"/>
              </a:solidFill>
              <a:latin typeface="Book Antiqu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>
                <a:latin typeface="Book Antiqua" pitchFamily="18" charset="0"/>
              </a:rPr>
              <a:t>The break statement</a:t>
            </a:r>
            <a:endParaRPr lang="en-IN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The </a:t>
            </a:r>
            <a:r>
              <a:rPr lang="en-US" sz="2400" i="1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break </a:t>
            </a: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statement is used to </a:t>
            </a:r>
            <a:r>
              <a:rPr lang="en-US" sz="2400" dirty="0" smtClean="0">
                <a:solidFill>
                  <a:srgbClr val="FF0000"/>
                </a:solidFill>
                <a:latin typeface="Book Antiqua" pitchFamily="18" charset="0"/>
              </a:rPr>
              <a:t>terminate</a:t>
            </a: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 the execution of the </a:t>
            </a:r>
            <a:r>
              <a:rPr lang="en-US" sz="2400" dirty="0" smtClean="0">
                <a:solidFill>
                  <a:srgbClr val="FF0000"/>
                </a:solidFill>
                <a:latin typeface="Book Antiqua" pitchFamily="18" charset="0"/>
              </a:rPr>
              <a:t>nearest enclosing loop </a:t>
            </a: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in which it appears. </a:t>
            </a:r>
          </a:p>
          <a:p>
            <a:pPr algn="just">
              <a:buNone/>
            </a:pPr>
            <a:endParaRPr lang="en-US" sz="2400" dirty="0" smtClean="0">
              <a:solidFill>
                <a:schemeClr val="accent1">
                  <a:lumMod val="75000"/>
                </a:schemeClr>
              </a:solidFill>
              <a:latin typeface="Book Antiqua" pitchFamily="18" charset="0"/>
            </a:endParaRPr>
          </a:p>
          <a:p>
            <a:pPr algn="just"/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The break statement is widely </a:t>
            </a:r>
            <a:r>
              <a:rPr lang="en-US" sz="2400" dirty="0" smtClean="0">
                <a:solidFill>
                  <a:srgbClr val="FF0000"/>
                </a:solidFill>
                <a:latin typeface="Book Antiqua" pitchFamily="18" charset="0"/>
              </a:rPr>
              <a:t>used with for loop and while loop</a:t>
            </a: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. </a:t>
            </a:r>
          </a:p>
          <a:p>
            <a:pPr algn="just">
              <a:buNone/>
            </a:pPr>
            <a:endParaRPr lang="en-US" sz="2400" dirty="0" smtClean="0">
              <a:solidFill>
                <a:schemeClr val="accent1">
                  <a:lumMod val="75000"/>
                </a:schemeClr>
              </a:solidFill>
              <a:latin typeface="Book Antiqua" pitchFamily="18" charset="0"/>
            </a:endParaRPr>
          </a:p>
          <a:p>
            <a:pPr algn="just"/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When compiler encounters a break statement, the </a:t>
            </a:r>
            <a:r>
              <a:rPr lang="en-US" sz="2400" dirty="0" smtClean="0">
                <a:solidFill>
                  <a:srgbClr val="FF0000"/>
                </a:solidFill>
                <a:latin typeface="Book Antiqua" pitchFamily="18" charset="0"/>
              </a:rPr>
              <a:t>control passes to the statement that follows the loop</a:t>
            </a: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 in which the break statement appears. </a:t>
            </a:r>
          </a:p>
          <a:p>
            <a:pPr>
              <a:buNone/>
            </a:pP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00034" y="-214338"/>
            <a:ext cx="7851648" cy="1071570"/>
          </a:xfrm>
        </p:spPr>
        <p:txBody>
          <a:bodyPr>
            <a:normAutofit/>
          </a:bodyPr>
          <a:lstStyle/>
          <a:p>
            <a:pPr algn="ctr"/>
            <a:r>
              <a:rPr lang="en-US" sz="3600" dirty="0" smtClean="0">
                <a:latin typeface="Book Antiqua" pitchFamily="18" charset="0"/>
              </a:rPr>
              <a:t>The break statement</a:t>
            </a:r>
            <a:endParaRPr lang="en-IN" sz="3600" dirty="0">
              <a:latin typeface="Book Antiqua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857232"/>
            <a:ext cx="8643966" cy="6000768"/>
          </a:xfrm>
        </p:spPr>
        <p:txBody>
          <a:bodyPr numCol="2">
            <a:noAutofit/>
          </a:bodyPr>
          <a:lstStyle/>
          <a:p>
            <a:pPr algn="l"/>
            <a:r>
              <a:rPr lang="en-US" sz="2400" dirty="0" smtClean="0">
                <a:solidFill>
                  <a:srgbClr val="FF0000"/>
                </a:solidFill>
                <a:latin typeface="Book Antiqua" pitchFamily="18" charset="0"/>
              </a:rPr>
              <a:t>while…                                 </a:t>
            </a:r>
          </a:p>
          <a:p>
            <a:pPr algn="l"/>
            <a:r>
              <a:rPr lang="en-US" sz="2400" dirty="0" smtClean="0">
                <a:solidFill>
                  <a:schemeClr val="tx1"/>
                </a:solidFill>
                <a:latin typeface="Book Antiqua" pitchFamily="18" charset="0"/>
              </a:rPr>
              <a:t>	…………….                                     </a:t>
            </a:r>
          </a:p>
          <a:p>
            <a:pPr algn="l"/>
            <a:r>
              <a:rPr lang="en-US" sz="2400" dirty="0" smtClean="0">
                <a:solidFill>
                  <a:schemeClr val="tx1"/>
                </a:solidFill>
                <a:latin typeface="Book Antiqua" pitchFamily="18" charset="0"/>
              </a:rPr>
              <a:t>	if  condition:</a:t>
            </a:r>
          </a:p>
          <a:p>
            <a:pPr algn="l">
              <a:spcBef>
                <a:spcPts val="0"/>
              </a:spcBef>
            </a:pPr>
            <a:r>
              <a:rPr lang="en-US" sz="2400" dirty="0" smtClean="0">
                <a:solidFill>
                  <a:schemeClr val="tx1"/>
                </a:solidFill>
                <a:latin typeface="Book Antiqua" pitchFamily="18" charset="0"/>
              </a:rPr>
              <a:t>       	 	break</a:t>
            </a:r>
          </a:p>
          <a:p>
            <a:pPr algn="l">
              <a:spcBef>
                <a:spcPts val="0"/>
              </a:spcBef>
            </a:pPr>
            <a:r>
              <a:rPr lang="en-US" sz="2400" dirty="0" smtClean="0">
                <a:solidFill>
                  <a:srgbClr val="FF0000"/>
                </a:solidFill>
                <a:latin typeface="Book Antiqua" pitchFamily="18" charset="0"/>
              </a:rPr>
              <a:t>           ……….</a:t>
            </a:r>
          </a:p>
          <a:p>
            <a:pPr algn="l">
              <a:spcBef>
                <a:spcPts val="0"/>
              </a:spcBef>
            </a:pPr>
            <a:r>
              <a:rPr lang="en-US" sz="2400" dirty="0" smtClean="0">
                <a:solidFill>
                  <a:schemeClr val="tx1"/>
                </a:solidFill>
                <a:latin typeface="Book Antiqua" pitchFamily="18" charset="0"/>
              </a:rPr>
              <a:t>                                              </a:t>
            </a:r>
          </a:p>
          <a:p>
            <a:pPr algn="l"/>
            <a:r>
              <a:rPr lang="en-US" sz="2400" dirty="0" smtClean="0">
                <a:solidFill>
                  <a:schemeClr val="tx1"/>
                </a:solidFill>
                <a:latin typeface="Book Antiqua" pitchFamily="18" charset="0"/>
              </a:rPr>
              <a:t>……….</a:t>
            </a:r>
          </a:p>
          <a:p>
            <a:pPr algn="l"/>
            <a:r>
              <a:rPr lang="en-US" sz="2400" i="1" dirty="0" smtClean="0">
                <a:solidFill>
                  <a:schemeClr val="tx1"/>
                </a:solidFill>
                <a:latin typeface="Book Antiqua" pitchFamily="18" charset="0"/>
              </a:rPr>
              <a:t>Transfer control out of while loop</a:t>
            </a:r>
          </a:p>
          <a:p>
            <a:pPr algn="l"/>
            <a:r>
              <a:rPr lang="en-US" sz="2400" dirty="0" smtClean="0">
                <a:solidFill>
                  <a:srgbClr val="FF0000"/>
                </a:solidFill>
                <a:latin typeface="Book Antiqua" pitchFamily="18" charset="0"/>
              </a:rPr>
              <a:t>for…</a:t>
            </a:r>
          </a:p>
          <a:p>
            <a:pPr algn="l"/>
            <a:r>
              <a:rPr lang="en-US" sz="2400" dirty="0" smtClean="0">
                <a:solidFill>
                  <a:schemeClr val="tx1"/>
                </a:solidFill>
                <a:latin typeface="Book Antiqua" pitchFamily="18" charset="0"/>
              </a:rPr>
              <a:t>	……. </a:t>
            </a:r>
          </a:p>
          <a:p>
            <a:pPr algn="l"/>
            <a:r>
              <a:rPr lang="en-US" sz="2400" dirty="0" smtClean="0">
                <a:solidFill>
                  <a:schemeClr val="tx1"/>
                </a:solidFill>
                <a:latin typeface="Book Antiqua" pitchFamily="18" charset="0"/>
              </a:rPr>
              <a:t>	if  condition:</a:t>
            </a:r>
          </a:p>
          <a:p>
            <a:pPr algn="l"/>
            <a:r>
              <a:rPr lang="en-US" sz="2400" dirty="0" smtClean="0">
                <a:solidFill>
                  <a:schemeClr val="tx1"/>
                </a:solidFill>
                <a:latin typeface="Book Antiqua" pitchFamily="18" charset="0"/>
              </a:rPr>
              <a:t>		break</a:t>
            </a:r>
          </a:p>
          <a:p>
            <a:pPr algn="l"/>
            <a:r>
              <a:rPr lang="en-US" sz="2400" dirty="0" smtClean="0">
                <a:solidFill>
                  <a:schemeClr val="tx1"/>
                </a:solidFill>
                <a:latin typeface="Book Antiqua" pitchFamily="18" charset="0"/>
              </a:rPr>
              <a:t>	</a:t>
            </a:r>
            <a:r>
              <a:rPr lang="en-US" sz="2400" dirty="0" smtClean="0">
                <a:solidFill>
                  <a:srgbClr val="FF0000"/>
                </a:solidFill>
                <a:latin typeface="Book Antiqua" pitchFamily="18" charset="0"/>
              </a:rPr>
              <a:t>…….</a:t>
            </a:r>
          </a:p>
          <a:p>
            <a:pPr algn="l"/>
            <a:r>
              <a:rPr lang="en-US" sz="2400" dirty="0" smtClean="0">
                <a:solidFill>
                  <a:schemeClr val="tx1"/>
                </a:solidFill>
                <a:latin typeface="Book Antiqua" pitchFamily="18" charset="0"/>
              </a:rPr>
              <a:t>………</a:t>
            </a:r>
          </a:p>
          <a:p>
            <a:endParaRPr lang="en-US" sz="2400" dirty="0" smtClean="0">
              <a:solidFill>
                <a:schemeClr val="tx1"/>
              </a:solidFill>
              <a:latin typeface="Book Antiqua" pitchFamily="18" charset="0"/>
            </a:endParaRPr>
          </a:p>
          <a:p>
            <a:r>
              <a:rPr lang="en-US" sz="2400" i="1" dirty="0" smtClean="0">
                <a:solidFill>
                  <a:schemeClr val="tx1"/>
                </a:solidFill>
                <a:latin typeface="Book Antiqua" pitchFamily="18" charset="0"/>
              </a:rPr>
              <a:t>Transfer control out of  for loop</a:t>
            </a:r>
          </a:p>
          <a:p>
            <a:pPr algn="l"/>
            <a:r>
              <a:rPr lang="en-US" sz="24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Book Antiqua" pitchFamily="18" charset="0"/>
              </a:rPr>
              <a:t>for…</a:t>
            </a:r>
          </a:p>
          <a:p>
            <a:pPr algn="l"/>
            <a:r>
              <a:rPr lang="en-US" sz="2400" dirty="0" smtClean="0">
                <a:solidFill>
                  <a:schemeClr val="tx1"/>
                </a:solidFill>
                <a:latin typeface="Book Antiqua" pitchFamily="18" charset="0"/>
              </a:rPr>
              <a:t>	…………..</a:t>
            </a:r>
          </a:p>
          <a:p>
            <a:pPr algn="l"/>
            <a:r>
              <a:rPr lang="en-US" sz="2400" dirty="0" smtClean="0">
                <a:solidFill>
                  <a:schemeClr val="tx1"/>
                </a:solidFill>
                <a:latin typeface="Book Antiqua" pitchFamily="18" charset="0"/>
              </a:rPr>
              <a:t>	</a:t>
            </a:r>
            <a:r>
              <a:rPr lang="en-US" sz="2400" dirty="0" smtClean="0">
                <a:solidFill>
                  <a:srgbClr val="FF0000"/>
                </a:solidFill>
                <a:latin typeface="Book Antiqua" pitchFamily="18" charset="0"/>
              </a:rPr>
              <a:t>for…</a:t>
            </a:r>
          </a:p>
          <a:p>
            <a:pPr algn="l"/>
            <a:r>
              <a:rPr lang="en-US" sz="2400" dirty="0" smtClean="0">
                <a:solidFill>
                  <a:schemeClr val="tx1"/>
                </a:solidFill>
                <a:latin typeface="Book Antiqua" pitchFamily="18" charset="0"/>
              </a:rPr>
              <a:t>		…………</a:t>
            </a:r>
          </a:p>
          <a:p>
            <a:pPr algn="l"/>
            <a:r>
              <a:rPr lang="en-US" sz="2400" dirty="0" smtClean="0">
                <a:solidFill>
                  <a:schemeClr val="tx1"/>
                </a:solidFill>
                <a:latin typeface="Book Antiqua" pitchFamily="18" charset="0"/>
              </a:rPr>
              <a:t>		if condition :</a:t>
            </a:r>
          </a:p>
          <a:p>
            <a:pPr algn="l"/>
            <a:r>
              <a:rPr lang="en-US" sz="2400" dirty="0" smtClean="0">
                <a:solidFill>
                  <a:schemeClr val="tx1"/>
                </a:solidFill>
                <a:latin typeface="Book Antiqua" pitchFamily="18" charset="0"/>
              </a:rPr>
              <a:t>              		break</a:t>
            </a:r>
          </a:p>
          <a:p>
            <a:pPr algn="l"/>
            <a:r>
              <a:rPr lang="en-US" sz="2400" dirty="0" smtClean="0">
                <a:solidFill>
                  <a:schemeClr val="tx1"/>
                </a:solidFill>
                <a:latin typeface="Book Antiqua" pitchFamily="18" charset="0"/>
              </a:rPr>
              <a:t>		</a:t>
            </a:r>
            <a:r>
              <a:rPr lang="en-US" sz="2400" dirty="0" smtClean="0">
                <a:solidFill>
                  <a:srgbClr val="FF0000"/>
                </a:solidFill>
                <a:latin typeface="Book Antiqua" pitchFamily="18" charset="0"/>
              </a:rPr>
              <a:t>………..</a:t>
            </a:r>
          </a:p>
          <a:p>
            <a:pPr algn="l"/>
            <a:r>
              <a:rPr lang="en-US" sz="2400" dirty="0" smtClean="0">
                <a:solidFill>
                  <a:schemeClr val="tx1"/>
                </a:solidFill>
                <a:latin typeface="Book Antiqua" pitchFamily="18" charset="0"/>
              </a:rPr>
              <a:t>	</a:t>
            </a:r>
            <a:r>
              <a:rPr lang="en-US" sz="24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Book Antiqua" pitchFamily="18" charset="0"/>
              </a:rPr>
              <a:t>…………..</a:t>
            </a:r>
          </a:p>
          <a:p>
            <a:pPr algn="l"/>
            <a:r>
              <a:rPr lang="en-US" sz="2400" i="1" dirty="0" smtClean="0">
                <a:solidFill>
                  <a:schemeClr val="tx1"/>
                </a:solidFill>
                <a:latin typeface="Book Antiqua" pitchFamily="18" charset="0"/>
              </a:rPr>
              <a:t>Transfer control out of  inner for loop                                           </a:t>
            </a:r>
          </a:p>
          <a:p>
            <a:pPr algn="l"/>
            <a:endParaRPr lang="en-IN" sz="2400" dirty="0" smtClean="0">
              <a:solidFill>
                <a:srgbClr val="00B0F0"/>
              </a:solidFill>
              <a:latin typeface="Book Antiqua" pitchFamily="18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2786050" y="2357430"/>
            <a:ext cx="429422" cy="1214446"/>
            <a:chOff x="2786050" y="2357430"/>
            <a:chExt cx="429422" cy="1214446"/>
          </a:xfrm>
        </p:grpSpPr>
        <p:cxnSp>
          <p:nvCxnSpPr>
            <p:cNvPr id="5" name="Straight Connector 4"/>
            <p:cNvCxnSpPr/>
            <p:nvPr/>
          </p:nvCxnSpPr>
          <p:spPr>
            <a:xfrm>
              <a:off x="2786050" y="2357430"/>
              <a:ext cx="428628" cy="158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5400000">
              <a:off x="2607852" y="2964256"/>
              <a:ext cx="1214446" cy="794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Straight Arrow Connector 14"/>
          <p:cNvCxnSpPr/>
          <p:nvPr/>
        </p:nvCxnSpPr>
        <p:spPr>
          <a:xfrm rot="10800000">
            <a:off x="1142976" y="3571876"/>
            <a:ext cx="2071702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2928926" y="5641966"/>
            <a:ext cx="429422" cy="1001744"/>
            <a:chOff x="2928926" y="5641966"/>
            <a:chExt cx="429422" cy="1001744"/>
          </a:xfrm>
        </p:grpSpPr>
        <p:cxnSp>
          <p:nvCxnSpPr>
            <p:cNvPr id="16" name="Straight Connector 15"/>
            <p:cNvCxnSpPr/>
            <p:nvPr/>
          </p:nvCxnSpPr>
          <p:spPr>
            <a:xfrm>
              <a:off x="2928926" y="5641966"/>
              <a:ext cx="428628" cy="158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5400000">
              <a:off x="2857079" y="6142441"/>
              <a:ext cx="1001744" cy="794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8" name="Straight Arrow Connector 17"/>
          <p:cNvCxnSpPr/>
          <p:nvPr/>
        </p:nvCxnSpPr>
        <p:spPr>
          <a:xfrm rot="10800000">
            <a:off x="1000100" y="6643710"/>
            <a:ext cx="2357454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oup 3"/>
          <p:cNvGrpSpPr/>
          <p:nvPr/>
        </p:nvGrpSpPr>
        <p:grpSpPr>
          <a:xfrm>
            <a:off x="8001024" y="4214818"/>
            <a:ext cx="429422" cy="928694"/>
            <a:chOff x="8001024" y="4214818"/>
            <a:chExt cx="429422" cy="928694"/>
          </a:xfrm>
        </p:grpSpPr>
        <p:cxnSp>
          <p:nvCxnSpPr>
            <p:cNvPr id="31" name="Straight Connector 30"/>
            <p:cNvCxnSpPr/>
            <p:nvPr/>
          </p:nvCxnSpPr>
          <p:spPr>
            <a:xfrm>
              <a:off x="8001024" y="4214818"/>
              <a:ext cx="428628" cy="158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rot="5400000">
              <a:off x="7965702" y="4678768"/>
              <a:ext cx="928694" cy="794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3" name="Straight Arrow Connector 32"/>
          <p:cNvCxnSpPr/>
          <p:nvPr/>
        </p:nvCxnSpPr>
        <p:spPr>
          <a:xfrm rot="10800000">
            <a:off x="6643702" y="5143512"/>
            <a:ext cx="1785950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>
                <a:solidFill>
                  <a:prstClr val="black"/>
                </a:solidFill>
                <a:latin typeface="Book Antiqua" pitchFamily="18" charset="0"/>
              </a:rPr>
              <a:t>The break statement - Example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72072"/>
          </a:xfrm>
        </p:spPr>
        <p:txBody>
          <a:bodyPr numCol="2">
            <a:normAutofit/>
          </a:bodyPr>
          <a:lstStyle/>
          <a:p>
            <a:pPr>
              <a:buNone/>
            </a:pPr>
            <a:r>
              <a:rPr lang="en-US" sz="2400" dirty="0" err="1" smtClean="0">
                <a:latin typeface="Book Antiqua" pitchFamily="18" charset="0"/>
              </a:rPr>
              <a:t>i</a:t>
            </a:r>
            <a:r>
              <a:rPr lang="en-US" sz="2400" dirty="0" smtClean="0">
                <a:latin typeface="Book Antiqua" pitchFamily="18" charset="0"/>
              </a:rPr>
              <a:t>=1</a:t>
            </a:r>
          </a:p>
          <a:p>
            <a:pPr>
              <a:buNone/>
            </a:pPr>
            <a:r>
              <a:rPr lang="en-US" sz="2400" dirty="0" smtClean="0">
                <a:latin typeface="Book Antiqua" pitchFamily="18" charset="0"/>
              </a:rPr>
              <a:t>while </a:t>
            </a:r>
            <a:r>
              <a:rPr lang="en-US" sz="2400" dirty="0" err="1" smtClean="0">
                <a:latin typeface="Book Antiqua" pitchFamily="18" charset="0"/>
              </a:rPr>
              <a:t>i</a:t>
            </a:r>
            <a:r>
              <a:rPr lang="en-US" sz="2400" dirty="0" smtClean="0">
                <a:latin typeface="Book Antiqua" pitchFamily="18" charset="0"/>
              </a:rPr>
              <a:t>&lt;=10:</a:t>
            </a:r>
          </a:p>
          <a:p>
            <a:pPr>
              <a:buNone/>
            </a:pPr>
            <a:r>
              <a:rPr lang="en-US" sz="2400" dirty="0" smtClean="0">
                <a:latin typeface="Book Antiqua" pitchFamily="18" charset="0"/>
              </a:rPr>
              <a:t>	</a:t>
            </a:r>
            <a:r>
              <a:rPr lang="en-US" sz="2400" dirty="0" err="1" smtClean="0">
                <a:latin typeface="Book Antiqua" pitchFamily="18" charset="0"/>
              </a:rPr>
              <a:t>printf</a:t>
            </a:r>
            <a:r>
              <a:rPr lang="en-US" sz="2400" dirty="0" smtClean="0">
                <a:latin typeface="Book Antiqua" pitchFamily="18" charset="0"/>
              </a:rPr>
              <a:t>(</a:t>
            </a:r>
            <a:r>
              <a:rPr lang="en-US" sz="2400" dirty="0" err="1" smtClean="0">
                <a:latin typeface="Book Antiqua" pitchFamily="18" charset="0"/>
              </a:rPr>
              <a:t>i</a:t>
            </a:r>
            <a:r>
              <a:rPr lang="en-US" sz="2400" dirty="0" smtClean="0">
                <a:latin typeface="Book Antiqua" pitchFamily="18" charset="0"/>
              </a:rPr>
              <a:t>, end=“ ”)</a:t>
            </a:r>
          </a:p>
          <a:p>
            <a:pPr>
              <a:buNone/>
            </a:pPr>
            <a:r>
              <a:rPr lang="en-US" sz="2400" dirty="0" smtClean="0">
                <a:latin typeface="Book Antiqua" pitchFamily="18" charset="0"/>
              </a:rPr>
              <a:t>	if </a:t>
            </a:r>
            <a:r>
              <a:rPr lang="en-US" sz="2400" dirty="0" err="1" smtClean="0">
                <a:latin typeface="Book Antiqua" pitchFamily="18" charset="0"/>
              </a:rPr>
              <a:t>i</a:t>
            </a:r>
            <a:r>
              <a:rPr lang="en-US" sz="2400" dirty="0" smtClean="0">
                <a:latin typeface="Book Antiqua" pitchFamily="18" charset="0"/>
              </a:rPr>
              <a:t>==5:</a:t>
            </a:r>
          </a:p>
          <a:p>
            <a:pPr>
              <a:buNone/>
            </a:pPr>
            <a:r>
              <a:rPr lang="en-US" sz="2400" dirty="0" smtClean="0">
                <a:latin typeface="Book Antiqua" pitchFamily="18" charset="0"/>
              </a:rPr>
              <a:t>		break</a:t>
            </a:r>
          </a:p>
          <a:p>
            <a:pPr>
              <a:buNone/>
            </a:pPr>
            <a:r>
              <a:rPr lang="en-US" sz="2400" dirty="0" smtClean="0">
                <a:latin typeface="Book Antiqua" pitchFamily="18" charset="0"/>
              </a:rPr>
              <a:t>	</a:t>
            </a:r>
            <a:r>
              <a:rPr lang="en-US" sz="2400" dirty="0" err="1" smtClean="0">
                <a:latin typeface="Book Antiqua" pitchFamily="18" charset="0"/>
              </a:rPr>
              <a:t>i</a:t>
            </a:r>
            <a:r>
              <a:rPr lang="en-US" sz="2400" dirty="0" smtClean="0">
                <a:latin typeface="Book Antiqua" pitchFamily="18" charset="0"/>
              </a:rPr>
              <a:t>=i+1</a:t>
            </a:r>
          </a:p>
          <a:p>
            <a:pPr>
              <a:buNone/>
            </a:pPr>
            <a:r>
              <a:rPr lang="en-US" sz="2400" dirty="0" err="1" smtClean="0">
                <a:latin typeface="Book Antiqua" pitchFamily="18" charset="0"/>
              </a:rPr>
              <a:t>printf</a:t>
            </a:r>
            <a:r>
              <a:rPr lang="en-US" sz="2400" dirty="0" smtClean="0">
                <a:latin typeface="Book Antiqua" pitchFamily="18" charset="0"/>
              </a:rPr>
              <a:t>(“\n Done”) exit</a:t>
            </a:r>
          </a:p>
          <a:p>
            <a:pPr>
              <a:buNone/>
            </a:pPr>
            <a:endParaRPr lang="en-US" sz="2400" dirty="0" smtClean="0">
              <a:solidFill>
                <a:schemeClr val="accent5"/>
              </a:solidFill>
              <a:latin typeface="Book Antiqua" pitchFamily="18" charset="0"/>
            </a:endParaRPr>
          </a:p>
          <a:p>
            <a:pPr>
              <a:buNone/>
            </a:pPr>
            <a:r>
              <a:rPr lang="en-US" sz="2400" dirty="0" smtClean="0">
                <a:solidFill>
                  <a:schemeClr val="accent5"/>
                </a:solidFill>
                <a:latin typeface="Book Antiqua" pitchFamily="18" charset="0"/>
              </a:rPr>
              <a:t>Output:</a:t>
            </a:r>
          </a:p>
          <a:p>
            <a:pPr>
              <a:buNone/>
            </a:pPr>
            <a:endParaRPr lang="en-US" sz="2400" dirty="0" smtClean="0">
              <a:latin typeface="Book Antiqua" pitchFamily="18" charset="0"/>
            </a:endParaRPr>
          </a:p>
          <a:p>
            <a:pPr>
              <a:buNone/>
            </a:pPr>
            <a:r>
              <a:rPr lang="en-US" sz="2400" dirty="0" smtClean="0">
                <a:latin typeface="Book Antiqua" pitchFamily="18" charset="0"/>
              </a:rPr>
              <a:t>Done</a:t>
            </a:r>
          </a:p>
          <a:p>
            <a:pPr>
              <a:buNone/>
            </a:pPr>
            <a:endParaRPr lang="en-IN" sz="2400" dirty="0" smtClean="0">
              <a:latin typeface="Book Antiqua" pitchFamily="18" charset="0"/>
            </a:endParaRPr>
          </a:p>
          <a:p>
            <a:pPr>
              <a:buNone/>
            </a:pPr>
            <a:endParaRPr lang="en-IN" sz="2400" dirty="0"/>
          </a:p>
        </p:txBody>
      </p:sp>
      <p:sp>
        <p:nvSpPr>
          <p:cNvPr id="4" name="Flowchart: Decision 3"/>
          <p:cNvSpPr/>
          <p:nvPr/>
        </p:nvSpPr>
        <p:spPr>
          <a:xfrm>
            <a:off x="4572000" y="2357430"/>
            <a:ext cx="3357586" cy="1143008"/>
          </a:xfrm>
          <a:prstGeom prst="flowChartDecision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Book Antiqua" pitchFamily="18" charset="0"/>
              </a:rPr>
              <a:t>Test expression of loop</a:t>
            </a:r>
            <a:endParaRPr lang="en-IN" dirty="0">
              <a:latin typeface="Book Antiqua" pitchFamily="18" charset="0"/>
            </a:endParaRPr>
          </a:p>
        </p:txBody>
      </p:sp>
      <p:sp>
        <p:nvSpPr>
          <p:cNvPr id="5" name="Flowchart: Decision 4"/>
          <p:cNvSpPr/>
          <p:nvPr/>
        </p:nvSpPr>
        <p:spPr>
          <a:xfrm>
            <a:off x="4929190" y="3929066"/>
            <a:ext cx="2643206" cy="1214446"/>
          </a:xfrm>
          <a:prstGeom prst="flowChartDecision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Book Antiqua" pitchFamily="18" charset="0"/>
              </a:rPr>
              <a:t>Break?</a:t>
            </a:r>
            <a:endParaRPr lang="en-IN" dirty="0">
              <a:latin typeface="Book Antiqua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572000" y="5572140"/>
            <a:ext cx="3286148" cy="55721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Book Antiqua" pitchFamily="18" charset="0"/>
              </a:rPr>
              <a:t>Remaining body of a loop</a:t>
            </a:r>
            <a:endParaRPr lang="en-IN" dirty="0">
              <a:latin typeface="Book Antiqua" pitchFamily="18" charset="0"/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rot="5400000">
            <a:off x="5982901" y="2065961"/>
            <a:ext cx="571504" cy="35719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7858148" y="2928934"/>
            <a:ext cx="642942" cy="15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rot="5400000">
            <a:off x="7215206" y="4214024"/>
            <a:ext cx="2570974" cy="794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>
            <a:stCxn id="4" idx="2"/>
          </p:cNvCxnSpPr>
          <p:nvPr/>
        </p:nvCxnSpPr>
        <p:spPr>
          <a:xfrm flipH="1">
            <a:off x="6250000" y="3500438"/>
            <a:ext cx="793" cy="429422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>
            <a:stCxn id="5" idx="2"/>
            <a:endCxn id="6" idx="0"/>
          </p:cNvCxnSpPr>
          <p:nvPr/>
        </p:nvCxnSpPr>
        <p:spPr>
          <a:xfrm rot="5400000">
            <a:off x="6018620" y="5339967"/>
            <a:ext cx="428628" cy="35719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rot="5400000">
            <a:off x="2893604" y="4321578"/>
            <a:ext cx="2786082" cy="79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4286248" y="2928934"/>
            <a:ext cx="357190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V="1">
            <a:off x="7572396" y="4500570"/>
            <a:ext cx="928694" cy="3572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4286248" y="5715016"/>
            <a:ext cx="285752" cy="15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6429388" y="1785926"/>
            <a:ext cx="18573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IN" dirty="0"/>
          </a:p>
        </p:txBody>
      </p:sp>
      <p:sp>
        <p:nvSpPr>
          <p:cNvPr id="36" name="TextBox 35"/>
          <p:cNvSpPr txBox="1"/>
          <p:nvPr/>
        </p:nvSpPr>
        <p:spPr>
          <a:xfrm>
            <a:off x="6581788" y="1714488"/>
            <a:ext cx="18573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Enter the loop</a:t>
            </a:r>
            <a:endParaRPr lang="en-IN" dirty="0"/>
          </a:p>
        </p:txBody>
      </p:sp>
      <p:sp>
        <p:nvSpPr>
          <p:cNvPr id="37" name="TextBox 36"/>
          <p:cNvSpPr txBox="1"/>
          <p:nvPr/>
        </p:nvSpPr>
        <p:spPr>
          <a:xfrm>
            <a:off x="7929586" y="2500306"/>
            <a:ext cx="18573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False</a:t>
            </a:r>
            <a:endParaRPr lang="en-IN" dirty="0"/>
          </a:p>
        </p:txBody>
      </p:sp>
      <p:sp>
        <p:nvSpPr>
          <p:cNvPr id="38" name="TextBox 37"/>
          <p:cNvSpPr txBox="1"/>
          <p:nvPr/>
        </p:nvSpPr>
        <p:spPr>
          <a:xfrm>
            <a:off x="6429388" y="3500438"/>
            <a:ext cx="18573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True</a:t>
            </a:r>
            <a:endParaRPr lang="en-IN" dirty="0"/>
          </a:p>
        </p:txBody>
      </p:sp>
      <p:sp>
        <p:nvSpPr>
          <p:cNvPr id="39" name="TextBox 38"/>
          <p:cNvSpPr txBox="1"/>
          <p:nvPr/>
        </p:nvSpPr>
        <p:spPr>
          <a:xfrm>
            <a:off x="7643834" y="4071942"/>
            <a:ext cx="7858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Yes</a:t>
            </a:r>
            <a:endParaRPr lang="en-IN" dirty="0"/>
          </a:p>
        </p:txBody>
      </p:sp>
      <p:sp>
        <p:nvSpPr>
          <p:cNvPr id="40" name="TextBox 39"/>
          <p:cNvSpPr txBox="1"/>
          <p:nvPr/>
        </p:nvSpPr>
        <p:spPr>
          <a:xfrm>
            <a:off x="6357950" y="5143512"/>
            <a:ext cx="18573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No</a:t>
            </a:r>
            <a:endParaRPr lang="en-IN" dirty="0"/>
          </a:p>
        </p:txBody>
      </p:sp>
      <p:sp>
        <p:nvSpPr>
          <p:cNvPr id="41" name="TextBox 40"/>
          <p:cNvSpPr txBox="1"/>
          <p:nvPr/>
        </p:nvSpPr>
        <p:spPr>
          <a:xfrm>
            <a:off x="8143900" y="5500702"/>
            <a:ext cx="12144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Exit loop</a:t>
            </a:r>
            <a:endParaRPr lang="en-IN" dirty="0"/>
          </a:p>
        </p:txBody>
      </p:sp>
      <p:sp>
        <p:nvSpPr>
          <p:cNvPr id="15" name="TextBox 14"/>
          <p:cNvSpPr txBox="1"/>
          <p:nvPr/>
        </p:nvSpPr>
        <p:spPr>
          <a:xfrm>
            <a:off x="611560" y="5572141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IN" dirty="0"/>
          </a:p>
        </p:txBody>
      </p:sp>
      <p:sp>
        <p:nvSpPr>
          <p:cNvPr id="16" name="TextBox 15"/>
          <p:cNvSpPr txBox="1"/>
          <p:nvPr/>
        </p:nvSpPr>
        <p:spPr>
          <a:xfrm>
            <a:off x="913246" y="5572141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</a:t>
            </a:r>
            <a:endParaRPr lang="en-IN" dirty="0"/>
          </a:p>
        </p:txBody>
      </p:sp>
      <p:sp>
        <p:nvSpPr>
          <p:cNvPr id="17" name="TextBox 16"/>
          <p:cNvSpPr txBox="1"/>
          <p:nvPr/>
        </p:nvSpPr>
        <p:spPr>
          <a:xfrm>
            <a:off x="1256931" y="5579205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3</a:t>
            </a:r>
            <a:endParaRPr lang="en-IN" dirty="0"/>
          </a:p>
        </p:txBody>
      </p:sp>
      <p:sp>
        <p:nvSpPr>
          <p:cNvPr id="18" name="TextBox 17"/>
          <p:cNvSpPr txBox="1"/>
          <p:nvPr/>
        </p:nvSpPr>
        <p:spPr>
          <a:xfrm>
            <a:off x="1613746" y="5579205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4</a:t>
            </a:r>
            <a:endParaRPr lang="en-IN" dirty="0"/>
          </a:p>
        </p:txBody>
      </p:sp>
      <p:sp>
        <p:nvSpPr>
          <p:cNvPr id="19" name="TextBox 18"/>
          <p:cNvSpPr txBox="1"/>
          <p:nvPr/>
        </p:nvSpPr>
        <p:spPr>
          <a:xfrm>
            <a:off x="1915432" y="5579205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5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4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9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4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4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2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7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7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53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7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2" presetClass="entr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9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0" fill="hold">
                      <p:stCondLst>
                        <p:cond delay="indefinite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5" presetID="6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7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4" grpId="1" animBg="1"/>
      <p:bldP spid="4" grpId="2" animBg="1"/>
      <p:bldP spid="5" grpId="0" animBg="1"/>
      <p:bldP spid="5" grpId="1" animBg="1"/>
      <p:bldP spid="6" grpId="0" animBg="1"/>
      <p:bldP spid="36" grpId="0"/>
      <p:bldP spid="37" grpId="0"/>
      <p:bldP spid="38" grpId="0"/>
      <p:bldP spid="39" grpId="0"/>
      <p:bldP spid="40" grpId="0"/>
      <p:bldP spid="41" grpId="0"/>
      <p:bldP spid="41" grpId="1"/>
      <p:bldP spid="15" grpId="0"/>
      <p:bldP spid="16" grpId="0"/>
      <p:bldP spid="17" grpId="0"/>
      <p:bldP spid="18" grpId="0"/>
      <p:bldP spid="19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>
                <a:latin typeface="Book Antiqua" pitchFamily="18" charset="0"/>
              </a:rPr>
              <a:t>The Continue Statement </a:t>
            </a:r>
            <a:endParaRPr lang="en-IN" sz="3600" dirty="0">
              <a:latin typeface="Book Antiqu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Like the break statement, the continue statement </a:t>
            </a:r>
            <a:r>
              <a:rPr lang="en-US" sz="2400" b="1" dirty="0" smtClean="0">
                <a:solidFill>
                  <a:srgbClr val="FF0000"/>
                </a:solidFill>
                <a:latin typeface="Book Antiqua" pitchFamily="18" charset="0"/>
              </a:rPr>
              <a:t>can only appear in the body of a loop</a:t>
            </a:r>
            <a:r>
              <a:rPr lang="en-US" sz="2400" b="1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. </a:t>
            </a:r>
          </a:p>
          <a:p>
            <a:pPr algn="just">
              <a:lnSpc>
                <a:spcPct val="150000"/>
              </a:lnSpc>
            </a:pPr>
            <a:r>
              <a:rPr lang="en-US" sz="2400" b="1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When the compiler encounters a </a:t>
            </a:r>
            <a:r>
              <a:rPr lang="en-US" sz="2400" b="1" i="1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continue statement </a:t>
            </a:r>
            <a:r>
              <a:rPr lang="en-US" sz="2400" b="1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then the rest of the statements in the loop are skipped and the </a:t>
            </a:r>
            <a:r>
              <a:rPr lang="en-US" sz="2400" b="1" dirty="0" smtClean="0">
                <a:solidFill>
                  <a:srgbClr val="FF0000"/>
                </a:solidFill>
                <a:latin typeface="Book Antiqua" pitchFamily="18" charset="0"/>
              </a:rPr>
              <a:t>control is unconditionally transferred to the loop-continuation portion of the nearest enclosing loop</a:t>
            </a:r>
            <a:r>
              <a:rPr lang="en-US" sz="2400" b="1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. </a:t>
            </a:r>
          </a:p>
          <a:p>
            <a:pPr>
              <a:lnSpc>
                <a:spcPct val="150000"/>
              </a:lnSpc>
            </a:pPr>
            <a:endParaRPr lang="en-IN" sz="2400" dirty="0">
              <a:latin typeface="Book Antiqu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>
                <a:latin typeface="Book Antiqua" pitchFamily="18" charset="0"/>
              </a:rPr>
              <a:t>The Continue Statement </a:t>
            </a:r>
            <a:endParaRPr lang="en-IN" sz="3600" dirty="0">
              <a:latin typeface="Book Antiqu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600200"/>
            <a:ext cx="8929718" cy="5257800"/>
          </a:xfrm>
        </p:spPr>
        <p:txBody>
          <a:bodyPr numCol="2">
            <a:normAutofit/>
          </a:bodyPr>
          <a:lstStyle/>
          <a:p>
            <a:pPr>
              <a:buNone/>
            </a:pPr>
            <a:r>
              <a:rPr lang="en-US" sz="2400" dirty="0" smtClean="0">
                <a:latin typeface="Book Antiqua" pitchFamily="18" charset="0"/>
              </a:rPr>
              <a:t> while(….)</a:t>
            </a:r>
          </a:p>
          <a:p>
            <a:pPr>
              <a:buNone/>
            </a:pPr>
            <a:r>
              <a:rPr lang="en-US" sz="2400" dirty="0" smtClean="0">
                <a:latin typeface="Book Antiqua" pitchFamily="18" charset="0"/>
              </a:rPr>
              <a:t>…….                        </a:t>
            </a:r>
          </a:p>
          <a:p>
            <a:pPr>
              <a:buNone/>
            </a:pPr>
            <a:r>
              <a:rPr lang="en-US" sz="2400" dirty="0" smtClean="0">
                <a:latin typeface="Book Antiqua" pitchFamily="18" charset="0"/>
              </a:rPr>
              <a:t>	if  condition:</a:t>
            </a:r>
          </a:p>
          <a:p>
            <a:pPr>
              <a:buNone/>
            </a:pPr>
            <a:r>
              <a:rPr lang="en-US" sz="2400" dirty="0" smtClean="0">
                <a:latin typeface="Book Antiqua" pitchFamily="18" charset="0"/>
              </a:rPr>
              <a:t>  		continue</a:t>
            </a:r>
          </a:p>
          <a:p>
            <a:pPr>
              <a:buNone/>
            </a:pPr>
            <a:r>
              <a:rPr lang="en-US" sz="2400" dirty="0" smtClean="0">
                <a:latin typeface="Book Antiqua" pitchFamily="18" charset="0"/>
              </a:rPr>
              <a:t>	……</a:t>
            </a:r>
          </a:p>
          <a:p>
            <a:pPr>
              <a:buNone/>
            </a:pPr>
            <a:r>
              <a:rPr lang="en-US" sz="2400" dirty="0" smtClean="0">
                <a:latin typeface="Book Antiqua" pitchFamily="18" charset="0"/>
              </a:rPr>
              <a:t>…………</a:t>
            </a:r>
          </a:p>
          <a:p>
            <a:pPr>
              <a:buNone/>
            </a:pPr>
            <a:r>
              <a:rPr lang="en-US" sz="2400" dirty="0" smtClean="0">
                <a:latin typeface="Book Antiqua" pitchFamily="18" charset="0"/>
              </a:rPr>
              <a:t>Transfers control to the </a:t>
            </a:r>
          </a:p>
          <a:p>
            <a:pPr>
              <a:buNone/>
            </a:pPr>
            <a:r>
              <a:rPr lang="en-US" sz="2400" dirty="0" smtClean="0">
                <a:latin typeface="Book Antiqua" pitchFamily="18" charset="0"/>
              </a:rPr>
              <a:t>condition expression of the while  loop</a:t>
            </a:r>
            <a:endParaRPr lang="en-IN" sz="2400" dirty="0" smtClean="0">
              <a:latin typeface="Book Antiqua" pitchFamily="18" charset="0"/>
            </a:endParaRPr>
          </a:p>
          <a:p>
            <a:endParaRPr lang="en-US" sz="2400" dirty="0" smtClean="0">
              <a:latin typeface="Book Antiqua" pitchFamily="18" charset="0"/>
            </a:endParaRPr>
          </a:p>
          <a:p>
            <a:endParaRPr lang="en-US" sz="2400" dirty="0">
              <a:latin typeface="Book Antiqua" pitchFamily="18" charset="0"/>
            </a:endParaRPr>
          </a:p>
          <a:p>
            <a:endParaRPr lang="en-US" sz="2400" dirty="0" smtClean="0">
              <a:latin typeface="Book Antiqua" pitchFamily="18" charset="0"/>
            </a:endParaRPr>
          </a:p>
          <a:p>
            <a:pPr>
              <a:buNone/>
            </a:pPr>
            <a:r>
              <a:rPr lang="en-US" sz="2400" dirty="0" smtClean="0">
                <a:latin typeface="Book Antiqua" pitchFamily="18" charset="0"/>
              </a:rPr>
              <a:t>for(….) </a:t>
            </a:r>
          </a:p>
          <a:p>
            <a:pPr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400" dirty="0" smtClean="0">
                <a:latin typeface="Book Antiqua" pitchFamily="18" charset="0"/>
              </a:rPr>
              <a:t>	…….                        </a:t>
            </a:r>
          </a:p>
          <a:p>
            <a:pPr>
              <a:buNone/>
            </a:pPr>
            <a:r>
              <a:rPr lang="en-US" sz="2400" dirty="0" smtClean="0">
                <a:latin typeface="Book Antiqua" pitchFamily="18" charset="0"/>
              </a:rPr>
              <a:t>	if condition:</a:t>
            </a:r>
          </a:p>
          <a:p>
            <a:pPr>
              <a:buNone/>
            </a:pPr>
            <a:r>
              <a:rPr lang="en-US" sz="2400" dirty="0" smtClean="0">
                <a:latin typeface="Book Antiqua" pitchFamily="18" charset="0"/>
              </a:rPr>
              <a:t>		continue</a:t>
            </a:r>
          </a:p>
          <a:p>
            <a:pPr>
              <a:buNone/>
            </a:pPr>
            <a:r>
              <a:rPr lang="en-US" sz="2400" dirty="0" smtClean="0">
                <a:latin typeface="Book Antiqua" pitchFamily="18" charset="0"/>
              </a:rPr>
              <a:t>  	……</a:t>
            </a:r>
          </a:p>
          <a:p>
            <a:pPr>
              <a:buNone/>
            </a:pPr>
            <a:r>
              <a:rPr lang="en-US" sz="2400" dirty="0" smtClean="0">
                <a:latin typeface="Book Antiqua" pitchFamily="18" charset="0"/>
              </a:rPr>
              <a:t>………</a:t>
            </a:r>
          </a:p>
          <a:p>
            <a:pPr>
              <a:buNone/>
            </a:pPr>
            <a:r>
              <a:rPr lang="en-US" sz="2400" dirty="0" smtClean="0">
                <a:latin typeface="Book Antiqua" pitchFamily="18" charset="0"/>
              </a:rPr>
              <a:t>Transfers control to the condition  expression of the for loop</a:t>
            </a:r>
          </a:p>
          <a:p>
            <a:endParaRPr lang="en-IN" sz="2400" dirty="0">
              <a:latin typeface="Book Antiqua" pitchFamily="18" charset="0"/>
            </a:endParaRPr>
          </a:p>
        </p:txBody>
      </p:sp>
      <p:cxnSp>
        <p:nvCxnSpPr>
          <p:cNvPr id="4" name="Straight Arrow Connector 3"/>
          <p:cNvCxnSpPr/>
          <p:nvPr/>
        </p:nvCxnSpPr>
        <p:spPr>
          <a:xfrm rot="10800000">
            <a:off x="1857356" y="1785926"/>
            <a:ext cx="1500198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rot="5400000">
            <a:off x="2643571" y="2499909"/>
            <a:ext cx="1428760" cy="79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2500298" y="3214686"/>
            <a:ext cx="857256" cy="15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rot="10800000">
            <a:off x="5857884" y="1785926"/>
            <a:ext cx="1857388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5400000">
            <a:off x="7001289" y="2499909"/>
            <a:ext cx="1428760" cy="79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6858016" y="3214686"/>
            <a:ext cx="857256" cy="15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9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7" dur="2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7" dur="2000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7" dur="2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1" dur="2000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6" dur="2000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00034" y="0"/>
            <a:ext cx="7851648" cy="914400"/>
          </a:xfrm>
        </p:spPr>
        <p:txBody>
          <a:bodyPr/>
          <a:lstStyle/>
          <a:p>
            <a:r>
              <a:rPr lang="en-US" sz="3600" dirty="0">
                <a:solidFill>
                  <a:prstClr val="black"/>
                </a:solidFill>
                <a:latin typeface="Book Antiqua" pitchFamily="18" charset="0"/>
              </a:rPr>
              <a:t>The Continue Statement 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785794"/>
            <a:ext cx="9144000" cy="6048000"/>
          </a:xfrm>
        </p:spPr>
        <p:txBody>
          <a:bodyPr numCol="2">
            <a:normAutofit/>
          </a:bodyPr>
          <a:lstStyle/>
          <a:p>
            <a:pPr algn="l"/>
            <a:r>
              <a:rPr lang="en-US" sz="2400" dirty="0" smtClean="0">
                <a:solidFill>
                  <a:schemeClr val="tx1"/>
                </a:solidFill>
                <a:latin typeface="Book Antiqua" pitchFamily="18" charset="0"/>
              </a:rPr>
              <a:t>for(………..)</a:t>
            </a:r>
          </a:p>
          <a:p>
            <a:pPr algn="l"/>
            <a:r>
              <a:rPr lang="en-US" sz="2400" dirty="0" smtClean="0">
                <a:solidFill>
                  <a:schemeClr val="tx1"/>
                </a:solidFill>
                <a:latin typeface="Book Antiqua" pitchFamily="18" charset="0"/>
              </a:rPr>
              <a:t>	………</a:t>
            </a:r>
          </a:p>
          <a:p>
            <a:pPr algn="just"/>
            <a:r>
              <a:rPr lang="en-US" sz="2400" dirty="0" smtClean="0">
                <a:solidFill>
                  <a:schemeClr val="tx1"/>
                </a:solidFill>
                <a:latin typeface="Book Antiqua" pitchFamily="18" charset="0"/>
              </a:rPr>
              <a:t>	for(………..)</a:t>
            </a:r>
          </a:p>
          <a:p>
            <a:pPr algn="just"/>
            <a:r>
              <a:rPr lang="en-US" sz="2400" dirty="0" smtClean="0">
                <a:solidFill>
                  <a:schemeClr val="tx1"/>
                </a:solidFill>
                <a:latin typeface="Book Antiqua" pitchFamily="18" charset="0"/>
              </a:rPr>
              <a:t>		if  condition:</a:t>
            </a:r>
          </a:p>
          <a:p>
            <a:pPr algn="l"/>
            <a:r>
              <a:rPr lang="en-US" sz="2400" dirty="0" smtClean="0">
                <a:solidFill>
                  <a:schemeClr val="tx1"/>
                </a:solidFill>
                <a:latin typeface="Book Antiqua" pitchFamily="18" charset="0"/>
              </a:rPr>
              <a:t>  			 continue</a:t>
            </a:r>
          </a:p>
          <a:p>
            <a:pPr algn="l"/>
            <a:r>
              <a:rPr lang="en-US" sz="2400" dirty="0" smtClean="0">
                <a:solidFill>
                  <a:schemeClr val="tx1"/>
                </a:solidFill>
                <a:latin typeface="Book Antiqua" pitchFamily="18" charset="0"/>
              </a:rPr>
              <a:t>		……………….                            </a:t>
            </a:r>
          </a:p>
          <a:p>
            <a:pPr algn="l"/>
            <a:r>
              <a:rPr lang="en-US" sz="2400" dirty="0" smtClean="0">
                <a:solidFill>
                  <a:schemeClr val="tx1"/>
                </a:solidFill>
                <a:latin typeface="Book Antiqua" pitchFamily="18" charset="0"/>
              </a:rPr>
              <a:t>	…………………</a:t>
            </a:r>
          </a:p>
          <a:p>
            <a:pPr algn="l"/>
            <a:r>
              <a:rPr lang="en-US" sz="2400" dirty="0" smtClean="0">
                <a:solidFill>
                  <a:schemeClr val="tx1"/>
                </a:solidFill>
                <a:latin typeface="Book Antiqua" pitchFamily="18" charset="0"/>
              </a:rPr>
              <a:t>Transfers control to the condition  expression of the inner for loop</a:t>
            </a:r>
          </a:p>
          <a:p>
            <a:pPr algn="l"/>
            <a:endParaRPr lang="en-US" sz="2400" dirty="0">
              <a:solidFill>
                <a:schemeClr val="tx1"/>
              </a:solidFill>
              <a:latin typeface="Book Antiqua" pitchFamily="18" charset="0"/>
            </a:endParaRPr>
          </a:p>
          <a:p>
            <a:pPr algn="l"/>
            <a:endParaRPr lang="en-US" sz="2400" dirty="0" smtClean="0">
              <a:solidFill>
                <a:schemeClr val="tx1"/>
              </a:solidFill>
              <a:latin typeface="Book Antiqua" pitchFamily="18" charset="0"/>
            </a:endParaRPr>
          </a:p>
          <a:p>
            <a:pPr algn="l"/>
            <a:endParaRPr lang="en-US" sz="2400" dirty="0">
              <a:solidFill>
                <a:schemeClr val="tx1"/>
              </a:solidFill>
              <a:latin typeface="Book Antiqua" pitchFamily="18" charset="0"/>
            </a:endParaRPr>
          </a:p>
          <a:p>
            <a:pPr algn="l"/>
            <a:endParaRPr lang="en-US" sz="2400" dirty="0" smtClean="0">
              <a:solidFill>
                <a:schemeClr val="tx1"/>
              </a:solidFill>
              <a:latin typeface="Book Antiqua" pitchFamily="18" charset="0"/>
            </a:endParaRPr>
          </a:p>
          <a:p>
            <a:pPr algn="l"/>
            <a:r>
              <a:rPr lang="en-US" sz="2400" dirty="0" smtClean="0">
                <a:solidFill>
                  <a:schemeClr val="tx1"/>
                </a:solidFill>
                <a:latin typeface="Book Antiqua" pitchFamily="18" charset="0"/>
              </a:rPr>
              <a:t>Example:</a:t>
            </a:r>
          </a:p>
          <a:p>
            <a:pPr algn="l"/>
            <a:r>
              <a:rPr lang="en-US" sz="2400" dirty="0" smtClean="0">
                <a:solidFill>
                  <a:schemeClr val="tx1"/>
                </a:solidFill>
                <a:latin typeface="Book Antiqua" pitchFamily="18" charset="0"/>
              </a:rPr>
              <a:t>for </a:t>
            </a:r>
            <a:r>
              <a:rPr lang="en-US" sz="2400" dirty="0" err="1" smtClean="0">
                <a:solidFill>
                  <a:schemeClr val="tx1"/>
                </a:solidFill>
                <a:latin typeface="Book Antiqua" pitchFamily="18" charset="0"/>
              </a:rPr>
              <a:t>i</a:t>
            </a:r>
            <a:r>
              <a:rPr lang="en-US" sz="2400" dirty="0" smtClean="0">
                <a:solidFill>
                  <a:schemeClr val="tx1"/>
                </a:solidFill>
                <a:latin typeface="Book Antiqua" pitchFamily="18" charset="0"/>
              </a:rPr>
              <a:t> in range(1, 11)</a:t>
            </a:r>
          </a:p>
          <a:p>
            <a:pPr algn="just"/>
            <a:r>
              <a:rPr lang="en-US" sz="2400" dirty="0" smtClean="0">
                <a:solidFill>
                  <a:schemeClr val="tx1"/>
                </a:solidFill>
                <a:latin typeface="Book Antiqua" pitchFamily="18" charset="0"/>
              </a:rPr>
              <a:t>	if(</a:t>
            </a:r>
            <a:r>
              <a:rPr lang="en-US" sz="2400" dirty="0" err="1" smtClean="0">
                <a:solidFill>
                  <a:schemeClr val="tx1"/>
                </a:solidFill>
                <a:latin typeface="Book Antiqua" pitchFamily="18" charset="0"/>
              </a:rPr>
              <a:t>i</a:t>
            </a:r>
            <a:r>
              <a:rPr lang="en-US" sz="2400" dirty="0" smtClean="0">
                <a:solidFill>
                  <a:schemeClr val="tx1"/>
                </a:solidFill>
                <a:latin typeface="Book Antiqua" pitchFamily="18" charset="0"/>
              </a:rPr>
              <a:t>==5):</a:t>
            </a:r>
          </a:p>
          <a:p>
            <a:pPr algn="l"/>
            <a:r>
              <a:rPr lang="en-US" sz="2400" dirty="0" smtClean="0">
                <a:solidFill>
                  <a:schemeClr val="tx1"/>
                </a:solidFill>
                <a:latin typeface="Book Antiqua" pitchFamily="18" charset="0"/>
              </a:rPr>
              <a:t>	continue</a:t>
            </a:r>
          </a:p>
          <a:p>
            <a:pPr algn="l"/>
            <a:r>
              <a:rPr lang="en-US" sz="2400" dirty="0">
                <a:solidFill>
                  <a:schemeClr val="tx1"/>
                </a:solidFill>
                <a:latin typeface="Book Antiqua" pitchFamily="18" charset="0"/>
              </a:rPr>
              <a:t>	</a:t>
            </a:r>
            <a:r>
              <a:rPr lang="en-US" sz="2400" dirty="0" smtClean="0">
                <a:solidFill>
                  <a:schemeClr val="tx1"/>
                </a:solidFill>
                <a:latin typeface="Book Antiqua" pitchFamily="18" charset="0"/>
              </a:rPr>
              <a:t>print(</a:t>
            </a:r>
            <a:r>
              <a:rPr lang="en-US" sz="2400" dirty="0" err="1" smtClean="0">
                <a:solidFill>
                  <a:schemeClr val="tx1"/>
                </a:solidFill>
                <a:latin typeface="Book Antiqua" pitchFamily="18" charset="0"/>
              </a:rPr>
              <a:t>i</a:t>
            </a:r>
            <a:r>
              <a:rPr lang="en-US" sz="2400" dirty="0" smtClean="0">
                <a:solidFill>
                  <a:schemeClr val="tx1"/>
                </a:solidFill>
                <a:latin typeface="Book Antiqua" pitchFamily="18" charset="0"/>
              </a:rPr>
              <a:t>, end=“ ”)</a:t>
            </a:r>
          </a:p>
          <a:p>
            <a:pPr algn="l"/>
            <a:r>
              <a:rPr lang="en-US" sz="2400" dirty="0" smtClean="0">
                <a:solidFill>
                  <a:schemeClr val="tx1"/>
                </a:solidFill>
                <a:latin typeface="Book Antiqua" pitchFamily="18" charset="0"/>
              </a:rPr>
              <a:t>print(“\n Done”)</a:t>
            </a:r>
          </a:p>
          <a:p>
            <a:pPr algn="l"/>
            <a:r>
              <a:rPr lang="en-US" sz="2400" dirty="0" smtClean="0">
                <a:solidFill>
                  <a:schemeClr val="tx1"/>
                </a:solidFill>
                <a:latin typeface="Book Antiqua" pitchFamily="18" charset="0"/>
              </a:rPr>
              <a:t>Output:</a:t>
            </a:r>
          </a:p>
          <a:p>
            <a:pPr algn="l"/>
            <a:endParaRPr lang="en-US" sz="2400" dirty="0" smtClean="0">
              <a:solidFill>
                <a:schemeClr val="tx1"/>
              </a:solidFill>
              <a:latin typeface="Book Antiqua" pitchFamily="18" charset="0"/>
            </a:endParaRPr>
          </a:p>
          <a:p>
            <a:pPr algn="l"/>
            <a:r>
              <a:rPr lang="en-US" sz="2400" dirty="0" smtClean="0">
                <a:solidFill>
                  <a:schemeClr val="tx1"/>
                </a:solidFill>
                <a:latin typeface="Book Antiqua" pitchFamily="18" charset="0"/>
              </a:rPr>
              <a:t>Done</a:t>
            </a:r>
            <a:endParaRPr lang="en-IN" sz="2400" dirty="0" smtClean="0">
              <a:solidFill>
                <a:schemeClr val="tx1"/>
              </a:solidFill>
              <a:latin typeface="Book Antiqua" pitchFamily="18" charset="0"/>
            </a:endParaRPr>
          </a:p>
          <a:p>
            <a:pPr algn="l"/>
            <a:endParaRPr lang="en-US" sz="2400" dirty="0" smtClean="0">
              <a:solidFill>
                <a:schemeClr val="tx1"/>
              </a:solidFill>
              <a:latin typeface="Book Antiqua" pitchFamily="18" charset="0"/>
            </a:endParaRPr>
          </a:p>
          <a:p>
            <a:pPr algn="l"/>
            <a:endParaRPr lang="en-US" sz="2400" dirty="0" smtClean="0">
              <a:solidFill>
                <a:schemeClr val="tx1"/>
              </a:solidFill>
              <a:latin typeface="Book Antiqua" pitchFamily="18" charset="0"/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rot="10800000">
            <a:off x="2643174" y="1857364"/>
            <a:ext cx="1643074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rot="5400000">
            <a:off x="3822695" y="2320917"/>
            <a:ext cx="928694" cy="15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4072728" y="2785264"/>
            <a:ext cx="213520" cy="79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7137721" y="385978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10</a:t>
            </a:r>
            <a:endParaRPr lang="en-IN" dirty="0"/>
          </a:p>
        </p:txBody>
      </p:sp>
      <p:sp>
        <p:nvSpPr>
          <p:cNvPr id="6" name="TextBox 5"/>
          <p:cNvSpPr txBox="1"/>
          <p:nvPr/>
        </p:nvSpPr>
        <p:spPr>
          <a:xfrm>
            <a:off x="4644008" y="386104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IN" dirty="0"/>
          </a:p>
        </p:txBody>
      </p:sp>
      <p:sp>
        <p:nvSpPr>
          <p:cNvPr id="7" name="TextBox 6"/>
          <p:cNvSpPr txBox="1"/>
          <p:nvPr/>
        </p:nvSpPr>
        <p:spPr>
          <a:xfrm>
            <a:off x="4996372" y="386104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</a:t>
            </a:r>
            <a:endParaRPr lang="en-IN" dirty="0"/>
          </a:p>
        </p:txBody>
      </p:sp>
      <p:sp>
        <p:nvSpPr>
          <p:cNvPr id="8" name="TextBox 7"/>
          <p:cNvSpPr txBox="1"/>
          <p:nvPr/>
        </p:nvSpPr>
        <p:spPr>
          <a:xfrm>
            <a:off x="5298058" y="386104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3</a:t>
            </a:r>
            <a:endParaRPr lang="en-IN" dirty="0"/>
          </a:p>
        </p:txBody>
      </p:sp>
      <p:sp>
        <p:nvSpPr>
          <p:cNvPr id="9" name="TextBox 8"/>
          <p:cNvSpPr txBox="1"/>
          <p:nvPr/>
        </p:nvSpPr>
        <p:spPr>
          <a:xfrm>
            <a:off x="5615795" y="3861048"/>
            <a:ext cx="2770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4</a:t>
            </a:r>
            <a:endParaRPr lang="en-IN" dirty="0"/>
          </a:p>
        </p:txBody>
      </p:sp>
      <p:sp>
        <p:nvSpPr>
          <p:cNvPr id="11" name="TextBox 10"/>
          <p:cNvSpPr txBox="1"/>
          <p:nvPr/>
        </p:nvSpPr>
        <p:spPr>
          <a:xfrm>
            <a:off x="5892892" y="386104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6</a:t>
            </a:r>
            <a:endParaRPr lang="en-IN" dirty="0"/>
          </a:p>
        </p:txBody>
      </p:sp>
      <p:sp>
        <p:nvSpPr>
          <p:cNvPr id="12" name="TextBox 11"/>
          <p:cNvSpPr txBox="1"/>
          <p:nvPr/>
        </p:nvSpPr>
        <p:spPr>
          <a:xfrm>
            <a:off x="6194578" y="385978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7</a:t>
            </a:r>
            <a:endParaRPr lang="en-IN" dirty="0"/>
          </a:p>
        </p:txBody>
      </p:sp>
      <p:sp>
        <p:nvSpPr>
          <p:cNvPr id="13" name="TextBox 12"/>
          <p:cNvSpPr txBox="1"/>
          <p:nvPr/>
        </p:nvSpPr>
        <p:spPr>
          <a:xfrm>
            <a:off x="6521675" y="387199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8</a:t>
            </a:r>
            <a:endParaRPr lang="en-IN" dirty="0"/>
          </a:p>
        </p:txBody>
      </p:sp>
      <p:sp>
        <p:nvSpPr>
          <p:cNvPr id="14" name="TextBox 13"/>
          <p:cNvSpPr txBox="1"/>
          <p:nvPr/>
        </p:nvSpPr>
        <p:spPr>
          <a:xfrm>
            <a:off x="6823361" y="387199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9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5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8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6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9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0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7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8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3" dur="50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4" dur="50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10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5" dur="10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0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1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2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7" dur="20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2" dur="2000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7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8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9" fill="hold">
                      <p:stCondLst>
                        <p:cond delay="indefinite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3" dur="50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4" dur="50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>
                      <p:stCondLst>
                        <p:cond delay="indefinite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0" fill="hold">
                      <p:stCondLst>
                        <p:cond delay="indefinite"/>
                      </p:stCondLst>
                      <p:childTnLst>
                        <p:par>
                          <p:cTn id="201" fill="hold">
                            <p:stCondLst>
                              <p:cond delay="0"/>
                            </p:stCondLst>
                            <p:childTnLst>
                              <p:par>
                                <p:cTn id="20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4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5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>
                      <p:stCondLst>
                        <p:cond delay="indefinite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0" dur="2000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1" fill="hold">
                      <p:stCondLst>
                        <p:cond delay="indefinite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8" fill="hold">
                      <p:stCondLst>
                        <p:cond delay="indefinite"/>
                      </p:stCondLst>
                      <p:childTnLst>
                        <p:par>
                          <p:cTn id="219" fill="hold">
                            <p:stCondLst>
                              <p:cond delay="0"/>
                            </p:stCondLst>
                            <p:childTnLst>
                              <p:par>
                                <p:cTn id="2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2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3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4" fill="hold">
                      <p:stCondLst>
                        <p:cond delay="indefinite"/>
                      </p:stCondLst>
                      <p:childTnLst>
                        <p:par>
                          <p:cTn id="225" fill="hold">
                            <p:stCondLst>
                              <p:cond delay="0"/>
                            </p:stCondLst>
                            <p:childTnLst>
                              <p:par>
                                <p:cTn id="2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8" dur="50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9" dur="50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0" fill="hold">
                      <p:stCondLst>
                        <p:cond delay="indefinite"/>
                      </p:stCondLst>
                      <p:childTnLst>
                        <p:par>
                          <p:cTn id="231" fill="hold">
                            <p:stCondLst>
                              <p:cond delay="0"/>
                            </p:stCondLst>
                            <p:childTnLst>
                              <p:par>
                                <p:cTn id="23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5" fill="hold">
                      <p:stCondLst>
                        <p:cond delay="indefinite"/>
                      </p:stCondLst>
                      <p:childTnLst>
                        <p:par>
                          <p:cTn id="236" fill="hold">
                            <p:stCondLst>
                              <p:cond delay="0"/>
                            </p:stCondLst>
                            <p:childTnLst>
                              <p:par>
                                <p:cTn id="2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9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0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1" fill="hold">
                      <p:stCondLst>
                        <p:cond delay="indefinite"/>
                      </p:stCondLst>
                      <p:childTnLst>
                        <p:par>
                          <p:cTn id="242" fill="hold">
                            <p:stCondLst>
                              <p:cond delay="0"/>
                            </p:stCondLst>
                            <p:childTnLst>
                              <p:par>
                                <p:cTn id="2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5" dur="50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6" dur="50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7" fill="hold">
                      <p:stCondLst>
                        <p:cond delay="indefinite"/>
                      </p:stCondLst>
                      <p:childTnLst>
                        <p:par>
                          <p:cTn id="248" fill="hold">
                            <p:stCondLst>
                              <p:cond delay="0"/>
                            </p:stCondLst>
                            <p:childTnLst>
                              <p:par>
                                <p:cTn id="2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3" fill="hold">
                      <p:stCondLst>
                        <p:cond delay="indefinite"/>
                      </p:stCondLst>
                      <p:childTnLst>
                        <p:par>
                          <p:cTn id="254" fill="hold">
                            <p:stCondLst>
                              <p:cond delay="0"/>
                            </p:stCondLst>
                            <p:childTnLst>
                              <p:par>
                                <p:cTn id="25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7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8" fill="hold">
                      <p:stCondLst>
                        <p:cond delay="indefinite"/>
                      </p:stCondLst>
                      <p:childTnLst>
                        <p:par>
                          <p:cTn id="259" fill="hold">
                            <p:stCondLst>
                              <p:cond delay="0"/>
                            </p:stCondLst>
                            <p:childTnLst>
                              <p:par>
                                <p:cTn id="26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2" dur="500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3" fill="hold">
                      <p:stCondLst>
                        <p:cond delay="indefinite"/>
                      </p:stCondLst>
                      <p:childTnLst>
                        <p:par>
                          <p:cTn id="264" fill="hold">
                            <p:stCondLst>
                              <p:cond delay="0"/>
                            </p:stCondLst>
                            <p:childTnLst>
                              <p:par>
                                <p:cTn id="26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8" fill="hold">
                      <p:stCondLst>
                        <p:cond delay="indefinite"/>
                      </p:stCondLst>
                      <p:childTnLst>
                        <p:par>
                          <p:cTn id="269" fill="hold">
                            <p:stCondLst>
                              <p:cond delay="0"/>
                            </p:stCondLst>
                            <p:childTnLst>
                              <p:par>
                                <p:cTn id="27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2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3" fill="hold">
                      <p:stCondLst>
                        <p:cond delay="indefinite"/>
                      </p:stCondLst>
                      <p:childTnLst>
                        <p:par>
                          <p:cTn id="274" fill="hold">
                            <p:stCondLst>
                              <p:cond delay="0"/>
                            </p:stCondLst>
                            <p:childTnLst>
                              <p:par>
                                <p:cTn id="27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7" dur="2000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8" fill="hold">
                      <p:stCondLst>
                        <p:cond delay="indefinite"/>
                      </p:stCondLst>
                      <p:childTnLst>
                        <p:par>
                          <p:cTn id="279" fill="hold">
                            <p:stCondLst>
                              <p:cond delay="0"/>
                            </p:stCondLst>
                            <p:childTnLst>
                              <p:par>
                                <p:cTn id="28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2" dur="2000"/>
                                        <p:tgtEl>
                                          <p:spTgt spid="3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6" grpId="0"/>
      <p:bldP spid="7" grpId="0"/>
      <p:bldP spid="8" grpId="0"/>
      <p:bldP spid="9" grpId="0"/>
      <p:bldP spid="11" grpId="0"/>
      <p:bldP spid="12" grpId="0"/>
      <p:bldP spid="13" grpId="0"/>
      <p:bldP spid="14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Autofit/>
          </a:bodyPr>
          <a:lstStyle/>
          <a:p>
            <a:r>
              <a:rPr lang="en-US" sz="3600" dirty="0" smtClean="0">
                <a:latin typeface="Book Antiqua" pitchFamily="18" charset="0"/>
              </a:rPr>
              <a:t>The Pass Statement </a:t>
            </a:r>
            <a:br>
              <a:rPr lang="en-US" sz="3600" dirty="0" smtClean="0">
                <a:latin typeface="Book Antiqua" pitchFamily="18" charset="0"/>
              </a:rPr>
            </a:br>
            <a:endParaRPr lang="en-IN" sz="3600" dirty="0">
              <a:latin typeface="Book Antiqu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00108"/>
            <a:ext cx="9144000" cy="5197493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Pass statement is used when a statement is required syntactically but no command or code has to be executed. </a:t>
            </a:r>
          </a:p>
          <a:p>
            <a:pPr algn="just">
              <a:lnSpc>
                <a:spcPct val="150000"/>
              </a:lnSpc>
            </a:pPr>
            <a:r>
              <a:rPr lang="en-US" sz="2400" b="1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It specified a </a:t>
            </a:r>
            <a:r>
              <a:rPr lang="en-US" sz="2400" b="1" i="1" dirty="0" smtClean="0">
                <a:solidFill>
                  <a:srgbClr val="FF0000"/>
                </a:solidFill>
                <a:latin typeface="Book Antiqua" pitchFamily="18" charset="0"/>
              </a:rPr>
              <a:t>null </a:t>
            </a:r>
            <a:r>
              <a:rPr lang="en-US" sz="2400" b="1" dirty="0" smtClean="0">
                <a:solidFill>
                  <a:srgbClr val="FF0000"/>
                </a:solidFill>
                <a:latin typeface="Book Antiqua" pitchFamily="18" charset="0"/>
              </a:rPr>
              <a:t>operation </a:t>
            </a:r>
            <a:r>
              <a:rPr lang="en-US" sz="2400" b="1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or simply No Operation </a:t>
            </a:r>
            <a:r>
              <a:rPr lang="en-US" sz="2400" b="1" dirty="0" smtClean="0">
                <a:solidFill>
                  <a:srgbClr val="FF0000"/>
                </a:solidFill>
                <a:latin typeface="Book Antiqua" pitchFamily="18" charset="0"/>
              </a:rPr>
              <a:t>(NOP) </a:t>
            </a:r>
            <a:r>
              <a:rPr lang="en-US" sz="2400" b="1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statement. </a:t>
            </a:r>
          </a:p>
          <a:p>
            <a:pPr algn="just">
              <a:lnSpc>
                <a:spcPct val="150000"/>
              </a:lnSpc>
            </a:pPr>
            <a:r>
              <a:rPr lang="en-US" sz="2400" b="1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Nothing happens when the pass statement is executed. </a:t>
            </a:r>
          </a:p>
          <a:p>
            <a:pPr algn="just">
              <a:lnSpc>
                <a:spcPct val="150000"/>
              </a:lnSpc>
            </a:pPr>
            <a:endParaRPr lang="en-US" sz="2400" b="1" dirty="0" smtClean="0">
              <a:solidFill>
                <a:schemeClr val="accent1">
                  <a:lumMod val="75000"/>
                </a:schemeClr>
              </a:solidFill>
              <a:latin typeface="Book Antiqua" pitchFamily="18" charset="0"/>
            </a:endParaRPr>
          </a:p>
          <a:p>
            <a:endParaRPr lang="en-IN" sz="2400" dirty="0">
              <a:latin typeface="Book Antiqu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IN" dirty="0"/>
          </a:p>
        </p:txBody>
      </p:sp>
      <p:sp>
        <p:nvSpPr>
          <p:cNvPr id="4" name="Rectangle 3"/>
          <p:cNvSpPr/>
          <p:nvPr/>
        </p:nvSpPr>
        <p:spPr>
          <a:xfrm>
            <a:off x="714348" y="1582340"/>
            <a:ext cx="8001056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latin typeface="Book Antiqua" pitchFamily="18" charset="0"/>
              </a:rPr>
              <a:t>for letter in “HELLO”:				</a:t>
            </a:r>
          </a:p>
          <a:p>
            <a:r>
              <a:rPr lang="en-US" sz="2400" dirty="0" smtClean="0">
                <a:latin typeface="Book Antiqua" pitchFamily="18" charset="0"/>
              </a:rPr>
              <a:t>	pass  #The statement is doing nothing</a:t>
            </a:r>
          </a:p>
          <a:p>
            <a:r>
              <a:rPr lang="en-US" sz="2400" dirty="0" smtClean="0">
                <a:latin typeface="Book Antiqua" pitchFamily="18" charset="0"/>
              </a:rPr>
              <a:t>	print(“Pass:”, letter)</a:t>
            </a:r>
          </a:p>
          <a:p>
            <a:r>
              <a:rPr lang="en-US" sz="2400" dirty="0" smtClean="0">
                <a:latin typeface="Book Antiqua" pitchFamily="18" charset="0"/>
              </a:rPr>
              <a:t>print(“Done”)</a:t>
            </a:r>
          </a:p>
          <a:p>
            <a:endParaRPr lang="en-US" sz="2400" dirty="0" smtClean="0">
              <a:solidFill>
                <a:schemeClr val="accent5"/>
              </a:solidFill>
              <a:latin typeface="Book Antiqua" pitchFamily="18" charset="0"/>
            </a:endParaRPr>
          </a:p>
          <a:p>
            <a:r>
              <a:rPr lang="en-US" sz="2400" dirty="0" smtClean="0">
                <a:solidFill>
                  <a:schemeClr val="accent5"/>
                </a:solidFill>
                <a:latin typeface="Book Antiqua" pitchFamily="18" charset="0"/>
              </a:rPr>
              <a:t>Output:</a:t>
            </a:r>
          </a:p>
          <a:p>
            <a:r>
              <a:rPr lang="en-US" sz="2400" dirty="0" smtClean="0">
                <a:latin typeface="Book Antiqua" pitchFamily="18" charset="0"/>
              </a:rPr>
              <a:t>Pass: H</a:t>
            </a:r>
          </a:p>
          <a:p>
            <a:r>
              <a:rPr lang="en-US" sz="2400" dirty="0" smtClean="0">
                <a:latin typeface="Book Antiqua" pitchFamily="18" charset="0"/>
              </a:rPr>
              <a:t>Pass: E</a:t>
            </a:r>
          </a:p>
          <a:p>
            <a:r>
              <a:rPr lang="en-US" sz="2400" dirty="0" smtClean="0">
                <a:latin typeface="Book Antiqua" pitchFamily="18" charset="0"/>
              </a:rPr>
              <a:t>Pass: L</a:t>
            </a:r>
          </a:p>
          <a:p>
            <a:r>
              <a:rPr lang="en-US" sz="2400" dirty="0" smtClean="0">
                <a:latin typeface="Book Antiqua" pitchFamily="18" charset="0"/>
              </a:rPr>
              <a:t>Pass: L</a:t>
            </a:r>
          </a:p>
          <a:p>
            <a:r>
              <a:rPr lang="en-US" sz="2400" dirty="0" smtClean="0">
                <a:latin typeface="Book Antiqua" pitchFamily="18" charset="0"/>
              </a:rPr>
              <a:t>Pass: O</a:t>
            </a:r>
          </a:p>
          <a:p>
            <a:r>
              <a:rPr lang="en-US" sz="2400" dirty="0" smtClean="0">
                <a:latin typeface="Book Antiqua" pitchFamily="18" charset="0"/>
              </a:rPr>
              <a:t>Done</a:t>
            </a:r>
            <a:endParaRPr lang="en-US" sz="2400" b="1" dirty="0" smtClean="0">
              <a:solidFill>
                <a:schemeClr val="accent1">
                  <a:lumMod val="75000"/>
                </a:schemeClr>
              </a:solidFill>
              <a:latin typeface="Book Antiqua" pitchFamily="18" charset="0"/>
            </a:endParaRPr>
          </a:p>
          <a:p>
            <a:endParaRPr lang="en-IN" sz="2400" dirty="0" smtClean="0">
              <a:latin typeface="Book Antiqua" pitchFamily="18" charset="0"/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txBody>
          <a:bodyPr>
            <a:noAutofit/>
          </a:bodyPr>
          <a:lstStyle/>
          <a:p>
            <a:r>
              <a:rPr lang="en-US" sz="3600" dirty="0" smtClean="0">
                <a:latin typeface="Book Antiqua" pitchFamily="18" charset="0"/>
              </a:rPr>
              <a:t>The Pass Statement Example</a:t>
            </a:r>
            <a:br>
              <a:rPr lang="en-US" sz="3600" dirty="0" smtClean="0">
                <a:latin typeface="Book Antiqua" pitchFamily="18" charset="0"/>
              </a:rPr>
            </a:br>
            <a:endParaRPr lang="en-IN" sz="3600" dirty="0">
              <a:latin typeface="Book Antiqu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9" dur="2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6" dur="2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2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4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9" dur="20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560406"/>
          </a:xfrm>
        </p:spPr>
        <p:txBody>
          <a:bodyPr>
            <a:normAutofit fontScale="90000"/>
          </a:bodyPr>
          <a:lstStyle/>
          <a:p>
            <a:pPr lvl="0">
              <a:spcBef>
                <a:spcPts val="0"/>
              </a:spcBef>
            </a:pPr>
            <a:r>
              <a:rPr lang="en-US" sz="3200" b="1" dirty="0">
                <a:solidFill>
                  <a:prstClr val="white"/>
                </a:solidFill>
                <a:ea typeface="+mn-ea"/>
                <a:cs typeface="+mn-cs"/>
              </a:rPr>
              <a:t>The Pass Statement </a:t>
            </a:r>
            <a:r>
              <a:rPr lang="en-US" sz="3200" dirty="0">
                <a:solidFill>
                  <a:prstClr val="white"/>
                </a:solidFill>
                <a:ea typeface="+mn-ea"/>
                <a:cs typeface="+mn-cs"/>
              </a:rPr>
              <a:t/>
            </a:r>
            <a:br>
              <a:rPr lang="en-US" sz="3200" dirty="0">
                <a:solidFill>
                  <a:prstClr val="white"/>
                </a:solidFill>
                <a:ea typeface="+mn-ea"/>
                <a:cs typeface="+mn-cs"/>
              </a:rPr>
            </a:br>
            <a:r>
              <a:rPr lang="en-US" sz="4000" b="1" dirty="0" smtClean="0">
                <a:latin typeface="Book Antiqua" pitchFamily="18" charset="0"/>
              </a:rPr>
              <a:t> </a:t>
            </a:r>
            <a:r>
              <a:rPr lang="en-US" sz="4000" dirty="0" smtClean="0">
                <a:latin typeface="Book Antiqua" pitchFamily="18" charset="0"/>
              </a:rPr>
              <a:t>Pass and Comment</a:t>
            </a:r>
            <a:endParaRPr lang="en-IN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85860"/>
            <a:ext cx="9144000" cy="5572140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None/>
            </a:pPr>
            <a:r>
              <a:rPr lang="en-US" sz="2400" b="1" u="sng" dirty="0" smtClean="0">
                <a:solidFill>
                  <a:srgbClr val="C00000"/>
                </a:solidFill>
                <a:latin typeface="Book Antiqua" pitchFamily="18" charset="0"/>
              </a:rPr>
              <a:t>Difference between comment and pass statements </a:t>
            </a:r>
          </a:p>
          <a:p>
            <a:pPr algn="just">
              <a:lnSpc>
                <a:spcPct val="150000"/>
              </a:lnSpc>
            </a:pPr>
            <a:r>
              <a:rPr lang="en-US" sz="2400" b="1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In Python programming, pass is a </a:t>
            </a:r>
            <a:r>
              <a:rPr lang="en-US" sz="2400" b="1" dirty="0" smtClean="0">
                <a:solidFill>
                  <a:srgbClr val="FF0000"/>
                </a:solidFill>
                <a:latin typeface="Book Antiqua" pitchFamily="18" charset="0"/>
              </a:rPr>
              <a:t>null statement</a:t>
            </a:r>
            <a:r>
              <a:rPr lang="en-US" sz="2400" b="1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. </a:t>
            </a:r>
          </a:p>
          <a:p>
            <a:pPr algn="just">
              <a:lnSpc>
                <a:spcPct val="150000"/>
              </a:lnSpc>
            </a:pPr>
            <a:r>
              <a:rPr lang="en-US" sz="2400" b="1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The difference between a comment and pass statement is that while the interpreter ignores a comment entirely, </a:t>
            </a:r>
            <a:r>
              <a:rPr lang="en-US" sz="2400" b="1" dirty="0" smtClean="0">
                <a:solidFill>
                  <a:srgbClr val="FF0000"/>
                </a:solidFill>
                <a:latin typeface="Book Antiqua" pitchFamily="18" charset="0"/>
              </a:rPr>
              <a:t>pass is not ignored</a:t>
            </a:r>
            <a:r>
              <a:rPr lang="en-US" sz="2400" b="1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. </a:t>
            </a:r>
          </a:p>
          <a:p>
            <a:pPr algn="just">
              <a:lnSpc>
                <a:spcPct val="150000"/>
              </a:lnSpc>
            </a:pPr>
            <a:r>
              <a:rPr lang="en-US" sz="2400" b="1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Comment is not executed but </a:t>
            </a:r>
            <a:r>
              <a:rPr lang="en-US" sz="2400" b="1" dirty="0" smtClean="0">
                <a:solidFill>
                  <a:srgbClr val="FF0000"/>
                </a:solidFill>
                <a:latin typeface="Book Antiqua" pitchFamily="18" charset="0"/>
              </a:rPr>
              <a:t>pass statement is executed but nothing happens</a:t>
            </a:r>
            <a:r>
              <a:rPr lang="en-US" sz="2400" b="1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. </a:t>
            </a:r>
          </a:p>
          <a:p>
            <a:pPr algn="just"/>
            <a:endParaRPr lang="en-IN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 smtClean="0">
                <a:latin typeface="Book Antiqua" pitchFamily="18" charset="0"/>
              </a:rPr>
              <a:t>The Else Statement used </a:t>
            </a:r>
            <a:r>
              <a:rPr lang="en-US" sz="3600" dirty="0">
                <a:latin typeface="Book Antiqua" pitchFamily="18" charset="0"/>
              </a:rPr>
              <a:t>w</a:t>
            </a:r>
            <a:r>
              <a:rPr lang="en-US" sz="3600" dirty="0" smtClean="0">
                <a:latin typeface="Book Antiqua" pitchFamily="18" charset="0"/>
              </a:rPr>
              <a:t>ith Loops </a:t>
            </a:r>
            <a:br>
              <a:rPr lang="en-US" sz="3600" dirty="0" smtClean="0">
                <a:latin typeface="Book Antiqua" pitchFamily="18" charset="0"/>
              </a:rPr>
            </a:br>
            <a:endParaRPr lang="en-IN" sz="3600" dirty="0">
              <a:latin typeface="Book Antiqu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If the else statement is used with a </a:t>
            </a:r>
            <a:r>
              <a:rPr lang="en-US" sz="2400" b="1" i="1" dirty="0" smtClean="0">
                <a:solidFill>
                  <a:srgbClr val="FF0000"/>
                </a:solidFill>
                <a:latin typeface="Book Antiqua" pitchFamily="18" charset="0"/>
              </a:rPr>
              <a:t>for </a:t>
            </a:r>
            <a:r>
              <a:rPr lang="en-US" sz="2400" b="1" dirty="0" smtClean="0">
                <a:solidFill>
                  <a:srgbClr val="FF0000"/>
                </a:solidFill>
                <a:latin typeface="Book Antiqua" pitchFamily="18" charset="0"/>
              </a:rPr>
              <a:t>loop</a:t>
            </a:r>
            <a:r>
              <a:rPr lang="en-US" sz="2400" b="1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, the </a:t>
            </a:r>
            <a:r>
              <a:rPr lang="en-US" sz="2400" b="1" i="1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else </a:t>
            </a:r>
            <a:r>
              <a:rPr lang="en-US" sz="2400" b="1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statement is executed </a:t>
            </a:r>
            <a:r>
              <a:rPr lang="en-US" sz="2400" b="1" dirty="0" smtClean="0">
                <a:solidFill>
                  <a:srgbClr val="FF0000"/>
                </a:solidFill>
                <a:latin typeface="Book Antiqua" pitchFamily="18" charset="0"/>
              </a:rPr>
              <a:t>when the loop has completed iterating</a:t>
            </a:r>
            <a:r>
              <a:rPr lang="en-US" sz="2400" b="1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. </a:t>
            </a:r>
          </a:p>
          <a:p>
            <a:pPr algn="just">
              <a:lnSpc>
                <a:spcPct val="150000"/>
              </a:lnSpc>
            </a:pPr>
            <a:r>
              <a:rPr lang="en-US" sz="2400" b="1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But when used with the </a:t>
            </a:r>
            <a:r>
              <a:rPr lang="en-US" sz="2400" b="1" i="1" dirty="0" smtClean="0">
                <a:solidFill>
                  <a:schemeClr val="accent6">
                    <a:lumMod val="75000"/>
                  </a:schemeClr>
                </a:solidFill>
                <a:latin typeface="Book Antiqua" pitchFamily="18" charset="0"/>
              </a:rPr>
              <a:t>while </a:t>
            </a:r>
            <a:r>
              <a:rPr lang="en-US" sz="2400" b="1" dirty="0" smtClean="0">
                <a:solidFill>
                  <a:schemeClr val="accent6">
                    <a:lumMod val="75000"/>
                  </a:schemeClr>
                </a:solidFill>
                <a:latin typeface="Book Antiqua" pitchFamily="18" charset="0"/>
              </a:rPr>
              <a:t>loop, </a:t>
            </a:r>
            <a:r>
              <a:rPr lang="en-US" sz="2400" b="1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the </a:t>
            </a:r>
            <a:r>
              <a:rPr lang="en-US" sz="2400" b="1" i="1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else </a:t>
            </a:r>
            <a:r>
              <a:rPr lang="en-US" sz="2400" b="1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statement is executed </a:t>
            </a:r>
            <a:r>
              <a:rPr lang="en-US" sz="2400" b="1" dirty="0" smtClean="0">
                <a:solidFill>
                  <a:schemeClr val="accent6">
                    <a:lumMod val="75000"/>
                  </a:schemeClr>
                </a:solidFill>
                <a:latin typeface="Book Antiqua" pitchFamily="18" charset="0"/>
              </a:rPr>
              <a:t>when the condition becomes false</a:t>
            </a:r>
            <a:r>
              <a:rPr lang="en-US" sz="2400" b="1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.</a:t>
            </a:r>
            <a:endParaRPr lang="en-IN" sz="2400" dirty="0">
              <a:latin typeface="Book Antiqu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>
                <a:latin typeface="Book Antiqua" pitchFamily="18" charset="0"/>
              </a:rPr>
              <a:t>The Else Statement used with Loops</a:t>
            </a:r>
            <a:endParaRPr lang="en-IN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571612"/>
            <a:ext cx="8686800" cy="4972072"/>
          </a:xfrm>
        </p:spPr>
        <p:txBody>
          <a:bodyPr numCol="2">
            <a:normAutofit/>
          </a:bodyPr>
          <a:lstStyle/>
          <a:p>
            <a:pPr marL="457200" indent="-457200" algn="just">
              <a:buNone/>
            </a:pPr>
            <a:r>
              <a:rPr lang="en-US" sz="2400" dirty="0" smtClean="0">
                <a:latin typeface="Book Antiqua" pitchFamily="18" charset="0"/>
              </a:rPr>
              <a:t>for letter in “HELLO”:</a:t>
            </a:r>
          </a:p>
          <a:p>
            <a:pPr marL="457200" indent="-457200" algn="just">
              <a:buNone/>
            </a:pPr>
            <a:r>
              <a:rPr lang="en-US" sz="2400" dirty="0" smtClean="0">
                <a:latin typeface="Book Antiqua" pitchFamily="18" charset="0"/>
              </a:rPr>
              <a:t>	 print(letter, end=“ ”)</a:t>
            </a:r>
          </a:p>
          <a:p>
            <a:pPr marL="457200" indent="-457200" algn="just">
              <a:buNone/>
            </a:pPr>
            <a:r>
              <a:rPr lang="en-US" sz="2400" dirty="0" smtClean="0">
                <a:latin typeface="Book Antiqua" pitchFamily="18" charset="0"/>
              </a:rPr>
              <a:t> else:</a:t>
            </a:r>
          </a:p>
          <a:p>
            <a:pPr marL="457200" indent="-457200" algn="just">
              <a:buNone/>
            </a:pPr>
            <a:r>
              <a:rPr lang="en-US" sz="2400" dirty="0" smtClean="0">
                <a:latin typeface="Book Antiqua" pitchFamily="18" charset="0"/>
              </a:rPr>
              <a:t>	 print(“Done”) </a:t>
            </a:r>
          </a:p>
          <a:p>
            <a:pPr marL="457200" indent="-457200" algn="just">
              <a:buNone/>
            </a:pPr>
            <a:endParaRPr lang="en-US" sz="2400" dirty="0" smtClean="0">
              <a:solidFill>
                <a:schemeClr val="accent5"/>
              </a:solidFill>
              <a:latin typeface="Book Antiqua" pitchFamily="18" charset="0"/>
            </a:endParaRPr>
          </a:p>
          <a:p>
            <a:pPr marL="457200" indent="-457200" algn="just">
              <a:buNone/>
            </a:pPr>
            <a:endParaRPr lang="en-US" sz="2400" dirty="0" smtClean="0">
              <a:solidFill>
                <a:schemeClr val="accent5"/>
              </a:solidFill>
              <a:latin typeface="Book Antiqua" pitchFamily="18" charset="0"/>
            </a:endParaRPr>
          </a:p>
          <a:p>
            <a:pPr marL="457200" indent="-457200" algn="just">
              <a:buNone/>
            </a:pPr>
            <a:r>
              <a:rPr lang="en-US" sz="2400" dirty="0" smtClean="0">
                <a:solidFill>
                  <a:schemeClr val="accent5"/>
                </a:solidFill>
                <a:latin typeface="Book Antiqua" pitchFamily="18" charset="0"/>
              </a:rPr>
              <a:t>Output:</a:t>
            </a:r>
          </a:p>
          <a:p>
            <a:pPr marL="457200" indent="-457200" algn="just">
              <a:buNone/>
            </a:pPr>
            <a:r>
              <a:rPr lang="en-US" sz="2400" dirty="0" smtClean="0">
                <a:latin typeface="Book Antiqua" pitchFamily="18" charset="0"/>
              </a:rPr>
              <a:t>H E L </a:t>
            </a:r>
            <a:r>
              <a:rPr lang="en-US" sz="2400" dirty="0" err="1" smtClean="0">
                <a:latin typeface="Book Antiqua" pitchFamily="18" charset="0"/>
              </a:rPr>
              <a:t>L</a:t>
            </a:r>
            <a:r>
              <a:rPr lang="en-US" sz="2400" dirty="0" smtClean="0">
                <a:latin typeface="Book Antiqua" pitchFamily="18" charset="0"/>
              </a:rPr>
              <a:t> O</a:t>
            </a:r>
          </a:p>
          <a:p>
            <a:pPr marL="457200" indent="-457200" algn="just">
              <a:buNone/>
            </a:pPr>
            <a:r>
              <a:rPr lang="en-US" sz="2400" dirty="0" smtClean="0">
                <a:latin typeface="Book Antiqua" pitchFamily="18" charset="0"/>
              </a:rPr>
              <a:t> Done</a:t>
            </a:r>
          </a:p>
          <a:p>
            <a:pPr algn="just"/>
            <a:endParaRPr lang="en-US" sz="2400" dirty="0" smtClean="0">
              <a:latin typeface="Book Antiqua" pitchFamily="18" charset="0"/>
            </a:endParaRPr>
          </a:p>
          <a:p>
            <a:pPr algn="just"/>
            <a:endParaRPr lang="en-US" sz="2400" dirty="0">
              <a:latin typeface="Book Antiqua" pitchFamily="18" charset="0"/>
            </a:endParaRPr>
          </a:p>
          <a:p>
            <a:pPr algn="just"/>
            <a:endParaRPr lang="en-US" sz="2400" dirty="0" smtClean="0">
              <a:latin typeface="Book Antiqua" pitchFamily="18" charset="0"/>
            </a:endParaRPr>
          </a:p>
          <a:p>
            <a:pPr algn="just">
              <a:buNone/>
            </a:pPr>
            <a:r>
              <a:rPr lang="en-US" sz="2400" dirty="0" err="1" smtClean="0">
                <a:latin typeface="Book Antiqua" pitchFamily="18" charset="0"/>
              </a:rPr>
              <a:t>i</a:t>
            </a:r>
            <a:r>
              <a:rPr lang="en-US" sz="2400" dirty="0" smtClean="0">
                <a:latin typeface="Book Antiqua" pitchFamily="18" charset="0"/>
              </a:rPr>
              <a:t>=1</a:t>
            </a:r>
          </a:p>
          <a:p>
            <a:pPr algn="just">
              <a:buNone/>
            </a:pPr>
            <a:r>
              <a:rPr lang="en-US" sz="2400" dirty="0" smtClean="0">
                <a:latin typeface="Book Antiqua" pitchFamily="18" charset="0"/>
              </a:rPr>
              <a:t>while(</a:t>
            </a:r>
            <a:r>
              <a:rPr lang="en-US" sz="2400" dirty="0" err="1" smtClean="0">
                <a:latin typeface="Book Antiqua" pitchFamily="18" charset="0"/>
              </a:rPr>
              <a:t>i</a:t>
            </a:r>
            <a:r>
              <a:rPr lang="en-US" sz="2400" dirty="0" smtClean="0">
                <a:latin typeface="Book Antiqua" pitchFamily="18" charset="0"/>
              </a:rPr>
              <a:t>&lt;0):</a:t>
            </a:r>
          </a:p>
          <a:p>
            <a:pPr algn="just">
              <a:buNone/>
            </a:pPr>
            <a:r>
              <a:rPr lang="en-US" sz="2400" dirty="0" smtClean="0">
                <a:latin typeface="Book Antiqua" pitchFamily="18" charset="0"/>
              </a:rPr>
              <a:t>	print(</a:t>
            </a:r>
            <a:r>
              <a:rPr lang="en-US" sz="2400" dirty="0" err="1" smtClean="0">
                <a:latin typeface="Book Antiqua" pitchFamily="18" charset="0"/>
              </a:rPr>
              <a:t>i</a:t>
            </a:r>
            <a:r>
              <a:rPr lang="en-US" sz="2400" dirty="0" smtClean="0">
                <a:latin typeface="Book Antiqua" pitchFamily="18" charset="0"/>
              </a:rPr>
              <a:t>)</a:t>
            </a:r>
          </a:p>
          <a:p>
            <a:pPr algn="just">
              <a:buNone/>
            </a:pPr>
            <a:r>
              <a:rPr lang="en-US" sz="2400" dirty="0" smtClean="0">
                <a:latin typeface="Book Antiqua" pitchFamily="18" charset="0"/>
              </a:rPr>
              <a:t>	</a:t>
            </a:r>
            <a:r>
              <a:rPr lang="en-US" sz="2400" dirty="0" err="1" smtClean="0">
                <a:latin typeface="Book Antiqua" pitchFamily="18" charset="0"/>
              </a:rPr>
              <a:t>i</a:t>
            </a:r>
            <a:r>
              <a:rPr lang="en-US" sz="2400" dirty="0" smtClean="0">
                <a:latin typeface="Book Antiqua" pitchFamily="18" charset="0"/>
              </a:rPr>
              <a:t>=i-1</a:t>
            </a:r>
          </a:p>
          <a:p>
            <a:pPr algn="just">
              <a:buNone/>
            </a:pPr>
            <a:r>
              <a:rPr lang="en-US" sz="2400" dirty="0" smtClean="0">
                <a:latin typeface="Book Antiqua" pitchFamily="18" charset="0"/>
              </a:rPr>
              <a:t>else</a:t>
            </a:r>
          </a:p>
          <a:p>
            <a:pPr algn="just">
              <a:buNone/>
            </a:pPr>
            <a:r>
              <a:rPr lang="en-US" sz="2400" dirty="0" smtClean="0">
                <a:latin typeface="Book Antiqua" pitchFamily="18" charset="0"/>
              </a:rPr>
              <a:t>	print(</a:t>
            </a:r>
            <a:r>
              <a:rPr lang="en-US" sz="2400" dirty="0" err="1" smtClean="0">
                <a:latin typeface="Book Antiqua" pitchFamily="18" charset="0"/>
              </a:rPr>
              <a:t>i</a:t>
            </a:r>
            <a:r>
              <a:rPr lang="en-US" sz="2400" dirty="0" smtClean="0">
                <a:latin typeface="Book Antiqua" pitchFamily="18" charset="0"/>
              </a:rPr>
              <a:t>, “is not negative so loop did not executed”)</a:t>
            </a:r>
          </a:p>
          <a:p>
            <a:pPr algn="just">
              <a:buNone/>
            </a:pPr>
            <a:r>
              <a:rPr lang="en-US" sz="2400" dirty="0" smtClean="0">
                <a:solidFill>
                  <a:schemeClr val="accent5"/>
                </a:solidFill>
                <a:latin typeface="Book Antiqua" pitchFamily="18" charset="0"/>
              </a:rPr>
              <a:t>Output:</a:t>
            </a:r>
          </a:p>
          <a:p>
            <a:pPr algn="just">
              <a:buNone/>
            </a:pPr>
            <a:r>
              <a:rPr lang="en-US" sz="2400" dirty="0" smtClean="0">
                <a:latin typeface="Book Antiqua" pitchFamily="18" charset="0"/>
              </a:rPr>
              <a:t>1 is not negative so loop did not executed</a:t>
            </a:r>
            <a:endParaRPr lang="en-IN" sz="2400" dirty="0" smtClean="0">
              <a:latin typeface="Book Antiqua" pitchFamily="18" charset="0"/>
            </a:endParaRPr>
          </a:p>
          <a:p>
            <a:pPr algn="just"/>
            <a:endParaRPr lang="en-US" sz="2400" dirty="0">
              <a:latin typeface="Book Antiqu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9" dur="2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4" dur="20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9" dur="2000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4" dur="2000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500166" y="2928934"/>
            <a:ext cx="6422106" cy="10030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400" b="1" dirty="0" smtClean="0"/>
              <a:t>Functions </a:t>
            </a:r>
            <a:r>
              <a:rPr lang="en-US" sz="4400" b="1" dirty="0"/>
              <a:t>and Modules </a:t>
            </a:r>
            <a:endParaRPr lang="en-US" sz="44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5537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rmAutofit fontScale="90000"/>
          </a:bodyPr>
          <a:lstStyle/>
          <a:p>
            <a:r>
              <a:rPr lang="en-US" sz="4000" b="1" dirty="0" smtClean="0">
                <a:latin typeface="Book Antiqua" pitchFamily="18" charset="0"/>
              </a:rPr>
              <a:t>Functions</a:t>
            </a:r>
            <a:r>
              <a:rPr lang="en-US" b="1" dirty="0" smtClean="0"/>
              <a:t/>
            </a:r>
            <a:br>
              <a:rPr lang="en-US" b="1" dirty="0" smtClean="0"/>
            </a:b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28670"/>
            <a:ext cx="8929718" cy="5715040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2400" dirty="0" smtClean="0">
                <a:latin typeface="Book Antiqua" pitchFamily="18" charset="0"/>
              </a:rPr>
              <a:t>Python enables its programmers to break up a program into segments commonly known as functions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2400" dirty="0" smtClean="0">
                <a:latin typeface="Book Antiqua" pitchFamily="18" charset="0"/>
              </a:rPr>
              <a:t>Each of which can be written more or less independently of the others. 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2400" dirty="0" smtClean="0">
                <a:latin typeface="Book Antiqua" pitchFamily="18" charset="0"/>
              </a:rPr>
              <a:t>Every function in the program is supposed to perform a well-defined task. </a:t>
            </a:r>
          </a:p>
          <a:p>
            <a:pPr algn="just">
              <a:buFont typeface="Wingdings" pitchFamily="2" charset="2"/>
              <a:buChar char="§"/>
            </a:pPr>
            <a:endParaRPr lang="en-US" sz="2400" b="1" dirty="0" smtClean="0">
              <a:latin typeface="Book Antiqua" pitchFamily="18" charset="0"/>
            </a:endParaRPr>
          </a:p>
          <a:p>
            <a:pPr>
              <a:buNone/>
            </a:pPr>
            <a:endParaRPr lang="en-IN" sz="2400" dirty="0">
              <a:latin typeface="Book Antiqua" pitchFamily="18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282" y="3857628"/>
            <a:ext cx="3714776" cy="26425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6248" y="3857628"/>
            <a:ext cx="4714876" cy="26933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34" y="500042"/>
            <a:ext cx="8229600" cy="785818"/>
          </a:xfrm>
        </p:spPr>
        <p:txBody>
          <a:bodyPr>
            <a:normAutofit fontScale="90000"/>
          </a:bodyPr>
          <a:lstStyle/>
          <a:p>
            <a:r>
              <a:rPr lang="en-US" sz="4000" dirty="0" smtClean="0">
                <a:latin typeface="Book Antiqua" pitchFamily="18" charset="0"/>
              </a:rPr>
              <a:t>Need for Functions </a:t>
            </a:r>
            <a:r>
              <a:rPr lang="en-US" dirty="0" smtClean="0"/>
              <a:t/>
            </a:r>
            <a:br>
              <a:rPr lang="en-US" dirty="0" smtClean="0"/>
            </a:b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285860"/>
            <a:ext cx="8472518" cy="5214974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150000"/>
              </a:lnSpc>
            </a:pPr>
            <a:r>
              <a:rPr lang="en-US" sz="2400" dirty="0" smtClean="0">
                <a:latin typeface="Book Antiqua" pitchFamily="18" charset="0"/>
              </a:rPr>
              <a:t>Each function to be written and tested separately. </a:t>
            </a:r>
          </a:p>
          <a:p>
            <a:pPr algn="just">
              <a:lnSpc>
                <a:spcPct val="150000"/>
              </a:lnSpc>
            </a:pPr>
            <a:r>
              <a:rPr lang="en-IN" sz="2400" dirty="0" smtClean="0">
                <a:latin typeface="Book Antiqua" pitchFamily="18" charset="0"/>
              </a:rPr>
              <a:t>Understanding, coding and testing multiple separate functions is far easier.</a:t>
            </a:r>
          </a:p>
          <a:p>
            <a:pPr algn="just">
              <a:lnSpc>
                <a:spcPct val="150000"/>
              </a:lnSpc>
            </a:pPr>
            <a:r>
              <a:rPr lang="en-US" sz="2400" dirty="0" smtClean="0">
                <a:latin typeface="Book Antiqua" pitchFamily="18" charset="0"/>
              </a:rPr>
              <a:t>Without the use of any function, then there will be countless lines in the code and </a:t>
            </a:r>
            <a:r>
              <a:rPr lang="en-US" sz="2400" dirty="0" smtClean="0">
                <a:solidFill>
                  <a:srgbClr val="FF0000"/>
                </a:solidFill>
                <a:latin typeface="Book Antiqua" pitchFamily="18" charset="0"/>
              </a:rPr>
              <a:t>maintaining it will be a big mess.</a:t>
            </a:r>
          </a:p>
          <a:p>
            <a:pPr algn="just">
              <a:lnSpc>
                <a:spcPct val="150000"/>
              </a:lnSpc>
            </a:pPr>
            <a:r>
              <a:rPr lang="en-US" sz="2400" dirty="0" smtClean="0">
                <a:latin typeface="Book Antiqua" pitchFamily="18" charset="0"/>
              </a:rPr>
              <a:t>Usage of functions will speeds up program development, by</a:t>
            </a: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 </a:t>
            </a:r>
            <a:r>
              <a:rPr lang="en-US" sz="2400" dirty="0" smtClean="0">
                <a:solidFill>
                  <a:srgbClr val="FF0000"/>
                </a:solidFill>
                <a:latin typeface="Book Antiqua" pitchFamily="18" charset="0"/>
              </a:rPr>
              <a:t>allowing the programmer to concentrate only on the code that he has to write.</a:t>
            </a:r>
          </a:p>
          <a:p>
            <a:pPr algn="just">
              <a:lnSpc>
                <a:spcPct val="150000"/>
              </a:lnSpc>
            </a:pPr>
            <a:endParaRPr lang="en-IN" sz="2400" dirty="0">
              <a:latin typeface="Book Antiqu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500042"/>
            <a:ext cx="8229600" cy="582594"/>
          </a:xfrm>
        </p:spPr>
        <p:txBody>
          <a:bodyPr>
            <a:normAutofit fontScale="90000"/>
          </a:bodyPr>
          <a:lstStyle/>
          <a:p>
            <a:r>
              <a:rPr lang="en-US" sz="4000" dirty="0" smtClean="0">
                <a:latin typeface="Book Antiqua" pitchFamily="18" charset="0"/>
              </a:rPr>
              <a:t>Function Declaration and Definition </a:t>
            </a:r>
            <a:endParaRPr lang="en-US" sz="4000" dirty="0">
              <a:latin typeface="Book Antiqu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4983179"/>
          </a:xfrm>
        </p:spPr>
        <p:txBody>
          <a:bodyPr>
            <a:normAutofit fontScale="92500" lnSpcReduction="10000"/>
          </a:bodyPr>
          <a:lstStyle/>
          <a:p>
            <a:pPr algn="just">
              <a:lnSpc>
                <a:spcPct val="150000"/>
              </a:lnSpc>
            </a:pP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A function, f that uses another function g, is known as the</a:t>
            </a:r>
          </a:p>
          <a:p>
            <a:pPr algn="just">
              <a:lnSpc>
                <a:spcPct val="150000"/>
              </a:lnSpc>
              <a:buNone/>
            </a:pPr>
            <a:r>
              <a:rPr lang="en-US" sz="2400" i="1" dirty="0" smtClean="0">
                <a:solidFill>
                  <a:srgbClr val="C00000"/>
                </a:solidFill>
                <a:latin typeface="Book Antiqua" pitchFamily="18" charset="0"/>
              </a:rPr>
              <a:t>calling function </a:t>
            </a: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and g is known as the </a:t>
            </a:r>
            <a:r>
              <a:rPr lang="en-US" sz="2400" i="1" dirty="0" smtClean="0">
                <a:solidFill>
                  <a:srgbClr val="C00000"/>
                </a:solidFill>
                <a:latin typeface="Book Antiqua" pitchFamily="18" charset="0"/>
              </a:rPr>
              <a:t>called function.</a:t>
            </a:r>
          </a:p>
          <a:p>
            <a:pPr algn="just">
              <a:lnSpc>
                <a:spcPct val="160000"/>
              </a:lnSpc>
            </a:pP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The inputs that the function takes are known as</a:t>
            </a:r>
          </a:p>
          <a:p>
            <a:pPr algn="just">
              <a:lnSpc>
                <a:spcPct val="150000"/>
              </a:lnSpc>
              <a:buNone/>
            </a:pPr>
            <a:r>
              <a:rPr lang="en-US" sz="2400" i="1" dirty="0" smtClean="0">
                <a:solidFill>
                  <a:srgbClr val="C00000"/>
                </a:solidFill>
                <a:latin typeface="Book Antiqua" pitchFamily="18" charset="0"/>
              </a:rPr>
              <a:t>arguments/parameters</a:t>
            </a:r>
            <a:r>
              <a:rPr lang="en-US" sz="2400" i="1" dirty="0" smtClean="0">
                <a:latin typeface="Book Antiqua" pitchFamily="18" charset="0"/>
              </a:rPr>
              <a:t>. </a:t>
            </a:r>
            <a:endParaRPr lang="en-US" sz="2400" dirty="0" smtClean="0">
              <a:latin typeface="Book Antiqua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When a </a:t>
            </a:r>
            <a:r>
              <a:rPr lang="en-US" sz="2400" dirty="0" smtClean="0">
                <a:solidFill>
                  <a:srgbClr val="FF0000"/>
                </a:solidFill>
                <a:latin typeface="Book Antiqua" pitchFamily="18" charset="0"/>
              </a:rPr>
              <a:t>called function returns some result back to the</a:t>
            </a:r>
          </a:p>
          <a:p>
            <a:pPr algn="just">
              <a:lnSpc>
                <a:spcPct val="150000"/>
              </a:lnSpc>
              <a:buNone/>
            </a:pPr>
            <a:r>
              <a:rPr lang="en-US" sz="2400" dirty="0" smtClean="0">
                <a:solidFill>
                  <a:srgbClr val="FF0000"/>
                </a:solidFill>
                <a:latin typeface="Book Antiqua" pitchFamily="18" charset="0"/>
              </a:rPr>
              <a:t>calling function</a:t>
            </a: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, it is said to return that result</a:t>
            </a:r>
            <a:r>
              <a:rPr lang="en-US" sz="2400" dirty="0" smtClean="0">
                <a:latin typeface="Book Antiqua" pitchFamily="18" charset="0"/>
              </a:rPr>
              <a:t>. </a:t>
            </a:r>
          </a:p>
          <a:p>
            <a:pPr algn="just">
              <a:lnSpc>
                <a:spcPct val="150000"/>
              </a:lnSpc>
            </a:pP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The calling function </a:t>
            </a:r>
            <a:r>
              <a:rPr lang="en-US" sz="2400" dirty="0" smtClean="0">
                <a:solidFill>
                  <a:srgbClr val="FF0000"/>
                </a:solidFill>
                <a:latin typeface="Book Antiqua" pitchFamily="18" charset="0"/>
              </a:rPr>
              <a:t>may or may not pass parameters </a:t>
            </a: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to the</a:t>
            </a:r>
          </a:p>
          <a:p>
            <a:pPr algn="just">
              <a:lnSpc>
                <a:spcPct val="150000"/>
              </a:lnSpc>
              <a:buNone/>
            </a:pP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called function. If the called function accepts arguments,</a:t>
            </a:r>
          </a:p>
          <a:p>
            <a:pPr algn="just">
              <a:lnSpc>
                <a:spcPct val="150000"/>
              </a:lnSpc>
              <a:buNone/>
            </a:pP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the calling function will pass parameters, else not. </a:t>
            </a:r>
          </a:p>
          <a:p>
            <a:pPr algn="just"/>
            <a:endParaRPr lang="en-IN" sz="2400" dirty="0">
              <a:latin typeface="Book Antiqu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600" dirty="0" smtClean="0">
                <a:latin typeface="Book Antiqua" pitchFamily="18" charset="0"/>
              </a:rPr>
              <a:t>Contd..</a:t>
            </a:r>
            <a:endParaRPr lang="en-IN" sz="3600" dirty="0">
              <a:latin typeface="Book Antiqu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50000"/>
              </a:lnSpc>
              <a:buNone/>
            </a:pPr>
            <a:r>
              <a:rPr lang="en-US" sz="2400" i="1" dirty="0" smtClean="0">
                <a:latin typeface="Book Antiqua" pitchFamily="18" charset="0"/>
              </a:rPr>
              <a:t>• </a:t>
            </a:r>
            <a:r>
              <a:rPr lang="en-US" sz="2400" i="1" dirty="0" smtClean="0">
                <a:solidFill>
                  <a:srgbClr val="C00000"/>
                </a:solidFill>
                <a:latin typeface="Book Antiqua" pitchFamily="18" charset="0"/>
              </a:rPr>
              <a:t>Function declaration </a:t>
            </a: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is a declaration statement that identifies a function with its</a:t>
            </a:r>
            <a:r>
              <a:rPr lang="en-US" sz="2400" dirty="0" smtClean="0">
                <a:solidFill>
                  <a:schemeClr val="accent6">
                    <a:lumMod val="75000"/>
                  </a:schemeClr>
                </a:solidFill>
                <a:latin typeface="Book Antiqua" pitchFamily="18" charset="0"/>
              </a:rPr>
              <a:t> name</a:t>
            </a: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, a </a:t>
            </a:r>
            <a:r>
              <a:rPr lang="en-US" sz="2400" dirty="0" smtClean="0">
                <a:solidFill>
                  <a:schemeClr val="accent6">
                    <a:lumMod val="75000"/>
                  </a:schemeClr>
                </a:solidFill>
                <a:latin typeface="Book Antiqua" pitchFamily="18" charset="0"/>
              </a:rPr>
              <a:t>list of arguments </a:t>
            </a: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that it accepts and the type of data it returns</a:t>
            </a:r>
            <a:r>
              <a:rPr lang="en-US" sz="2400" dirty="0" smtClean="0">
                <a:latin typeface="Book Antiqua" pitchFamily="18" charset="0"/>
              </a:rPr>
              <a:t>. </a:t>
            </a:r>
          </a:p>
          <a:p>
            <a:pPr algn="just">
              <a:lnSpc>
                <a:spcPct val="150000"/>
              </a:lnSpc>
              <a:buNone/>
            </a:pPr>
            <a:r>
              <a:rPr lang="en-US" sz="2400" i="1" dirty="0" smtClean="0">
                <a:latin typeface="Book Antiqua" pitchFamily="18" charset="0"/>
              </a:rPr>
              <a:t>• </a:t>
            </a:r>
            <a:r>
              <a:rPr lang="en-US" sz="2400" i="1" dirty="0" smtClean="0">
                <a:solidFill>
                  <a:srgbClr val="C00000"/>
                </a:solidFill>
                <a:latin typeface="Book Antiqua" pitchFamily="18" charset="0"/>
              </a:rPr>
              <a:t>Function definition </a:t>
            </a: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consists of a </a:t>
            </a:r>
            <a:r>
              <a:rPr lang="en-US" sz="2400" dirty="0" smtClean="0">
                <a:solidFill>
                  <a:srgbClr val="FF0000"/>
                </a:solidFill>
                <a:latin typeface="Book Antiqua" pitchFamily="18" charset="0"/>
              </a:rPr>
              <a:t>function header </a:t>
            </a: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that identifies the function, followed by the </a:t>
            </a:r>
            <a:r>
              <a:rPr lang="en-US" sz="2400" dirty="0" smtClean="0">
                <a:solidFill>
                  <a:srgbClr val="FF0000"/>
                </a:solidFill>
                <a:latin typeface="Book Antiqua" pitchFamily="18" charset="0"/>
              </a:rPr>
              <a:t>body of the function</a:t>
            </a: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 containing the executable code for that function</a:t>
            </a:r>
            <a:endParaRPr lang="en-IN" sz="2400" dirty="0">
              <a:latin typeface="Book Antiqu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Autofit/>
          </a:bodyPr>
          <a:lstStyle/>
          <a:p>
            <a:r>
              <a:rPr lang="en-US" sz="3600" dirty="0" smtClean="0">
                <a:latin typeface="Book Antiqua" pitchFamily="18" charset="0"/>
              </a:rPr>
              <a:t>Function Definition </a:t>
            </a:r>
            <a:br>
              <a:rPr lang="en-US" sz="3600" dirty="0" smtClean="0">
                <a:latin typeface="Book Antiqua" pitchFamily="18" charset="0"/>
              </a:rPr>
            </a:br>
            <a:endParaRPr lang="en-IN" sz="3600" dirty="0">
              <a:latin typeface="Book Antiqua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642918"/>
            <a:ext cx="8929718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Function blocks starts with the keyword </a:t>
            </a:r>
            <a:r>
              <a:rPr lang="en-US" sz="2400" dirty="0" smtClean="0">
                <a:solidFill>
                  <a:srgbClr val="C00000"/>
                </a:solidFill>
                <a:latin typeface="Book Antiqua" pitchFamily="18" charset="0"/>
              </a:rPr>
              <a:t>def</a:t>
            </a: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. </a:t>
            </a:r>
          </a:p>
          <a:p>
            <a:pPr algn="just">
              <a:lnSpc>
                <a:spcPct val="150000"/>
              </a:lnSpc>
            </a:pP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• The keyword is followed by the function name and parentheses </a:t>
            </a:r>
            <a:r>
              <a:rPr lang="en-US" sz="2400" dirty="0" smtClean="0">
                <a:solidFill>
                  <a:srgbClr val="C00000"/>
                </a:solidFill>
                <a:latin typeface="Book Antiqua" pitchFamily="18" charset="0"/>
              </a:rPr>
              <a:t>(( )). </a:t>
            </a:r>
          </a:p>
          <a:p>
            <a:pPr algn="just">
              <a:lnSpc>
                <a:spcPct val="150000"/>
              </a:lnSpc>
            </a:pP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• After the parentheses a colon</a:t>
            </a:r>
            <a:r>
              <a:rPr lang="en-US" sz="2400" dirty="0" smtClean="0">
                <a:solidFill>
                  <a:srgbClr val="C00000"/>
                </a:solidFill>
                <a:latin typeface="Book Antiqua" pitchFamily="18" charset="0"/>
              </a:rPr>
              <a:t> (:) </a:t>
            </a: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is placed. </a:t>
            </a:r>
          </a:p>
          <a:p>
            <a:pPr algn="just">
              <a:lnSpc>
                <a:spcPct val="150000"/>
              </a:lnSpc>
            </a:pP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• </a:t>
            </a:r>
            <a:r>
              <a:rPr lang="en-US" sz="2400" dirty="0" smtClean="0">
                <a:solidFill>
                  <a:srgbClr val="C00000"/>
                </a:solidFill>
                <a:latin typeface="Book Antiqua" pitchFamily="18" charset="0"/>
              </a:rPr>
              <a:t>Parameters or arguments </a:t>
            </a: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that the function accept are placed within parentheses. </a:t>
            </a:r>
          </a:p>
          <a:p>
            <a:pPr algn="just">
              <a:lnSpc>
                <a:spcPct val="150000"/>
              </a:lnSpc>
            </a:pP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• The </a:t>
            </a:r>
            <a:r>
              <a:rPr lang="en-US" sz="2400" dirty="0" smtClean="0">
                <a:solidFill>
                  <a:schemeClr val="accent6">
                    <a:lumMod val="75000"/>
                  </a:schemeClr>
                </a:solidFill>
                <a:latin typeface="Book Antiqua" pitchFamily="18" charset="0"/>
              </a:rPr>
              <a:t>code block </a:t>
            </a: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within the function is </a:t>
            </a:r>
            <a:r>
              <a:rPr lang="en-US" sz="2400" dirty="0" smtClean="0">
                <a:solidFill>
                  <a:schemeClr val="accent6">
                    <a:lumMod val="75000"/>
                  </a:schemeClr>
                </a:solidFill>
                <a:latin typeface="Book Antiqua" pitchFamily="18" charset="0"/>
              </a:rPr>
              <a:t>properly indented </a:t>
            </a: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to form the block code. </a:t>
            </a:r>
          </a:p>
          <a:p>
            <a:pPr algn="just">
              <a:lnSpc>
                <a:spcPct val="150000"/>
              </a:lnSpc>
            </a:pP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• A function may have a </a:t>
            </a:r>
            <a:r>
              <a:rPr lang="en-US" sz="2400" dirty="0" smtClean="0">
                <a:solidFill>
                  <a:srgbClr val="C00000"/>
                </a:solidFill>
                <a:latin typeface="Book Antiqua" pitchFamily="18" charset="0"/>
              </a:rPr>
              <a:t>return[expression] </a:t>
            </a: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statement (optional). That is, the return statement is optional.</a:t>
            </a:r>
            <a:endParaRPr lang="en-US" sz="2400" dirty="0">
              <a:solidFill>
                <a:schemeClr val="accent1">
                  <a:lumMod val="75000"/>
                </a:schemeClr>
              </a:solidFill>
              <a:latin typeface="Book Antiqu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600" dirty="0" smtClean="0">
                <a:latin typeface="Book Antiqua" pitchFamily="18" charset="0"/>
              </a:rPr>
              <a:t>Contd..</a:t>
            </a:r>
            <a:endParaRPr lang="en-IN" sz="3600" dirty="0">
              <a:latin typeface="Book Antiqua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1428736"/>
            <a:ext cx="8929718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 smtClean="0">
                <a:latin typeface="Book Antiqua" pitchFamily="18" charset="0"/>
              </a:rPr>
              <a:t>We can </a:t>
            </a:r>
            <a:r>
              <a:rPr lang="en-US" sz="2400" dirty="0" smtClean="0">
                <a:solidFill>
                  <a:srgbClr val="FF0000"/>
                </a:solidFill>
                <a:latin typeface="Book Antiqua" pitchFamily="18" charset="0"/>
              </a:rPr>
              <a:t>assign the function name to a variable</a:t>
            </a:r>
            <a:r>
              <a:rPr lang="en-US" sz="2400" dirty="0" smtClean="0">
                <a:latin typeface="Book Antiqua" pitchFamily="18" charset="0"/>
              </a:rPr>
              <a:t>. Doing this will allow you to call same function using the name of that variable</a:t>
            </a:r>
          </a:p>
          <a:p>
            <a:endParaRPr lang="en-US" sz="2400" dirty="0" smtClean="0">
              <a:solidFill>
                <a:schemeClr val="accent1">
                  <a:lumMod val="75000"/>
                </a:schemeClr>
              </a:solidFill>
              <a:latin typeface="Book Antiqua" pitchFamily="18" charset="0"/>
            </a:endParaRPr>
          </a:p>
          <a:p>
            <a:endParaRPr lang="en-US" sz="2400" dirty="0" smtClean="0">
              <a:solidFill>
                <a:schemeClr val="accent1">
                  <a:lumMod val="75000"/>
                </a:schemeClr>
              </a:solidFill>
              <a:latin typeface="Book Antiqua" pitchFamily="18" charset="0"/>
            </a:endParaRPr>
          </a:p>
          <a:p>
            <a:r>
              <a:rPr lang="en-US" sz="2400" dirty="0" smtClean="0">
                <a:latin typeface="Book Antiqua" pitchFamily="18" charset="0"/>
              </a:rPr>
              <a:t>def diff(</a:t>
            </a:r>
            <a:r>
              <a:rPr lang="en-US" sz="2400" dirty="0" err="1" smtClean="0">
                <a:latin typeface="Book Antiqua" pitchFamily="18" charset="0"/>
              </a:rPr>
              <a:t>x,y</a:t>
            </a:r>
            <a:r>
              <a:rPr lang="en-US" sz="2400" dirty="0" smtClean="0">
                <a:latin typeface="Book Antiqua" pitchFamily="18" charset="0"/>
              </a:rPr>
              <a:t>):                        #function to subtract two numbers</a:t>
            </a:r>
          </a:p>
          <a:p>
            <a:r>
              <a:rPr lang="en-US" sz="2400" dirty="0" smtClean="0">
                <a:latin typeface="Book Antiqua" pitchFamily="18" charset="0"/>
              </a:rPr>
              <a:t>   return x-y</a:t>
            </a:r>
          </a:p>
          <a:p>
            <a:r>
              <a:rPr lang="en-US" sz="2400" dirty="0" smtClean="0">
                <a:latin typeface="Book Antiqua" pitchFamily="18" charset="0"/>
              </a:rPr>
              <a:t>a=20</a:t>
            </a:r>
          </a:p>
          <a:p>
            <a:r>
              <a:rPr lang="en-US" sz="2400" dirty="0" smtClean="0">
                <a:latin typeface="Book Antiqua" pitchFamily="18" charset="0"/>
              </a:rPr>
              <a:t>b=10</a:t>
            </a:r>
          </a:p>
          <a:p>
            <a:r>
              <a:rPr lang="en-US" sz="2400" dirty="0" smtClean="0">
                <a:latin typeface="Book Antiqua" pitchFamily="18" charset="0"/>
              </a:rPr>
              <a:t>operation=diff                   #function name assigned to a variable</a:t>
            </a:r>
          </a:p>
          <a:p>
            <a:r>
              <a:rPr lang="en-US" sz="2400" dirty="0" smtClean="0">
                <a:latin typeface="Book Antiqua" pitchFamily="18" charset="0"/>
              </a:rPr>
              <a:t>print(operation(</a:t>
            </a:r>
            <a:r>
              <a:rPr lang="en-US" sz="2400" dirty="0" err="1" smtClean="0">
                <a:latin typeface="Book Antiqua" pitchFamily="18" charset="0"/>
              </a:rPr>
              <a:t>a,b</a:t>
            </a:r>
            <a:r>
              <a:rPr lang="en-US" sz="2400" dirty="0" smtClean="0">
                <a:latin typeface="Book Antiqua" pitchFamily="18" charset="0"/>
              </a:rPr>
              <a:t>))        #function called using variable name</a:t>
            </a:r>
          </a:p>
          <a:p>
            <a:endParaRPr lang="en-US" sz="2400" dirty="0" smtClean="0">
              <a:solidFill>
                <a:srgbClr val="00B050"/>
              </a:solidFill>
              <a:latin typeface="Book Antiqua" pitchFamily="18" charset="0"/>
            </a:endParaRPr>
          </a:p>
          <a:p>
            <a:r>
              <a:rPr lang="en-US" sz="2400" dirty="0" smtClean="0">
                <a:solidFill>
                  <a:srgbClr val="00B050"/>
                </a:solidFill>
                <a:latin typeface="Book Antiqua" pitchFamily="18" charset="0"/>
              </a:rPr>
              <a:t>OUTPUT:</a:t>
            </a:r>
          </a:p>
          <a:p>
            <a:r>
              <a:rPr lang="en-US" sz="2400" dirty="0" smtClean="0">
                <a:latin typeface="Book Antiqua" pitchFamily="18" charset="0"/>
              </a:rPr>
              <a:t>10</a:t>
            </a:r>
          </a:p>
          <a:p>
            <a:endParaRPr lang="en-IN" sz="2400" dirty="0">
              <a:latin typeface="Book Antiqu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Autofit/>
          </a:bodyPr>
          <a:lstStyle/>
          <a:p>
            <a:r>
              <a:rPr lang="en-US" sz="3600" dirty="0" smtClean="0">
                <a:latin typeface="Book Antiqua" pitchFamily="18" charset="0"/>
              </a:rPr>
              <a:t>Function Call </a:t>
            </a:r>
            <a:br>
              <a:rPr lang="en-US" sz="3600" dirty="0" smtClean="0">
                <a:latin typeface="Book Antiqua" pitchFamily="18" charset="0"/>
              </a:rPr>
            </a:br>
            <a:endParaRPr lang="en-IN" sz="3600" dirty="0">
              <a:latin typeface="Book Antiqu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5483245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The function call statement </a:t>
            </a:r>
            <a:r>
              <a:rPr lang="en-US" sz="2400" dirty="0" smtClean="0">
                <a:solidFill>
                  <a:srgbClr val="FF0000"/>
                </a:solidFill>
                <a:latin typeface="Book Antiqua" pitchFamily="18" charset="0"/>
              </a:rPr>
              <a:t>invokes the function</a:t>
            </a: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. </a:t>
            </a:r>
          </a:p>
          <a:p>
            <a:pPr algn="just">
              <a:lnSpc>
                <a:spcPct val="150000"/>
              </a:lnSpc>
            </a:pP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When a function is invoked the program </a:t>
            </a:r>
            <a:r>
              <a:rPr lang="en-US" sz="2400" dirty="0" smtClean="0">
                <a:solidFill>
                  <a:srgbClr val="FF0000"/>
                </a:solidFill>
                <a:latin typeface="Book Antiqua" pitchFamily="18" charset="0"/>
              </a:rPr>
              <a:t>control jumps </a:t>
            </a: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to the </a:t>
            </a:r>
            <a:r>
              <a:rPr lang="en-US" sz="2400" dirty="0" smtClean="0">
                <a:solidFill>
                  <a:srgbClr val="FF0000"/>
                </a:solidFill>
                <a:latin typeface="Book Antiqua" pitchFamily="18" charset="0"/>
              </a:rPr>
              <a:t>called function </a:t>
            </a: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to execute the statements that are a part of that function. </a:t>
            </a:r>
          </a:p>
          <a:p>
            <a:pPr algn="just">
              <a:lnSpc>
                <a:spcPct val="150000"/>
              </a:lnSpc>
            </a:pP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Once the called function is </a:t>
            </a:r>
            <a:r>
              <a:rPr lang="en-US" sz="2400" dirty="0" smtClean="0">
                <a:solidFill>
                  <a:srgbClr val="FF0000"/>
                </a:solidFill>
                <a:latin typeface="Book Antiqua" pitchFamily="18" charset="0"/>
              </a:rPr>
              <a:t>executed, </a:t>
            </a: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the program </a:t>
            </a:r>
            <a:r>
              <a:rPr lang="en-US" sz="2400" dirty="0" smtClean="0">
                <a:solidFill>
                  <a:srgbClr val="FF0000"/>
                </a:solidFill>
                <a:latin typeface="Book Antiqua" pitchFamily="18" charset="0"/>
              </a:rPr>
              <a:t>control passes back to the calling function. </a:t>
            </a:r>
          </a:p>
          <a:p>
            <a:pPr algn="just">
              <a:lnSpc>
                <a:spcPct val="150000"/>
              </a:lnSpc>
              <a:buNone/>
            </a:pPr>
            <a:endParaRPr lang="en-US" sz="2400" dirty="0" smtClean="0">
              <a:solidFill>
                <a:schemeClr val="accent1">
                  <a:lumMod val="75000"/>
                </a:schemeClr>
              </a:solidFill>
              <a:latin typeface="Book Antiqua" pitchFamily="18" charset="0"/>
            </a:endParaRPr>
          </a:p>
          <a:p>
            <a:endParaRPr lang="en-IN" sz="2400" dirty="0">
              <a:latin typeface="Book Antiqua" pitchFamily="18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5984" y="4143380"/>
            <a:ext cx="3714776" cy="20717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117693"/>
            <a:ext cx="8643998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u="sng" dirty="0" smtClean="0">
                <a:solidFill>
                  <a:srgbClr val="C00000"/>
                </a:solidFill>
                <a:latin typeface="Book Antiqua" pitchFamily="18" charset="0"/>
              </a:rPr>
              <a:t> </a:t>
            </a:r>
          </a:p>
          <a:p>
            <a:pPr algn="just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A function can take </a:t>
            </a:r>
            <a:r>
              <a:rPr lang="en-US" sz="2400" dirty="0" smtClean="0">
                <a:solidFill>
                  <a:srgbClr val="FF0000"/>
                </a:solidFill>
                <a:latin typeface="Book Antiqua" pitchFamily="18" charset="0"/>
              </a:rPr>
              <a:t>parameters (some values that are passed to it) </a:t>
            </a: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so that the function can manipulate them to </a:t>
            </a:r>
            <a:r>
              <a:rPr lang="en-US" sz="2400" dirty="0" smtClean="0">
                <a:solidFill>
                  <a:srgbClr val="FF0000"/>
                </a:solidFill>
                <a:latin typeface="Book Antiqua" pitchFamily="18" charset="0"/>
              </a:rPr>
              <a:t>produce the desired result</a:t>
            </a: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. </a:t>
            </a:r>
          </a:p>
          <a:p>
            <a:pPr algn="just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The </a:t>
            </a:r>
            <a:r>
              <a:rPr lang="en-US" sz="2400" dirty="0" smtClean="0">
                <a:solidFill>
                  <a:srgbClr val="FF0000"/>
                </a:solidFill>
                <a:latin typeface="Book Antiqua" pitchFamily="18" charset="0"/>
              </a:rPr>
              <a:t>variables are defined (initialized) </a:t>
            </a: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when we call the function and are then passed to the function. </a:t>
            </a:r>
          </a:p>
          <a:p>
            <a:pPr algn="just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Function </a:t>
            </a:r>
            <a:r>
              <a:rPr lang="en-US" sz="2400" dirty="0" smtClean="0">
                <a:solidFill>
                  <a:srgbClr val="FF0000"/>
                </a:solidFill>
                <a:latin typeface="Book Antiqua" pitchFamily="18" charset="0"/>
              </a:rPr>
              <a:t>name a</a:t>
            </a: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nd </a:t>
            </a:r>
            <a:r>
              <a:rPr lang="en-US" sz="2400" dirty="0" smtClean="0">
                <a:solidFill>
                  <a:srgbClr val="FF0000"/>
                </a:solidFill>
                <a:latin typeface="Book Antiqua" pitchFamily="18" charset="0"/>
              </a:rPr>
              <a:t>the number </a:t>
            </a: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and </a:t>
            </a:r>
            <a:r>
              <a:rPr lang="en-US" sz="2400" dirty="0" smtClean="0">
                <a:solidFill>
                  <a:srgbClr val="FF0000"/>
                </a:solidFill>
                <a:latin typeface="Book Antiqua" pitchFamily="18" charset="0"/>
              </a:rPr>
              <a:t>type of arguments </a:t>
            </a: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in the function call must be </a:t>
            </a:r>
            <a:r>
              <a:rPr lang="en-US" sz="2400" dirty="0" smtClean="0">
                <a:solidFill>
                  <a:srgbClr val="FF0000"/>
                </a:solidFill>
                <a:latin typeface="Book Antiqua" pitchFamily="18" charset="0"/>
              </a:rPr>
              <a:t>same</a:t>
            </a: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 as that given in the </a:t>
            </a:r>
            <a:r>
              <a:rPr lang="en-US" sz="2400" dirty="0" smtClean="0">
                <a:solidFill>
                  <a:srgbClr val="FF0000"/>
                </a:solidFill>
                <a:latin typeface="Book Antiqua" pitchFamily="18" charset="0"/>
              </a:rPr>
              <a:t>function definition. </a:t>
            </a:r>
          </a:p>
          <a:p>
            <a:pPr algn="just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If the </a:t>
            </a:r>
            <a:r>
              <a:rPr lang="en-US" sz="2400" dirty="0" smtClean="0">
                <a:solidFill>
                  <a:srgbClr val="FF0000"/>
                </a:solidFill>
                <a:latin typeface="Book Antiqua" pitchFamily="18" charset="0"/>
              </a:rPr>
              <a:t>data type </a:t>
            </a: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of the argument passed </a:t>
            </a:r>
            <a:r>
              <a:rPr lang="en-US" sz="2400" dirty="0" smtClean="0">
                <a:solidFill>
                  <a:srgbClr val="FF0000"/>
                </a:solidFill>
                <a:latin typeface="Book Antiqua" pitchFamily="18" charset="0"/>
              </a:rPr>
              <a:t>does not matches </a:t>
            </a: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with that expected in function then an </a:t>
            </a:r>
            <a:r>
              <a:rPr lang="en-US" sz="2400" dirty="0" smtClean="0">
                <a:solidFill>
                  <a:srgbClr val="FF0000"/>
                </a:solidFill>
                <a:latin typeface="Book Antiqua" pitchFamily="18" charset="0"/>
              </a:rPr>
              <a:t>error is generated</a:t>
            </a: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. </a:t>
            </a:r>
          </a:p>
          <a:p>
            <a:pPr algn="just">
              <a:lnSpc>
                <a:spcPct val="150000"/>
              </a:lnSpc>
            </a:pPr>
            <a:endParaRPr lang="en-IN" sz="2400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Autofit/>
          </a:bodyPr>
          <a:lstStyle/>
          <a:p>
            <a:r>
              <a:rPr lang="en-US" sz="3600" dirty="0" smtClean="0">
                <a:latin typeface="Book Antiqua" pitchFamily="18" charset="0"/>
              </a:rPr>
              <a:t>Function Parameters</a:t>
            </a:r>
            <a:br>
              <a:rPr lang="en-US" sz="3600" dirty="0" smtClean="0">
                <a:latin typeface="Book Antiqua" pitchFamily="18" charset="0"/>
              </a:rPr>
            </a:br>
            <a:endParaRPr lang="en-IN" sz="3600" dirty="0">
              <a:latin typeface="Book Antiqu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2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785794"/>
            <a:ext cx="9358346" cy="5257800"/>
          </a:xfrm>
        </p:spPr>
        <p:txBody>
          <a:bodyPr numCol="2">
            <a:noAutofit/>
          </a:bodyPr>
          <a:lstStyle/>
          <a:p>
            <a:pPr>
              <a:buNone/>
            </a:pPr>
            <a:r>
              <a:rPr lang="en-US" sz="2400" u="sng" dirty="0" smtClean="0">
                <a:latin typeface="Book Antiqua" pitchFamily="18" charset="0"/>
              </a:rPr>
              <a:t>Syntax:</a:t>
            </a:r>
            <a:endParaRPr lang="en-US" sz="2400" u="sng" dirty="0">
              <a:latin typeface="Book Antiqua" pitchFamily="18" charset="0"/>
            </a:endParaRPr>
          </a:p>
          <a:p>
            <a:pPr>
              <a:buNone/>
            </a:pPr>
            <a:r>
              <a:rPr lang="en-US" sz="2400" dirty="0" smtClean="0">
                <a:latin typeface="Book Antiqua" pitchFamily="18" charset="0"/>
              </a:rPr>
              <a:t>def </a:t>
            </a:r>
            <a:r>
              <a:rPr lang="en-US" sz="2400" dirty="0" err="1" smtClean="0">
                <a:latin typeface="Book Antiqua" pitchFamily="18" charset="0"/>
              </a:rPr>
              <a:t>fn_name</a:t>
            </a:r>
            <a:r>
              <a:rPr lang="en-US" sz="2400" dirty="0" smtClean="0">
                <a:latin typeface="Book Antiqua" pitchFamily="18" charset="0"/>
              </a:rPr>
              <a:t>(var1,vari2,…)</a:t>
            </a:r>
          </a:p>
          <a:p>
            <a:pPr>
              <a:buNone/>
            </a:pPr>
            <a:r>
              <a:rPr lang="en-US" sz="2400" dirty="0" smtClean="0">
                <a:latin typeface="Book Antiqua" pitchFamily="18" charset="0"/>
              </a:rPr>
              <a:t>     </a:t>
            </a:r>
            <a:r>
              <a:rPr lang="en-US" sz="2400" i="1" dirty="0" smtClean="0">
                <a:latin typeface="Book Antiqua" pitchFamily="18" charset="0"/>
              </a:rPr>
              <a:t>documentation string </a:t>
            </a:r>
          </a:p>
          <a:p>
            <a:pPr algn="just">
              <a:buNone/>
            </a:pPr>
            <a:r>
              <a:rPr lang="en-US" sz="2400" i="1" dirty="0" smtClean="0">
                <a:latin typeface="Book Antiqua" pitchFamily="18" charset="0"/>
              </a:rPr>
              <a:t>     statement block</a:t>
            </a:r>
          </a:p>
          <a:p>
            <a:pPr>
              <a:buNone/>
            </a:pPr>
            <a:r>
              <a:rPr lang="en-US" sz="2400" i="1" dirty="0" smtClean="0">
                <a:latin typeface="Book Antiqua" pitchFamily="18" charset="0"/>
              </a:rPr>
              <a:t>     return [expression]</a:t>
            </a:r>
          </a:p>
          <a:p>
            <a:pPr>
              <a:buNone/>
            </a:pPr>
            <a:endParaRPr lang="en-US" sz="2400" dirty="0">
              <a:latin typeface="Book Antiqua" pitchFamily="18" charset="0"/>
            </a:endParaRPr>
          </a:p>
          <a:p>
            <a:pPr>
              <a:buNone/>
            </a:pPr>
            <a:endParaRPr lang="en-US" sz="2400" dirty="0" smtClean="0">
              <a:latin typeface="Book Antiqua" pitchFamily="18" charset="0"/>
            </a:endParaRPr>
          </a:p>
          <a:p>
            <a:pPr>
              <a:buNone/>
            </a:pPr>
            <a:endParaRPr lang="en-US" sz="2400" dirty="0">
              <a:latin typeface="Book Antiqua" pitchFamily="18" charset="0"/>
            </a:endParaRPr>
          </a:p>
          <a:p>
            <a:pPr marL="0" indent="0">
              <a:buNone/>
            </a:pPr>
            <a:r>
              <a:rPr lang="en-US" sz="2400" dirty="0" smtClean="0">
                <a:latin typeface="Book Antiqua" pitchFamily="18" charset="0"/>
              </a:rPr>
              <a:t>def </a:t>
            </a:r>
            <a:r>
              <a:rPr lang="en-US" sz="2400" dirty="0" err="1" smtClean="0">
                <a:latin typeface="Book Antiqua" pitchFamily="18" charset="0"/>
              </a:rPr>
              <a:t>func</a:t>
            </a:r>
            <a:r>
              <a:rPr lang="en-US" sz="2400" dirty="0" smtClean="0">
                <a:latin typeface="Book Antiqua" pitchFamily="18" charset="0"/>
              </a:rPr>
              <a:t>(</a:t>
            </a:r>
            <a:r>
              <a:rPr lang="en-US" sz="2400" dirty="0" err="1" smtClean="0">
                <a:latin typeface="Book Antiqua" pitchFamily="18" charset="0"/>
              </a:rPr>
              <a:t>i</a:t>
            </a:r>
            <a:r>
              <a:rPr lang="en-US" sz="2400" dirty="0" smtClean="0">
                <a:latin typeface="Book Antiqua" pitchFamily="18" charset="0"/>
              </a:rPr>
              <a:t>):</a:t>
            </a:r>
          </a:p>
          <a:p>
            <a:pPr marL="0" indent="0">
              <a:buNone/>
            </a:pPr>
            <a:r>
              <a:rPr lang="en-US" sz="2400" dirty="0" smtClean="0">
                <a:latin typeface="Book Antiqua" pitchFamily="18" charset="0"/>
              </a:rPr>
              <a:t>  print(“Hello </a:t>
            </a:r>
            <a:r>
              <a:rPr lang="en-US" sz="2400" dirty="0" err="1" smtClean="0">
                <a:latin typeface="Book Antiqua" pitchFamily="18" charset="0"/>
              </a:rPr>
              <a:t>World”,i</a:t>
            </a:r>
            <a:r>
              <a:rPr lang="en-US" sz="2400" dirty="0" smtClean="0">
                <a:latin typeface="Book Antiqua" pitchFamily="18" charset="0"/>
              </a:rPr>
              <a:t>)</a:t>
            </a:r>
          </a:p>
          <a:p>
            <a:pPr marL="0" indent="0">
              <a:buNone/>
            </a:pPr>
            <a:r>
              <a:rPr lang="en-US" sz="2400" dirty="0" err="1" smtClean="0">
                <a:latin typeface="Book Antiqua" pitchFamily="18" charset="0"/>
              </a:rPr>
              <a:t>func</a:t>
            </a:r>
            <a:r>
              <a:rPr lang="en-US" sz="2400" dirty="0" smtClean="0">
                <a:latin typeface="Book Antiqua" pitchFamily="18" charset="0"/>
              </a:rPr>
              <a:t>(5+2*3)</a:t>
            </a:r>
          </a:p>
          <a:p>
            <a:pPr marL="0" indent="0">
              <a:buNone/>
            </a:pPr>
            <a:endParaRPr lang="en-US" sz="2400" dirty="0" smtClean="0">
              <a:latin typeface="Book Antiqua" pitchFamily="18" charset="0"/>
            </a:endParaRPr>
          </a:p>
          <a:p>
            <a:pPr marL="0" indent="0">
              <a:buNone/>
            </a:pPr>
            <a:r>
              <a:rPr lang="en-US" sz="2400" dirty="0" smtClean="0">
                <a:solidFill>
                  <a:srgbClr val="00B050"/>
                </a:solidFill>
                <a:latin typeface="Book Antiqua" pitchFamily="18" charset="0"/>
              </a:rPr>
              <a:t>OUTPUT:</a:t>
            </a:r>
          </a:p>
          <a:p>
            <a:pPr marL="0" indent="0">
              <a:buNone/>
            </a:pPr>
            <a:r>
              <a:rPr lang="en-US" sz="2400" dirty="0" smtClean="0">
                <a:latin typeface="Book Antiqua" pitchFamily="18" charset="0"/>
              </a:rPr>
              <a:t>Hello World11</a:t>
            </a:r>
          </a:p>
          <a:p>
            <a:pPr>
              <a:buNone/>
            </a:pPr>
            <a:endParaRPr lang="en-US" sz="2400" dirty="0" smtClean="0">
              <a:latin typeface="Book Antiqua" pitchFamily="18" charset="0"/>
            </a:endParaRPr>
          </a:p>
          <a:p>
            <a:pPr marL="0" lvl="0" indent="0">
              <a:spcBef>
                <a:spcPts val="0"/>
              </a:spcBef>
              <a:buNone/>
            </a:pPr>
            <a:r>
              <a:rPr lang="en-US" sz="2400" u="sng" dirty="0" smtClean="0">
                <a:solidFill>
                  <a:prstClr val="black"/>
                </a:solidFill>
                <a:latin typeface="Book Antiqua" pitchFamily="18" charset="0"/>
              </a:rPr>
              <a:t>Example:</a:t>
            </a:r>
            <a:endParaRPr lang="en-US" sz="2400" u="sng" dirty="0">
              <a:solidFill>
                <a:prstClr val="black"/>
              </a:solidFill>
              <a:latin typeface="Book Antiqua" pitchFamily="18" charset="0"/>
            </a:endParaRPr>
          </a:p>
          <a:p>
            <a:pPr marL="0" lvl="0" indent="0">
              <a:spcBef>
                <a:spcPts val="0"/>
              </a:spcBef>
              <a:buNone/>
            </a:pPr>
            <a:r>
              <a:rPr lang="en-US" sz="2400" dirty="0">
                <a:solidFill>
                  <a:prstClr val="black"/>
                </a:solidFill>
                <a:latin typeface="Book Antiqua" pitchFamily="18" charset="0"/>
              </a:rPr>
              <a:t>def </a:t>
            </a:r>
            <a:r>
              <a:rPr lang="en-US" sz="2400" dirty="0" err="1">
                <a:solidFill>
                  <a:prstClr val="black"/>
                </a:solidFill>
                <a:latin typeface="Book Antiqua" pitchFamily="18" charset="0"/>
              </a:rPr>
              <a:t>func</a:t>
            </a:r>
            <a:r>
              <a:rPr lang="en-US" sz="2400" dirty="0">
                <a:solidFill>
                  <a:prstClr val="black"/>
                </a:solidFill>
                <a:latin typeface="Book Antiqua" pitchFamily="18" charset="0"/>
              </a:rPr>
              <a:t>():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en-US" sz="2400" dirty="0">
                <a:solidFill>
                  <a:prstClr val="black"/>
                </a:solidFill>
                <a:latin typeface="Book Antiqua" pitchFamily="18" charset="0"/>
              </a:rPr>
              <a:t>   for I in range(4):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en-US" sz="2400" dirty="0">
                <a:solidFill>
                  <a:prstClr val="black"/>
                </a:solidFill>
                <a:latin typeface="Book Antiqua" pitchFamily="18" charset="0"/>
              </a:rPr>
              <a:t>      print(“Hello World”)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en-US" sz="2400" dirty="0" err="1">
                <a:solidFill>
                  <a:prstClr val="black"/>
                </a:solidFill>
                <a:latin typeface="Book Antiqua" pitchFamily="18" charset="0"/>
              </a:rPr>
              <a:t>func</a:t>
            </a:r>
            <a:r>
              <a:rPr lang="en-US" sz="2400" dirty="0">
                <a:solidFill>
                  <a:prstClr val="black"/>
                </a:solidFill>
                <a:latin typeface="Book Antiqua" pitchFamily="18" charset="0"/>
              </a:rPr>
              <a:t>()    </a:t>
            </a:r>
            <a:r>
              <a:rPr lang="en-US" sz="2400" dirty="0">
                <a:solidFill>
                  <a:srgbClr val="FF0000"/>
                </a:solidFill>
                <a:latin typeface="Book Antiqua" pitchFamily="18" charset="0"/>
              </a:rPr>
              <a:t>#function call</a:t>
            </a:r>
          </a:p>
          <a:p>
            <a:pPr marL="0" lvl="0" indent="0">
              <a:spcBef>
                <a:spcPts val="0"/>
              </a:spcBef>
              <a:buNone/>
            </a:pPr>
            <a:endParaRPr lang="en-US" sz="2400" dirty="0" smtClean="0">
              <a:solidFill>
                <a:srgbClr val="00B050"/>
              </a:solidFill>
              <a:latin typeface="Book Antiqua" pitchFamily="18" charset="0"/>
            </a:endParaRPr>
          </a:p>
          <a:p>
            <a:pPr marL="0" lvl="0" indent="0">
              <a:spcBef>
                <a:spcPts val="0"/>
              </a:spcBef>
              <a:buNone/>
            </a:pPr>
            <a:endParaRPr lang="en-US" sz="2400" dirty="0" smtClean="0">
              <a:solidFill>
                <a:srgbClr val="00B050"/>
              </a:solidFill>
              <a:latin typeface="Book Antiqua" pitchFamily="18" charset="0"/>
            </a:endParaRPr>
          </a:p>
          <a:p>
            <a:pPr marL="0" lvl="0" indent="0">
              <a:spcBef>
                <a:spcPts val="0"/>
              </a:spcBef>
              <a:buNone/>
            </a:pPr>
            <a:endParaRPr lang="en-US" sz="2400" dirty="0">
              <a:solidFill>
                <a:srgbClr val="00B050"/>
              </a:solidFill>
              <a:latin typeface="Book Antiqua" pitchFamily="18" charset="0"/>
            </a:endParaRPr>
          </a:p>
          <a:p>
            <a:pPr marL="0" lvl="0" indent="0">
              <a:spcBef>
                <a:spcPts val="0"/>
              </a:spcBef>
              <a:buNone/>
            </a:pPr>
            <a:r>
              <a:rPr lang="en-US" sz="2400" dirty="0" smtClean="0">
                <a:solidFill>
                  <a:srgbClr val="00B050"/>
                </a:solidFill>
                <a:latin typeface="Book Antiqua" pitchFamily="18" charset="0"/>
              </a:rPr>
              <a:t>OUTPUT</a:t>
            </a:r>
            <a:r>
              <a:rPr lang="en-US" sz="2400" dirty="0">
                <a:solidFill>
                  <a:srgbClr val="00B050"/>
                </a:solidFill>
                <a:latin typeface="Book Antiqua" pitchFamily="18" charset="0"/>
              </a:rPr>
              <a:t>: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en-US" sz="2400" dirty="0">
                <a:solidFill>
                  <a:prstClr val="black"/>
                </a:solidFill>
                <a:latin typeface="Book Antiqua" pitchFamily="18" charset="0"/>
              </a:rPr>
              <a:t>Hello World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en-US" sz="2400" dirty="0">
                <a:solidFill>
                  <a:prstClr val="black"/>
                </a:solidFill>
                <a:latin typeface="Book Antiqua" pitchFamily="18" charset="0"/>
              </a:rPr>
              <a:t>Hello World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en-US" sz="2400" dirty="0">
                <a:solidFill>
                  <a:prstClr val="black"/>
                </a:solidFill>
                <a:latin typeface="Book Antiqua" pitchFamily="18" charset="0"/>
              </a:rPr>
              <a:t>Hello World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en-US" sz="2400" dirty="0">
                <a:solidFill>
                  <a:prstClr val="black"/>
                </a:solidFill>
                <a:latin typeface="Book Antiqua" pitchFamily="18" charset="0"/>
              </a:rPr>
              <a:t>Hello World</a:t>
            </a:r>
          </a:p>
          <a:p>
            <a:endParaRPr lang="en-IN" sz="2400" dirty="0"/>
          </a:p>
        </p:txBody>
      </p:sp>
      <p:sp>
        <p:nvSpPr>
          <p:cNvPr id="5" name="Rounded Rectangular Callout 4"/>
          <p:cNvSpPr/>
          <p:nvPr/>
        </p:nvSpPr>
        <p:spPr>
          <a:xfrm>
            <a:off x="1571604" y="642918"/>
            <a:ext cx="2500330" cy="500066"/>
          </a:xfrm>
          <a:prstGeom prst="wedgeRoundRectCallout">
            <a:avLst>
              <a:gd name="adj1" fmla="val 487"/>
              <a:gd name="adj2" fmla="val 90733"/>
              <a:gd name="adj3" fmla="val 16667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Book Antiqua" pitchFamily="18" charset="0"/>
              </a:rPr>
              <a:t>Function Header</a:t>
            </a:r>
            <a:endParaRPr lang="en-IN" dirty="0">
              <a:latin typeface="Book Antiqua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3357554" y="1785926"/>
            <a:ext cx="500066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3357554" y="3000372"/>
            <a:ext cx="500066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5400000">
            <a:off x="3255953" y="2387593"/>
            <a:ext cx="1204922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ounded Rectangular Callout 17"/>
          <p:cNvSpPr/>
          <p:nvPr/>
        </p:nvSpPr>
        <p:spPr>
          <a:xfrm>
            <a:off x="1357290" y="3357562"/>
            <a:ext cx="1928826" cy="642942"/>
          </a:xfrm>
          <a:prstGeom prst="wedgeRoundRectCallout">
            <a:avLst>
              <a:gd name="adj1" fmla="val 64866"/>
              <a:gd name="adj2" fmla="val -99511"/>
              <a:gd name="adj3" fmla="val 16667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Book Antiqua" pitchFamily="18" charset="0"/>
              </a:rPr>
              <a:t>Function body</a:t>
            </a:r>
            <a:endParaRPr lang="en-IN" dirty="0">
              <a:latin typeface="Book Antiqua" pitchFamily="18" charset="0"/>
            </a:endParaRPr>
          </a:p>
        </p:txBody>
      </p:sp>
      <p:sp>
        <p:nvSpPr>
          <p:cNvPr id="19" name="Title 1"/>
          <p:cNvSpPr>
            <a:spLocks noGrp="1"/>
          </p:cNvSpPr>
          <p:nvPr>
            <p:ph type="title"/>
          </p:nvPr>
        </p:nvSpPr>
        <p:spPr>
          <a:xfrm>
            <a:off x="571472" y="285728"/>
            <a:ext cx="8229600" cy="725487"/>
          </a:xfrm>
        </p:spPr>
        <p:txBody>
          <a:bodyPr>
            <a:noAutofit/>
          </a:bodyPr>
          <a:lstStyle/>
          <a:p>
            <a:r>
              <a:rPr lang="en-US" sz="3600" dirty="0" smtClean="0">
                <a:latin typeface="Book Antiqua" pitchFamily="18" charset="0"/>
              </a:rPr>
              <a:t>Function</a:t>
            </a:r>
            <a:r>
              <a:rPr lang="en-US" sz="3600" b="1" dirty="0" smtClean="0">
                <a:latin typeface="Book Antiqua" pitchFamily="18" charset="0"/>
              </a:rPr>
              <a:t> </a:t>
            </a:r>
            <a:r>
              <a:rPr lang="en-US" sz="3600" dirty="0" smtClean="0">
                <a:latin typeface="Book Antiqua" pitchFamily="18" charset="0"/>
              </a:rPr>
              <a:t>Call</a:t>
            </a:r>
            <a:r>
              <a:rPr lang="en-US" sz="3600" b="1" dirty="0" smtClean="0">
                <a:latin typeface="Book Antiqua" pitchFamily="18" charset="0"/>
              </a:rPr>
              <a:t> </a:t>
            </a:r>
            <a:br>
              <a:rPr lang="en-US" sz="3600" b="1" dirty="0" smtClean="0">
                <a:latin typeface="Book Antiqua" pitchFamily="18" charset="0"/>
              </a:rPr>
            </a:br>
            <a:endParaRPr lang="en-IN" sz="3600" b="1" dirty="0">
              <a:latin typeface="Book Antiqu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1" dur="2000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6" dur="2000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1" dur="2000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6" dur="2000"/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4" end="2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3">
                                            <p:txEl>
                                              <p:pRg st="24" end="2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5" end="2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6" dur="500"/>
                                        <p:tgtEl>
                                          <p:spTgt spid="3">
                                            <p:txEl>
                                              <p:pRg st="25" end="2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6" end="2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3">
                                            <p:txEl>
                                              <p:pRg st="26" end="2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3">
                                            <p:txEl>
                                              <p:pRg st="26" end="2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3">
                                            <p:txEl>
                                              <p:pRg st="26" end="2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9" dur="2000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4" dur="2000"/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7" end="2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9" dur="500"/>
                                        <p:tgtEl>
                                          <p:spTgt spid="3">
                                            <p:txEl>
                                              <p:pRg st="27" end="2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4" dur="2000"/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9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4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9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4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8" grpId="0" animBg="1"/>
      <p:bldP spid="19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>
                <a:latin typeface="Book Antiqua" pitchFamily="18" charset="0"/>
              </a:rPr>
              <a:t>Local Variables</a:t>
            </a:r>
            <a:endParaRPr lang="en-IN" sz="3600" dirty="0">
              <a:latin typeface="Book Antiqu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14422"/>
            <a:ext cx="9144000" cy="5357850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A variable which is defined </a:t>
            </a:r>
            <a:r>
              <a:rPr lang="en-US" sz="2400" dirty="0" smtClean="0">
                <a:solidFill>
                  <a:srgbClr val="FF0000"/>
                </a:solidFill>
                <a:latin typeface="Book Antiqua" pitchFamily="18" charset="0"/>
              </a:rPr>
              <a:t>within a function </a:t>
            </a: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is </a:t>
            </a:r>
            <a:r>
              <a:rPr lang="en-US" sz="2400" i="1" dirty="0" smtClean="0">
                <a:solidFill>
                  <a:srgbClr val="C00000"/>
                </a:solidFill>
                <a:latin typeface="Book Antiqua" pitchFamily="18" charset="0"/>
              </a:rPr>
              <a:t>local </a:t>
            </a: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to that function. </a:t>
            </a:r>
          </a:p>
          <a:p>
            <a:pPr algn="just">
              <a:lnSpc>
                <a:spcPct val="150000"/>
              </a:lnSpc>
            </a:pP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A local variable can be accessed from the point of its </a:t>
            </a:r>
            <a:r>
              <a:rPr lang="en-US" sz="2400" dirty="0" smtClean="0">
                <a:solidFill>
                  <a:srgbClr val="FF0000"/>
                </a:solidFill>
                <a:latin typeface="Book Antiqua" pitchFamily="18" charset="0"/>
              </a:rPr>
              <a:t>definition until the end of the function </a:t>
            </a: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in which it is defined. It exists as long as the function is executing. </a:t>
            </a:r>
          </a:p>
          <a:p>
            <a:pPr algn="just">
              <a:lnSpc>
                <a:spcPct val="150000"/>
              </a:lnSpc>
            </a:pPr>
            <a:r>
              <a:rPr lang="en-US" sz="2400" dirty="0" smtClean="0">
                <a:solidFill>
                  <a:srgbClr val="FF0000"/>
                </a:solidFill>
                <a:latin typeface="Book Antiqua" pitchFamily="18" charset="0"/>
              </a:rPr>
              <a:t>Function parameters </a:t>
            </a: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behave like </a:t>
            </a:r>
            <a:r>
              <a:rPr lang="en-US" sz="2400" dirty="0" smtClean="0">
                <a:solidFill>
                  <a:srgbClr val="FF0000"/>
                </a:solidFill>
                <a:latin typeface="Book Antiqua" pitchFamily="18" charset="0"/>
              </a:rPr>
              <a:t>local variables </a:t>
            </a: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in the function. </a:t>
            </a:r>
          </a:p>
          <a:p>
            <a:pPr algn="just">
              <a:lnSpc>
                <a:spcPct val="150000"/>
              </a:lnSpc>
            </a:pP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Moreover, whenever we use the </a:t>
            </a:r>
            <a:r>
              <a:rPr lang="en-US" sz="2400" dirty="0" smtClean="0">
                <a:solidFill>
                  <a:srgbClr val="FF0000"/>
                </a:solidFill>
                <a:latin typeface="Book Antiqua" pitchFamily="18" charset="0"/>
              </a:rPr>
              <a:t>assignment operator (=) </a:t>
            </a: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inside a function, a </a:t>
            </a:r>
            <a:r>
              <a:rPr lang="en-US" sz="2400" dirty="0" smtClean="0">
                <a:solidFill>
                  <a:srgbClr val="FF0000"/>
                </a:solidFill>
                <a:latin typeface="Book Antiqua" pitchFamily="18" charset="0"/>
              </a:rPr>
              <a:t>new local variable is created</a:t>
            </a: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.</a:t>
            </a:r>
          </a:p>
          <a:p>
            <a:endParaRPr lang="en-IN" sz="2400" dirty="0">
              <a:latin typeface="Book Antiqu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solidFill>
                  <a:prstClr val="black"/>
                </a:solidFill>
                <a:latin typeface="Book Antiqua" pitchFamily="18" charset="0"/>
              </a:rPr>
              <a:t>Global Variables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85860"/>
            <a:ext cx="9144000" cy="5572140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 smtClean="0">
                <a:solidFill>
                  <a:srgbClr val="C00000"/>
                </a:solidFill>
                <a:latin typeface="Book Antiqua" pitchFamily="18" charset="0"/>
              </a:rPr>
              <a:t>Global variables </a:t>
            </a: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are those variables which are </a:t>
            </a:r>
            <a:r>
              <a:rPr lang="en-US" sz="2400" dirty="0" smtClean="0">
                <a:solidFill>
                  <a:srgbClr val="FF0000"/>
                </a:solidFill>
                <a:latin typeface="Book Antiqua" pitchFamily="18" charset="0"/>
              </a:rPr>
              <a:t>defined in the main body </a:t>
            </a: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of the program file. </a:t>
            </a:r>
          </a:p>
          <a:p>
            <a:pPr algn="just">
              <a:lnSpc>
                <a:spcPct val="150000"/>
              </a:lnSpc>
            </a:pP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They are visible </a:t>
            </a:r>
            <a:r>
              <a:rPr lang="en-US" sz="2400" dirty="0" smtClean="0">
                <a:solidFill>
                  <a:srgbClr val="FF0000"/>
                </a:solidFill>
                <a:latin typeface="Book Antiqua" pitchFamily="18" charset="0"/>
              </a:rPr>
              <a:t>throughout the program file</a:t>
            </a: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. </a:t>
            </a:r>
          </a:p>
          <a:p>
            <a:pPr>
              <a:buNone/>
            </a:pPr>
            <a:endParaRPr lang="en-IN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Autofit/>
          </a:bodyPr>
          <a:lstStyle/>
          <a:p>
            <a:r>
              <a:rPr lang="en-US" sz="3200" dirty="0">
                <a:latin typeface="Book Antiqua" pitchFamily="18" charset="0"/>
              </a:rPr>
              <a:t>Local and Global </a:t>
            </a:r>
            <a:r>
              <a:rPr lang="en-US" sz="3200" dirty="0" smtClean="0">
                <a:latin typeface="Book Antiqua" pitchFamily="18" charset="0"/>
              </a:rPr>
              <a:t>Variables – </a:t>
            </a:r>
            <a:r>
              <a:rPr lang="en-US" sz="3200" dirty="0" err="1" smtClean="0">
                <a:latin typeface="Book Antiqua" pitchFamily="18" charset="0"/>
              </a:rPr>
              <a:t>Eg</a:t>
            </a:r>
            <a:r>
              <a:rPr lang="en-US" sz="3200" dirty="0" smtClean="0">
                <a:latin typeface="Book Antiqua" pitchFamily="18" charset="0"/>
              </a:rPr>
              <a:t>.</a:t>
            </a:r>
            <a:r>
              <a:rPr lang="en-US" sz="3200" dirty="0">
                <a:latin typeface="Book Antiqua" pitchFamily="18" charset="0"/>
              </a:rPr>
              <a:t/>
            </a:r>
            <a:br>
              <a:rPr lang="en-US" sz="3200" dirty="0">
                <a:latin typeface="Book Antiqua" pitchFamily="18" charset="0"/>
              </a:rPr>
            </a:br>
            <a:endParaRPr lang="en-US" sz="3200" dirty="0">
              <a:latin typeface="Book Antiqu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334000"/>
          </a:xfrm>
        </p:spPr>
        <p:txBody>
          <a:bodyPr>
            <a:noAutofit/>
          </a:bodyPr>
          <a:lstStyle/>
          <a:p>
            <a:pPr marL="0" indent="0">
              <a:lnSpc>
                <a:spcPct val="170000"/>
              </a:lnSpc>
              <a:buNone/>
            </a:pPr>
            <a:r>
              <a:rPr lang="en-US" sz="1800" dirty="0" smtClean="0">
                <a:latin typeface="Book Antiqua" pitchFamily="18" charset="0"/>
              </a:rPr>
              <a:t>num1=10               </a:t>
            </a:r>
            <a:r>
              <a:rPr lang="en-US" sz="1800" dirty="0" smtClean="0">
                <a:solidFill>
                  <a:srgbClr val="FF0000"/>
                </a:solidFill>
                <a:latin typeface="Book Antiqua" pitchFamily="18" charset="0"/>
              </a:rPr>
              <a:t>#</a:t>
            </a:r>
            <a:r>
              <a:rPr lang="en-US" sz="1800" dirty="0">
                <a:solidFill>
                  <a:srgbClr val="FF0000"/>
                </a:solidFill>
                <a:latin typeface="Book Antiqua" pitchFamily="18" charset="0"/>
              </a:rPr>
              <a:t>global </a:t>
            </a:r>
            <a:r>
              <a:rPr lang="en-US" sz="1800" dirty="0" smtClean="0">
                <a:solidFill>
                  <a:srgbClr val="FF0000"/>
                </a:solidFill>
                <a:latin typeface="Book Antiqua" pitchFamily="18" charset="0"/>
              </a:rPr>
              <a:t>variable</a:t>
            </a:r>
          </a:p>
          <a:p>
            <a:pPr marL="0" indent="0">
              <a:lnSpc>
                <a:spcPct val="170000"/>
              </a:lnSpc>
              <a:buNone/>
            </a:pPr>
            <a:r>
              <a:rPr lang="en-US" sz="1800" dirty="0" smtClean="0">
                <a:latin typeface="Book Antiqua" pitchFamily="18" charset="0"/>
              </a:rPr>
              <a:t>print</a:t>
            </a:r>
            <a:r>
              <a:rPr lang="en-US" sz="1800" dirty="0">
                <a:latin typeface="Book Antiqua" pitchFamily="18" charset="0"/>
              </a:rPr>
              <a:t>(“Global variable num1= “,</a:t>
            </a:r>
            <a:r>
              <a:rPr lang="en-US" sz="1800" dirty="0" smtClean="0">
                <a:latin typeface="Book Antiqua" pitchFamily="18" charset="0"/>
              </a:rPr>
              <a:t>num1)</a:t>
            </a:r>
          </a:p>
          <a:p>
            <a:pPr marL="0" indent="0">
              <a:lnSpc>
                <a:spcPct val="170000"/>
              </a:lnSpc>
              <a:buNone/>
            </a:pPr>
            <a:r>
              <a:rPr lang="en-US" sz="1800" dirty="0" smtClean="0">
                <a:latin typeface="Book Antiqua" pitchFamily="18" charset="0"/>
              </a:rPr>
              <a:t>def </a:t>
            </a:r>
            <a:r>
              <a:rPr lang="en-US" sz="1800" dirty="0" err="1">
                <a:latin typeface="Book Antiqua" pitchFamily="18" charset="0"/>
              </a:rPr>
              <a:t>func</a:t>
            </a:r>
            <a:r>
              <a:rPr lang="en-US" sz="1800" dirty="0">
                <a:latin typeface="Book Antiqua" pitchFamily="18" charset="0"/>
              </a:rPr>
              <a:t>(num2):        </a:t>
            </a:r>
            <a:r>
              <a:rPr lang="en-US" sz="1800" dirty="0" smtClean="0">
                <a:latin typeface="Book Antiqua" pitchFamily="18" charset="0"/>
              </a:rPr>
              <a:t>      </a:t>
            </a:r>
            <a:r>
              <a:rPr lang="en-US" sz="1800" dirty="0" smtClean="0">
                <a:solidFill>
                  <a:srgbClr val="FF0000"/>
                </a:solidFill>
                <a:latin typeface="Book Antiqua" pitchFamily="18" charset="0"/>
              </a:rPr>
              <a:t># </a:t>
            </a:r>
            <a:r>
              <a:rPr lang="en-US" sz="1800" dirty="0">
                <a:solidFill>
                  <a:srgbClr val="FF0000"/>
                </a:solidFill>
                <a:latin typeface="Book Antiqua" pitchFamily="18" charset="0"/>
              </a:rPr>
              <a:t>num2 is </a:t>
            </a:r>
            <a:r>
              <a:rPr lang="en-US" sz="1800" dirty="0" smtClean="0">
                <a:solidFill>
                  <a:srgbClr val="FF0000"/>
                </a:solidFill>
                <a:latin typeface="Book Antiqua" pitchFamily="18" charset="0"/>
              </a:rPr>
              <a:t>function parameter</a:t>
            </a:r>
            <a:endParaRPr lang="en-US" sz="1800" dirty="0">
              <a:solidFill>
                <a:srgbClr val="FF0000"/>
              </a:solidFill>
              <a:latin typeface="Book Antiqua" pitchFamily="18" charset="0"/>
            </a:endParaRPr>
          </a:p>
          <a:p>
            <a:pPr marL="0" indent="0">
              <a:lnSpc>
                <a:spcPct val="170000"/>
              </a:lnSpc>
              <a:buNone/>
            </a:pPr>
            <a:r>
              <a:rPr lang="en-US" sz="1800" dirty="0" smtClean="0">
                <a:latin typeface="Book Antiqua" pitchFamily="18" charset="0"/>
              </a:rPr>
              <a:t>	print</a:t>
            </a:r>
            <a:r>
              <a:rPr lang="en-US" sz="1800" dirty="0">
                <a:latin typeface="Book Antiqua" pitchFamily="18" charset="0"/>
              </a:rPr>
              <a:t>(“In Function – Local Variable num2= “,</a:t>
            </a:r>
            <a:r>
              <a:rPr lang="en-US" sz="1800" dirty="0" smtClean="0">
                <a:latin typeface="Book Antiqua" pitchFamily="18" charset="0"/>
              </a:rPr>
              <a:t>num2)</a:t>
            </a:r>
          </a:p>
          <a:p>
            <a:pPr marL="0" indent="0">
              <a:lnSpc>
                <a:spcPct val="170000"/>
              </a:lnSpc>
              <a:buNone/>
            </a:pPr>
            <a:r>
              <a:rPr lang="en-US" sz="1800" dirty="0" smtClean="0">
                <a:latin typeface="Book Antiqua" pitchFamily="18" charset="0"/>
              </a:rPr>
              <a:t>	num3 </a:t>
            </a:r>
            <a:r>
              <a:rPr lang="en-US" sz="1800" dirty="0">
                <a:latin typeface="Book Antiqua" pitchFamily="18" charset="0"/>
              </a:rPr>
              <a:t>=30     </a:t>
            </a:r>
            <a:r>
              <a:rPr lang="en-US" sz="1800" dirty="0" smtClean="0">
                <a:latin typeface="Book Antiqua" pitchFamily="18" charset="0"/>
              </a:rPr>
              <a:t>                           </a:t>
            </a:r>
            <a:r>
              <a:rPr lang="en-US" sz="1800" dirty="0">
                <a:solidFill>
                  <a:srgbClr val="FF0000"/>
                </a:solidFill>
                <a:latin typeface="Book Antiqua" pitchFamily="18" charset="0"/>
              </a:rPr>
              <a:t>#num3 is a local </a:t>
            </a:r>
            <a:r>
              <a:rPr lang="en-US" sz="1800" dirty="0" smtClean="0">
                <a:solidFill>
                  <a:srgbClr val="FF0000"/>
                </a:solidFill>
                <a:latin typeface="Book Antiqua" pitchFamily="18" charset="0"/>
              </a:rPr>
              <a:t>variable</a:t>
            </a:r>
          </a:p>
          <a:p>
            <a:pPr marL="0" indent="0">
              <a:lnSpc>
                <a:spcPct val="170000"/>
              </a:lnSpc>
              <a:buNone/>
            </a:pPr>
            <a:r>
              <a:rPr lang="en-US" sz="1800" dirty="0" smtClean="0">
                <a:latin typeface="Book Antiqua" pitchFamily="18" charset="0"/>
              </a:rPr>
              <a:t>	print</a:t>
            </a:r>
            <a:r>
              <a:rPr lang="en-US" sz="1800" dirty="0">
                <a:latin typeface="Book Antiqua" pitchFamily="18" charset="0"/>
              </a:rPr>
              <a:t>(“In Function – Local Variable num3= “,num3 </a:t>
            </a:r>
            <a:r>
              <a:rPr lang="en-US" sz="1800" dirty="0" smtClean="0">
                <a:latin typeface="Book Antiqua" pitchFamily="18" charset="0"/>
              </a:rPr>
              <a:t>)</a:t>
            </a:r>
          </a:p>
          <a:p>
            <a:pPr marL="0" indent="0">
              <a:lnSpc>
                <a:spcPct val="170000"/>
              </a:lnSpc>
              <a:buNone/>
            </a:pPr>
            <a:r>
              <a:rPr lang="en-US" sz="1800" dirty="0" err="1" smtClean="0">
                <a:latin typeface="Book Antiqua" pitchFamily="18" charset="0"/>
              </a:rPr>
              <a:t>func</a:t>
            </a:r>
            <a:r>
              <a:rPr lang="en-US" sz="1800" dirty="0" smtClean="0">
                <a:latin typeface="Book Antiqua" pitchFamily="18" charset="0"/>
              </a:rPr>
              <a:t>(20</a:t>
            </a:r>
            <a:r>
              <a:rPr lang="en-US" sz="1800" dirty="0">
                <a:latin typeface="Book Antiqua" pitchFamily="18" charset="0"/>
              </a:rPr>
              <a:t>)</a:t>
            </a:r>
            <a:r>
              <a:rPr lang="en-US" sz="1800" dirty="0">
                <a:solidFill>
                  <a:srgbClr val="FF0000"/>
                </a:solidFill>
                <a:latin typeface="Book Antiqua" pitchFamily="18" charset="0"/>
              </a:rPr>
              <a:t>        </a:t>
            </a:r>
            <a:r>
              <a:rPr lang="en-US" sz="1800" dirty="0" smtClean="0">
                <a:solidFill>
                  <a:srgbClr val="FF0000"/>
                </a:solidFill>
                <a:latin typeface="Book Antiqua" pitchFamily="18" charset="0"/>
              </a:rPr>
              <a:t>   #</a:t>
            </a:r>
            <a:r>
              <a:rPr lang="en-US" sz="1800" dirty="0">
                <a:solidFill>
                  <a:srgbClr val="FF0000"/>
                </a:solidFill>
                <a:latin typeface="Book Antiqua" pitchFamily="18" charset="0"/>
              </a:rPr>
              <a:t>20 is passed as an argument to the </a:t>
            </a:r>
            <a:r>
              <a:rPr lang="en-US" sz="1800" dirty="0" smtClean="0">
                <a:solidFill>
                  <a:srgbClr val="FF0000"/>
                </a:solidFill>
                <a:latin typeface="Book Antiqua" pitchFamily="18" charset="0"/>
              </a:rPr>
              <a:t>function</a:t>
            </a:r>
          </a:p>
          <a:p>
            <a:pPr marL="0" indent="0">
              <a:lnSpc>
                <a:spcPct val="170000"/>
              </a:lnSpc>
              <a:buNone/>
            </a:pPr>
            <a:r>
              <a:rPr lang="en-US" sz="1800" dirty="0" smtClean="0">
                <a:latin typeface="Book Antiqua" pitchFamily="18" charset="0"/>
              </a:rPr>
              <a:t>print</a:t>
            </a:r>
            <a:r>
              <a:rPr lang="en-US" sz="1800" dirty="0">
                <a:latin typeface="Book Antiqua" pitchFamily="18" charset="0"/>
              </a:rPr>
              <a:t>(“num1 again= “,num1)    </a:t>
            </a:r>
            <a:r>
              <a:rPr lang="en-US" sz="1800" dirty="0" smtClean="0">
                <a:latin typeface="Book Antiqua" pitchFamily="18" charset="0"/>
              </a:rPr>
              <a:t>        </a:t>
            </a:r>
            <a:r>
              <a:rPr lang="en-US" sz="1800" dirty="0">
                <a:solidFill>
                  <a:srgbClr val="FF0000"/>
                </a:solidFill>
                <a:latin typeface="Book Antiqua" pitchFamily="18" charset="0"/>
              </a:rPr>
              <a:t>#global variable  is being accessed</a:t>
            </a:r>
          </a:p>
          <a:p>
            <a:pPr marL="0" indent="0">
              <a:lnSpc>
                <a:spcPct val="170000"/>
              </a:lnSpc>
              <a:buNone/>
            </a:pPr>
            <a:r>
              <a:rPr lang="en-US" sz="1800" dirty="0">
                <a:solidFill>
                  <a:srgbClr val="FF0000"/>
                </a:solidFill>
                <a:latin typeface="Book Antiqua" pitchFamily="18" charset="0"/>
              </a:rPr>
              <a:t>#Error-Local  variable can’t be used outside the function in which it is defined</a:t>
            </a:r>
          </a:p>
          <a:p>
            <a:pPr marL="0" indent="0">
              <a:lnSpc>
                <a:spcPct val="170000"/>
              </a:lnSpc>
              <a:buNone/>
            </a:pPr>
            <a:r>
              <a:rPr lang="en-US" sz="1800" dirty="0">
                <a:latin typeface="Book Antiqua" pitchFamily="18" charset="0"/>
              </a:rPr>
              <a:t>Print(“num3 outside function= “,num3)</a:t>
            </a:r>
          </a:p>
          <a:p>
            <a:pPr marL="0" indent="0">
              <a:buNone/>
            </a:pPr>
            <a:endParaRPr lang="en-US" sz="1800" dirty="0"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2271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dirty="0">
                <a:solidFill>
                  <a:prstClr val="black"/>
                </a:solidFill>
                <a:latin typeface="Book Antiqua" pitchFamily="18" charset="0"/>
              </a:rPr>
              <a:t>Local and Global Variables – </a:t>
            </a:r>
            <a:r>
              <a:rPr lang="en-US" sz="3600" dirty="0" err="1">
                <a:solidFill>
                  <a:prstClr val="black"/>
                </a:solidFill>
                <a:latin typeface="Book Antiqua" pitchFamily="18" charset="0"/>
              </a:rPr>
              <a:t>Eg</a:t>
            </a:r>
            <a:r>
              <a:rPr lang="en-US" sz="3600" dirty="0">
                <a:solidFill>
                  <a:prstClr val="black"/>
                </a:solidFill>
                <a:latin typeface="Book Antiqua" pitchFamily="18" charset="0"/>
              </a:rPr>
              <a:t>.</a:t>
            </a:r>
            <a:br>
              <a:rPr lang="en-US" sz="3600" dirty="0">
                <a:solidFill>
                  <a:prstClr val="black"/>
                </a:solidFill>
                <a:latin typeface="Book Antiqua" pitchFamily="18" charset="0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1800" dirty="0">
                <a:solidFill>
                  <a:srgbClr val="00B050"/>
                </a:solidFill>
                <a:latin typeface="Book Antiqua" pitchFamily="18" charset="0"/>
              </a:rPr>
              <a:t>OUTPUT: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1800" dirty="0">
                <a:latin typeface="Book Antiqua" pitchFamily="18" charset="0"/>
              </a:rPr>
              <a:t>Global variable num1=10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1800" dirty="0">
                <a:latin typeface="Book Antiqua" pitchFamily="18" charset="0"/>
              </a:rPr>
              <a:t>In Function – Local Variable num2=20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1800" dirty="0">
                <a:latin typeface="Book Antiqua" pitchFamily="18" charset="0"/>
              </a:rPr>
              <a:t>In Function – Local Variable num3=30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1800" dirty="0">
                <a:latin typeface="Book Antiqua" pitchFamily="18" charset="0"/>
              </a:rPr>
              <a:t>Num1 again=10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1800" dirty="0">
                <a:latin typeface="Book Antiqua" pitchFamily="18" charset="0"/>
              </a:rPr>
              <a:t>Num3 outside function=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1800" dirty="0" err="1">
                <a:latin typeface="Book Antiqua" pitchFamily="18" charset="0"/>
              </a:rPr>
              <a:t>Traceback</a:t>
            </a:r>
            <a:r>
              <a:rPr lang="en-US" sz="1800" dirty="0">
                <a:latin typeface="Book Antiqua" pitchFamily="18" charset="0"/>
              </a:rPr>
              <a:t> (most recent call last):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1800" dirty="0">
                <a:latin typeface="Book Antiqua" pitchFamily="18" charset="0"/>
              </a:rPr>
              <a:t>File “C:\Python34\Try.</a:t>
            </a:r>
            <a:r>
              <a:rPr lang="en-US" sz="1800" dirty="0" err="1">
                <a:latin typeface="Book Antiqua" pitchFamily="18" charset="0"/>
              </a:rPr>
              <a:t>py</a:t>
            </a:r>
            <a:r>
              <a:rPr lang="en-US" sz="1800" dirty="0">
                <a:latin typeface="Book Antiqua" pitchFamily="18" charset="0"/>
              </a:rPr>
              <a:t>”,line 12, in &lt;module&gt;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1800" dirty="0">
                <a:latin typeface="Book Antiqua" pitchFamily="18" charset="0"/>
              </a:rPr>
              <a:t>  </a:t>
            </a:r>
            <a:r>
              <a:rPr lang="en-US" sz="1800" dirty="0" smtClean="0">
                <a:latin typeface="Book Antiqua" pitchFamily="18" charset="0"/>
              </a:rPr>
              <a:t>print</a:t>
            </a:r>
            <a:r>
              <a:rPr lang="en-US" sz="1800" dirty="0">
                <a:latin typeface="Book Antiqua" pitchFamily="18" charset="0"/>
              </a:rPr>
              <a:t>(“num3 outside function = “,num3)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1800" dirty="0" err="1">
                <a:latin typeface="Book Antiqua" pitchFamily="18" charset="0"/>
              </a:rPr>
              <a:t>NameError</a:t>
            </a:r>
            <a:r>
              <a:rPr lang="en-US" sz="1800" dirty="0">
                <a:latin typeface="Book Antiqua" pitchFamily="18" charset="0"/>
              </a:rPr>
              <a:t>: name ‘num3’ is not defined</a:t>
            </a:r>
          </a:p>
          <a:p>
            <a:pPr marL="0" indent="0">
              <a:lnSpc>
                <a:spcPct val="150000"/>
              </a:lnSpc>
              <a:buNone/>
            </a:pPr>
            <a:endParaRPr lang="en-US" sz="1800" dirty="0"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787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3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6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9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/>
          </a:bodyPr>
          <a:lstStyle/>
          <a:p>
            <a:r>
              <a:rPr lang="en-US" sz="3600" dirty="0" smtClean="0">
                <a:latin typeface="Book Antiqua" pitchFamily="18" charset="0"/>
              </a:rPr>
              <a:t>Using the Global Statement</a:t>
            </a:r>
            <a:endParaRPr lang="en-IN" sz="3600" dirty="0">
              <a:latin typeface="Book Antiqu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00108"/>
            <a:ext cx="9144000" cy="5857892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70000"/>
              </a:lnSpc>
            </a:pPr>
            <a:r>
              <a:rPr lang="en-US" sz="2800" dirty="0" smtClean="0">
                <a:solidFill>
                  <a:srgbClr val="FF0000"/>
                </a:solidFill>
                <a:latin typeface="Book Antiqua" pitchFamily="18" charset="0"/>
              </a:rPr>
              <a:t>To define a variable defined inside a function as global</a:t>
            </a:r>
            <a:r>
              <a:rPr lang="en-US" sz="28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, you must use the </a:t>
            </a:r>
            <a:r>
              <a:rPr lang="en-US" sz="2800" dirty="0" smtClean="0">
                <a:solidFill>
                  <a:srgbClr val="FF0000"/>
                </a:solidFill>
                <a:latin typeface="Book Antiqua" pitchFamily="18" charset="0"/>
              </a:rPr>
              <a:t>global statement</a:t>
            </a:r>
            <a:r>
              <a:rPr lang="en-US" sz="28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.</a:t>
            </a:r>
          </a:p>
          <a:p>
            <a:pPr>
              <a:lnSpc>
                <a:spcPct val="170000"/>
              </a:lnSpc>
            </a:pPr>
            <a:r>
              <a:rPr lang="en-US" sz="28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 This declares the local or the inner variable of the function to have </a:t>
            </a:r>
            <a:r>
              <a:rPr lang="en-US" sz="2800" dirty="0" smtClean="0">
                <a:solidFill>
                  <a:srgbClr val="FF0000"/>
                </a:solidFill>
                <a:latin typeface="Book Antiqua" pitchFamily="18" charset="0"/>
              </a:rPr>
              <a:t>module scope. </a:t>
            </a:r>
          </a:p>
          <a:p>
            <a:endParaRPr lang="en-US" sz="2400" dirty="0" smtClean="0">
              <a:solidFill>
                <a:srgbClr val="FF0000"/>
              </a:solidFill>
              <a:latin typeface="Book Antiqua" pitchFamily="18" charset="0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en-US" sz="2300" dirty="0" err="1" smtClean="0">
                <a:latin typeface="Book Antiqua" pitchFamily="18" charset="0"/>
              </a:rPr>
              <a:t>var</a:t>
            </a:r>
            <a:r>
              <a:rPr lang="en-US" sz="2300" dirty="0" smtClean="0">
                <a:latin typeface="Book Antiqua" pitchFamily="18" charset="0"/>
              </a:rPr>
              <a:t>=”Good”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2300" dirty="0" smtClean="0">
                <a:latin typeface="Book Antiqua" pitchFamily="18" charset="0"/>
              </a:rPr>
              <a:t>def show():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2300" dirty="0" smtClean="0">
                <a:latin typeface="Book Antiqua" pitchFamily="18" charset="0"/>
              </a:rPr>
              <a:t>global var1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2300" dirty="0" smtClean="0">
                <a:latin typeface="Book Antiqua" pitchFamily="18" charset="0"/>
              </a:rPr>
              <a:t>var1=”Morning”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2300" dirty="0" smtClean="0">
                <a:latin typeface="Book Antiqua" pitchFamily="18" charset="0"/>
              </a:rPr>
              <a:t>print(“In Function </a:t>
            </a:r>
            <a:r>
              <a:rPr lang="en-US" sz="2300" dirty="0" err="1" smtClean="0">
                <a:latin typeface="Book Antiqua" pitchFamily="18" charset="0"/>
              </a:rPr>
              <a:t>var</a:t>
            </a:r>
            <a:r>
              <a:rPr lang="en-US" sz="2300" dirty="0" smtClean="0">
                <a:latin typeface="Book Antiqua" pitchFamily="18" charset="0"/>
              </a:rPr>
              <a:t> is- ”,</a:t>
            </a:r>
            <a:r>
              <a:rPr lang="en-US" sz="2300" dirty="0" err="1" smtClean="0">
                <a:latin typeface="Book Antiqua" pitchFamily="18" charset="0"/>
              </a:rPr>
              <a:t>var</a:t>
            </a:r>
            <a:r>
              <a:rPr lang="en-US" sz="2300" dirty="0" smtClean="0">
                <a:latin typeface="Book Antiqua" pitchFamily="18" charset="0"/>
              </a:rPr>
              <a:t>)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2300" dirty="0" smtClean="0">
                <a:latin typeface="Book Antiqua" pitchFamily="18" charset="0"/>
              </a:rPr>
              <a:t>show()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2300" dirty="0" smtClean="0">
                <a:latin typeface="Book Antiqua" pitchFamily="18" charset="0"/>
              </a:rPr>
              <a:t>print(“</a:t>
            </a:r>
            <a:r>
              <a:rPr lang="en-US" sz="2300" dirty="0" err="1" smtClean="0">
                <a:latin typeface="Book Antiqua" pitchFamily="18" charset="0"/>
              </a:rPr>
              <a:t>Ountside</a:t>
            </a:r>
            <a:r>
              <a:rPr lang="en-US" sz="2300" dirty="0" smtClean="0">
                <a:latin typeface="Book Antiqua" pitchFamily="18" charset="0"/>
              </a:rPr>
              <a:t> function,var1 is- ”,var1)   </a:t>
            </a:r>
            <a:r>
              <a:rPr lang="en-US" sz="2300" dirty="0" smtClean="0">
                <a:solidFill>
                  <a:srgbClr val="FF0000"/>
                </a:solidFill>
                <a:latin typeface="Book Antiqua" pitchFamily="18" charset="0"/>
              </a:rPr>
              <a:t>#accessible as it is global variable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2300" dirty="0" smtClean="0">
                <a:latin typeface="Book Antiqua" pitchFamily="18" charset="0"/>
              </a:rPr>
              <a:t>print(“</a:t>
            </a:r>
            <a:r>
              <a:rPr lang="en-US" sz="2300" dirty="0" err="1" smtClean="0">
                <a:latin typeface="Book Antiqua" pitchFamily="18" charset="0"/>
              </a:rPr>
              <a:t>var</a:t>
            </a:r>
            <a:r>
              <a:rPr lang="en-US" sz="2300" dirty="0" smtClean="0">
                <a:latin typeface="Book Antiqua" pitchFamily="18" charset="0"/>
              </a:rPr>
              <a:t> is- ”,</a:t>
            </a:r>
            <a:r>
              <a:rPr lang="en-US" sz="2300" dirty="0" err="1" smtClean="0">
                <a:latin typeface="Book Antiqua" pitchFamily="18" charset="0"/>
              </a:rPr>
              <a:t>var</a:t>
            </a:r>
            <a:r>
              <a:rPr lang="en-US" sz="2300" dirty="0" smtClean="0">
                <a:latin typeface="Book Antiqua" pitchFamily="18" charset="0"/>
              </a:rPr>
              <a:t>)</a:t>
            </a:r>
          </a:p>
          <a:p>
            <a:endParaRPr lang="en-IN" dirty="0"/>
          </a:p>
        </p:txBody>
      </p:sp>
      <p:sp>
        <p:nvSpPr>
          <p:cNvPr id="4" name="TextBox 3"/>
          <p:cNvSpPr txBox="1"/>
          <p:nvPr/>
        </p:nvSpPr>
        <p:spPr>
          <a:xfrm>
            <a:off x="5143472" y="3500438"/>
            <a:ext cx="4000528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dirty="0" smtClean="0">
                <a:solidFill>
                  <a:srgbClr val="00B050"/>
                </a:solidFill>
                <a:latin typeface="Book Antiqua" pitchFamily="18" charset="0"/>
              </a:rPr>
              <a:t>OUTPUT:</a:t>
            </a:r>
          </a:p>
          <a:p>
            <a:pPr>
              <a:lnSpc>
                <a:spcPct val="120000"/>
              </a:lnSpc>
            </a:pPr>
            <a:r>
              <a:rPr lang="en-US" dirty="0" smtClean="0">
                <a:latin typeface="Book Antiqua" pitchFamily="18" charset="0"/>
              </a:rPr>
              <a:t>In Function </a:t>
            </a:r>
            <a:r>
              <a:rPr lang="en-US" dirty="0" err="1" smtClean="0">
                <a:latin typeface="Book Antiqua" pitchFamily="18" charset="0"/>
              </a:rPr>
              <a:t>var</a:t>
            </a:r>
            <a:r>
              <a:rPr lang="en-US" dirty="0" smtClean="0">
                <a:latin typeface="Book Antiqua" pitchFamily="18" charset="0"/>
              </a:rPr>
              <a:t> is -Good </a:t>
            </a:r>
          </a:p>
          <a:p>
            <a:pPr>
              <a:lnSpc>
                <a:spcPct val="120000"/>
              </a:lnSpc>
            </a:pPr>
            <a:r>
              <a:rPr lang="en-US" dirty="0" smtClean="0">
                <a:latin typeface="Book Antiqua" pitchFamily="18" charset="0"/>
              </a:rPr>
              <a:t>Outside function,var1 I –Morning\</a:t>
            </a:r>
          </a:p>
          <a:p>
            <a:pPr>
              <a:lnSpc>
                <a:spcPct val="120000"/>
              </a:lnSpc>
            </a:pPr>
            <a:r>
              <a:rPr lang="en-US" dirty="0" err="1" smtClean="0">
                <a:latin typeface="Book Antiqua" pitchFamily="18" charset="0"/>
              </a:rPr>
              <a:t>var</a:t>
            </a:r>
            <a:r>
              <a:rPr lang="en-US" dirty="0" smtClean="0">
                <a:latin typeface="Book Antiqua" pitchFamily="18" charset="0"/>
              </a:rPr>
              <a:t> is -Good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Autofit/>
          </a:bodyPr>
          <a:lstStyle/>
          <a:p>
            <a:r>
              <a:rPr lang="en-US" sz="3600" dirty="0" smtClean="0">
                <a:latin typeface="Book Antiqua" pitchFamily="18" charset="0"/>
              </a:rPr>
              <a:t>The Return Statement 	</a:t>
            </a:r>
            <a:br>
              <a:rPr lang="en-US" sz="3600" dirty="0" smtClean="0">
                <a:latin typeface="Book Antiqua" pitchFamily="18" charset="0"/>
              </a:rPr>
            </a:br>
            <a:endParaRPr lang="en-IN" sz="3600" dirty="0">
              <a:latin typeface="Book Antiqu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714356"/>
            <a:ext cx="9144000" cy="5411807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The syntax of return statement is, </a:t>
            </a:r>
          </a:p>
          <a:p>
            <a:pPr>
              <a:lnSpc>
                <a:spcPct val="150000"/>
              </a:lnSpc>
            </a:pPr>
            <a:r>
              <a:rPr lang="en-US" sz="2400" dirty="0" smtClean="0">
                <a:solidFill>
                  <a:srgbClr val="C00000"/>
                </a:solidFill>
                <a:latin typeface="Book Antiqua" pitchFamily="18" charset="0"/>
              </a:rPr>
              <a:t>return [expression] </a:t>
            </a:r>
          </a:p>
          <a:p>
            <a:pPr>
              <a:lnSpc>
                <a:spcPct val="150000"/>
              </a:lnSpc>
            </a:pP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The expression is written in brackets because it is </a:t>
            </a:r>
            <a:r>
              <a:rPr lang="en-US" sz="2400" dirty="0" smtClean="0">
                <a:solidFill>
                  <a:srgbClr val="FF0000"/>
                </a:solidFill>
                <a:latin typeface="Book Antiqua" pitchFamily="18" charset="0"/>
              </a:rPr>
              <a:t>optional</a:t>
            </a: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. If the </a:t>
            </a:r>
            <a:r>
              <a:rPr lang="en-US" sz="2400" dirty="0" smtClean="0">
                <a:solidFill>
                  <a:srgbClr val="FF0000"/>
                </a:solidFill>
                <a:latin typeface="Book Antiqua" pitchFamily="18" charset="0"/>
              </a:rPr>
              <a:t>expression is present</a:t>
            </a: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, it is evaluated and the resultant value is </a:t>
            </a:r>
            <a:r>
              <a:rPr lang="en-US" sz="2400" dirty="0" smtClean="0">
                <a:solidFill>
                  <a:srgbClr val="FF0000"/>
                </a:solidFill>
                <a:latin typeface="Book Antiqua" pitchFamily="18" charset="0"/>
              </a:rPr>
              <a:t>returned to the calling function</a:t>
            </a: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. However, if no expression is specified then the function will return </a:t>
            </a:r>
            <a:r>
              <a:rPr lang="en-US" sz="2400" dirty="0" smtClean="0">
                <a:solidFill>
                  <a:srgbClr val="C00000"/>
                </a:solidFill>
                <a:latin typeface="Book Antiqua" pitchFamily="18" charset="0"/>
              </a:rPr>
              <a:t>None</a:t>
            </a: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. </a:t>
            </a:r>
          </a:p>
          <a:p>
            <a:pPr>
              <a:lnSpc>
                <a:spcPct val="150000"/>
              </a:lnSpc>
              <a:buNone/>
            </a:pPr>
            <a:r>
              <a:rPr lang="en-US" sz="2400" i="1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The return statement is used for two things.</a:t>
            </a:r>
          </a:p>
          <a:p>
            <a:pPr>
              <a:lnSpc>
                <a:spcPct val="150000"/>
              </a:lnSpc>
              <a:buNone/>
            </a:pP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• </a:t>
            </a:r>
            <a:r>
              <a:rPr lang="en-US" sz="2400" dirty="0" smtClean="0">
                <a:solidFill>
                  <a:srgbClr val="FF0000"/>
                </a:solidFill>
                <a:latin typeface="Book Antiqua" pitchFamily="18" charset="0"/>
              </a:rPr>
              <a:t>Return a value </a:t>
            </a: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to the caller</a:t>
            </a:r>
          </a:p>
          <a:p>
            <a:pPr>
              <a:lnSpc>
                <a:spcPct val="150000"/>
              </a:lnSpc>
              <a:buNone/>
            </a:pP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• </a:t>
            </a:r>
            <a:r>
              <a:rPr lang="en-US" sz="2400" dirty="0" smtClean="0">
                <a:solidFill>
                  <a:srgbClr val="FF0000"/>
                </a:solidFill>
                <a:latin typeface="Book Antiqua" pitchFamily="18" charset="0"/>
              </a:rPr>
              <a:t>To end and exit </a:t>
            </a: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a function and go back to its caller</a:t>
            </a:r>
          </a:p>
          <a:p>
            <a:endParaRPr lang="en-IN" sz="2400" dirty="0">
              <a:latin typeface="Book Antiqu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 smtClean="0">
                <a:latin typeface="Book Antiqua" pitchFamily="18" charset="0"/>
              </a:rPr>
              <a:t>The </a:t>
            </a:r>
            <a:r>
              <a:rPr lang="en-US" sz="3600" dirty="0">
                <a:latin typeface="Book Antiqua" pitchFamily="18" charset="0"/>
              </a:rPr>
              <a:t>Return Statement</a:t>
            </a:r>
            <a:br>
              <a:rPr lang="en-US" sz="3600" dirty="0">
                <a:latin typeface="Book Antiqua" pitchFamily="18" charset="0"/>
              </a:rPr>
            </a:br>
            <a:endParaRPr lang="en-US" sz="3600" dirty="0">
              <a:latin typeface="Book Antiqu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556792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err="1">
                <a:latin typeface="Book Antiqua" pitchFamily="18" charset="0"/>
              </a:rPr>
              <a:t>def</a:t>
            </a:r>
            <a:r>
              <a:rPr lang="en-US" sz="2400" dirty="0">
                <a:latin typeface="Book Antiqua" pitchFamily="18" charset="0"/>
              </a:rPr>
              <a:t> cube(x):</a:t>
            </a:r>
          </a:p>
          <a:p>
            <a:pPr marL="0" indent="0">
              <a:buNone/>
            </a:pPr>
            <a:r>
              <a:rPr lang="en-US" sz="2400" dirty="0">
                <a:latin typeface="Book Antiqua" pitchFamily="18" charset="0"/>
              </a:rPr>
              <a:t>	</a:t>
            </a:r>
            <a:r>
              <a:rPr lang="en-US" sz="2000" dirty="0" smtClean="0">
                <a:latin typeface="Book Antiqua" pitchFamily="18" charset="0"/>
              </a:rPr>
              <a:t>return </a:t>
            </a:r>
            <a:r>
              <a:rPr lang="en-US" sz="2000" dirty="0">
                <a:latin typeface="Book Antiqua" pitchFamily="18" charset="0"/>
              </a:rPr>
              <a:t>(x*x*x)</a:t>
            </a:r>
            <a:endParaRPr lang="en-US" sz="2400" dirty="0">
              <a:latin typeface="Book Antiqua" pitchFamily="18" charset="0"/>
            </a:endParaRPr>
          </a:p>
          <a:p>
            <a:pPr marL="0" indent="0">
              <a:buNone/>
            </a:pPr>
            <a:r>
              <a:rPr lang="en-US" sz="2400" dirty="0" err="1">
                <a:latin typeface="Book Antiqua" pitchFamily="18" charset="0"/>
              </a:rPr>
              <a:t>num</a:t>
            </a:r>
            <a:r>
              <a:rPr lang="en-US" sz="2400" dirty="0">
                <a:latin typeface="Book Antiqua" pitchFamily="18" charset="0"/>
              </a:rPr>
              <a:t>=10</a:t>
            </a:r>
          </a:p>
          <a:p>
            <a:pPr marL="0" indent="0">
              <a:buNone/>
            </a:pPr>
            <a:r>
              <a:rPr lang="en-US" sz="2400" dirty="0">
                <a:latin typeface="Book Antiqua" pitchFamily="18" charset="0"/>
              </a:rPr>
              <a:t>result= cube(</a:t>
            </a:r>
            <a:r>
              <a:rPr lang="en-US" sz="2400" dirty="0" err="1">
                <a:latin typeface="Book Antiqua" pitchFamily="18" charset="0"/>
              </a:rPr>
              <a:t>num</a:t>
            </a:r>
            <a:r>
              <a:rPr lang="en-US" sz="2400" dirty="0">
                <a:latin typeface="Book Antiqua" pitchFamily="18" charset="0"/>
              </a:rPr>
              <a:t>)</a:t>
            </a:r>
          </a:p>
          <a:p>
            <a:pPr marL="0" indent="0">
              <a:buNone/>
            </a:pPr>
            <a:r>
              <a:rPr lang="en-US" sz="2400" dirty="0">
                <a:latin typeface="Book Antiqua" pitchFamily="18" charset="0"/>
              </a:rPr>
              <a:t>print(‘Cube of ‘,</a:t>
            </a:r>
            <a:r>
              <a:rPr lang="en-US" sz="2400" dirty="0" err="1">
                <a:latin typeface="Book Antiqua" pitchFamily="18" charset="0"/>
              </a:rPr>
              <a:t>num</a:t>
            </a:r>
            <a:r>
              <a:rPr lang="en-US" sz="2400" dirty="0">
                <a:latin typeface="Book Antiqua" pitchFamily="18" charset="0"/>
              </a:rPr>
              <a:t>, ‘ = ’,result)</a:t>
            </a:r>
          </a:p>
          <a:p>
            <a:pPr marL="0" indent="0">
              <a:buNone/>
            </a:pPr>
            <a:endParaRPr lang="en-US" sz="2400" dirty="0" smtClean="0">
              <a:solidFill>
                <a:srgbClr val="00B050"/>
              </a:solidFill>
              <a:latin typeface="Book Antiqua" pitchFamily="18" charset="0"/>
            </a:endParaRPr>
          </a:p>
          <a:p>
            <a:pPr marL="0" indent="0">
              <a:buNone/>
            </a:pPr>
            <a:r>
              <a:rPr lang="en-US" sz="2400" dirty="0" smtClean="0">
                <a:solidFill>
                  <a:srgbClr val="00B050"/>
                </a:solidFill>
                <a:latin typeface="Book Antiqua" pitchFamily="18" charset="0"/>
              </a:rPr>
              <a:t>OUTPUT</a:t>
            </a:r>
            <a:r>
              <a:rPr lang="en-US" sz="2400" dirty="0">
                <a:solidFill>
                  <a:srgbClr val="00B050"/>
                </a:solidFill>
                <a:latin typeface="Book Antiqua" pitchFamily="18" charset="0"/>
              </a:rPr>
              <a:t>:</a:t>
            </a:r>
          </a:p>
          <a:p>
            <a:pPr marL="0" indent="0">
              <a:buNone/>
            </a:pPr>
            <a:r>
              <a:rPr lang="en-US" sz="2400" dirty="0">
                <a:latin typeface="Book Antiqua" pitchFamily="18" charset="0"/>
              </a:rPr>
              <a:t>Cube of 10=1000</a:t>
            </a:r>
          </a:p>
          <a:p>
            <a:pPr marL="0" indent="0">
              <a:buNone/>
            </a:pPr>
            <a:endParaRPr lang="en-US" sz="2400" dirty="0"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0565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71546"/>
          </a:xfrm>
        </p:spPr>
        <p:txBody>
          <a:bodyPr>
            <a:normAutofit/>
          </a:bodyPr>
          <a:lstStyle/>
          <a:p>
            <a:r>
              <a:rPr lang="en-US" sz="3600" dirty="0">
                <a:latin typeface="Book Antiqua" pitchFamily="18" charset="0"/>
              </a:rPr>
              <a:t>P</a:t>
            </a:r>
            <a:r>
              <a:rPr lang="en-US" sz="3600" dirty="0" smtClean="0">
                <a:latin typeface="Book Antiqua" pitchFamily="18" charset="0"/>
              </a:rPr>
              <a:t>assing the arguments</a:t>
            </a:r>
            <a:endParaRPr lang="en-IN" sz="3600" dirty="0">
              <a:latin typeface="Book Antiqu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28670"/>
            <a:ext cx="9144000" cy="5929330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70000"/>
              </a:lnSpc>
            </a:pPr>
            <a:r>
              <a:rPr lang="en-US" sz="2900" dirty="0" smtClean="0">
                <a:latin typeface="Book Antiqua" pitchFamily="18" charset="0"/>
              </a:rPr>
              <a:t>Four ways to pass the arguments:</a:t>
            </a:r>
          </a:p>
          <a:p>
            <a:pPr lvl="1">
              <a:lnSpc>
                <a:spcPct val="170000"/>
              </a:lnSpc>
            </a:pPr>
            <a:r>
              <a:rPr lang="en-US" sz="2600" dirty="0">
                <a:latin typeface="Book Antiqua" pitchFamily="18" charset="0"/>
              </a:rPr>
              <a:t>Required Arguments 	</a:t>
            </a:r>
          </a:p>
          <a:p>
            <a:pPr lvl="1">
              <a:lnSpc>
                <a:spcPct val="170000"/>
              </a:lnSpc>
            </a:pPr>
            <a:r>
              <a:rPr lang="en-US" sz="2600" dirty="0">
                <a:latin typeface="Book Antiqua" pitchFamily="18" charset="0"/>
              </a:rPr>
              <a:t>Keyword </a:t>
            </a:r>
            <a:r>
              <a:rPr lang="en-US" sz="2600" dirty="0" smtClean="0">
                <a:latin typeface="Book Antiqua" pitchFamily="18" charset="0"/>
              </a:rPr>
              <a:t>Arguments</a:t>
            </a:r>
          </a:p>
          <a:p>
            <a:pPr lvl="1">
              <a:lnSpc>
                <a:spcPct val="170000"/>
              </a:lnSpc>
            </a:pPr>
            <a:r>
              <a:rPr lang="en-US" sz="2600" dirty="0">
                <a:latin typeface="Book Antiqua" pitchFamily="18" charset="0"/>
              </a:rPr>
              <a:t>Variable-length </a:t>
            </a:r>
            <a:r>
              <a:rPr lang="en-US" sz="2600" dirty="0" smtClean="0">
                <a:latin typeface="Book Antiqua" pitchFamily="18" charset="0"/>
              </a:rPr>
              <a:t>Arguments</a:t>
            </a:r>
          </a:p>
          <a:p>
            <a:pPr lvl="1">
              <a:lnSpc>
                <a:spcPct val="170000"/>
              </a:lnSpc>
            </a:pPr>
            <a:r>
              <a:rPr lang="en-US" sz="2600" dirty="0">
                <a:latin typeface="Book Antiqua" pitchFamily="18" charset="0"/>
              </a:rPr>
              <a:t>Default </a:t>
            </a:r>
            <a:r>
              <a:rPr lang="en-US" sz="2600" dirty="0" smtClean="0">
                <a:latin typeface="Book Antiqua" pitchFamily="18" charset="0"/>
              </a:rPr>
              <a:t>Arguments</a:t>
            </a:r>
          </a:p>
          <a:p>
            <a:pPr lvl="1"/>
            <a:endParaRPr lang="en-US" sz="2000" dirty="0">
              <a:latin typeface="Book Antiqua" pitchFamily="18" charset="0"/>
            </a:endParaRPr>
          </a:p>
          <a:p>
            <a:pPr>
              <a:lnSpc>
                <a:spcPct val="150000"/>
              </a:lnSpc>
              <a:buNone/>
            </a:pPr>
            <a:r>
              <a:rPr lang="en-US" sz="3100" b="1" u="sng" dirty="0" smtClean="0">
                <a:latin typeface="Book Antiqua" pitchFamily="18" charset="0"/>
              </a:rPr>
              <a:t>Required Arguments</a:t>
            </a:r>
          </a:p>
          <a:p>
            <a:pPr>
              <a:lnSpc>
                <a:spcPct val="150000"/>
              </a:lnSpc>
            </a:pPr>
            <a:r>
              <a:rPr lang="en-US" sz="29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In the </a:t>
            </a:r>
            <a:r>
              <a:rPr lang="en-US" sz="2900" i="1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required arguments</a:t>
            </a:r>
            <a:r>
              <a:rPr lang="en-US" sz="29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, the </a:t>
            </a:r>
            <a:r>
              <a:rPr lang="en-US" sz="2900" dirty="0" smtClean="0">
                <a:solidFill>
                  <a:srgbClr val="FF0000"/>
                </a:solidFill>
                <a:latin typeface="Book Antiqua" pitchFamily="18" charset="0"/>
              </a:rPr>
              <a:t>arguments are passed </a:t>
            </a:r>
            <a:r>
              <a:rPr lang="en-US" sz="29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to a function </a:t>
            </a:r>
            <a:r>
              <a:rPr lang="en-US" sz="2900" dirty="0" smtClean="0">
                <a:solidFill>
                  <a:srgbClr val="FF0000"/>
                </a:solidFill>
                <a:latin typeface="Book Antiqua" pitchFamily="18" charset="0"/>
              </a:rPr>
              <a:t>in correct positional order</a:t>
            </a:r>
            <a:r>
              <a:rPr lang="en-US" sz="29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sz="29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 Also, the </a:t>
            </a:r>
            <a:r>
              <a:rPr lang="en-US" sz="2900" dirty="0" smtClean="0">
                <a:solidFill>
                  <a:srgbClr val="FF0000"/>
                </a:solidFill>
                <a:latin typeface="Book Antiqua" pitchFamily="18" charset="0"/>
              </a:rPr>
              <a:t>number</a:t>
            </a:r>
            <a:r>
              <a:rPr lang="en-US" sz="29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 of </a:t>
            </a:r>
            <a:r>
              <a:rPr lang="en-US" sz="2900" dirty="0" smtClean="0">
                <a:solidFill>
                  <a:schemeClr val="accent1"/>
                </a:solidFill>
                <a:latin typeface="Book Antiqua" pitchFamily="18" charset="0"/>
              </a:rPr>
              <a:t>arguments i</a:t>
            </a:r>
            <a:r>
              <a:rPr lang="en-US" sz="29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n the </a:t>
            </a:r>
            <a:r>
              <a:rPr lang="en-US" sz="2900" dirty="0" smtClean="0">
                <a:solidFill>
                  <a:srgbClr val="FF0000"/>
                </a:solidFill>
                <a:latin typeface="Book Antiqua" pitchFamily="18" charset="0"/>
              </a:rPr>
              <a:t>function call </a:t>
            </a:r>
            <a:r>
              <a:rPr lang="en-US" sz="29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should </a:t>
            </a:r>
            <a:r>
              <a:rPr lang="en-US" sz="2900" dirty="0" smtClean="0">
                <a:solidFill>
                  <a:srgbClr val="FF0000"/>
                </a:solidFill>
                <a:latin typeface="Book Antiqua" pitchFamily="18" charset="0"/>
              </a:rPr>
              <a:t>exactly match with </a:t>
            </a:r>
            <a:r>
              <a:rPr lang="en-US" sz="29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the number of arguments specified in the </a:t>
            </a:r>
            <a:r>
              <a:rPr lang="en-US" sz="2900" dirty="0" smtClean="0">
                <a:solidFill>
                  <a:srgbClr val="FF0000"/>
                </a:solidFill>
                <a:latin typeface="Book Antiqua" pitchFamily="18" charset="0"/>
              </a:rPr>
              <a:t>function definition </a:t>
            </a:r>
          </a:p>
          <a:p>
            <a:pPr lvl="1"/>
            <a:endParaRPr lang="en-IN" sz="2600" dirty="0">
              <a:latin typeface="Book Antiqu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 fontScale="90000"/>
          </a:bodyPr>
          <a:lstStyle/>
          <a:p>
            <a:r>
              <a:rPr lang="en-US" sz="3600" dirty="0" smtClean="0">
                <a:latin typeface="Book Antiqua" pitchFamily="18" charset="0"/>
              </a:rPr>
              <a:t>Required Arguments- </a:t>
            </a:r>
            <a:r>
              <a:rPr lang="en-US" sz="3600" dirty="0" err="1" smtClean="0">
                <a:latin typeface="Book Antiqua" pitchFamily="18" charset="0"/>
              </a:rPr>
              <a:t>Eg</a:t>
            </a:r>
            <a:r>
              <a:rPr lang="en-US" sz="3600" dirty="0" smtClean="0">
                <a:latin typeface="Book Antiqua" pitchFamily="18" charset="0"/>
              </a:rPr>
              <a:t>.</a:t>
            </a:r>
            <a:br>
              <a:rPr lang="en-US" sz="3600" dirty="0" smtClean="0">
                <a:latin typeface="Book Antiqua" pitchFamily="18" charset="0"/>
              </a:rPr>
            </a:br>
            <a:endParaRPr lang="en-IN" sz="3600" dirty="0">
              <a:latin typeface="Book Antiqu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71546"/>
            <a:ext cx="8229600" cy="5054617"/>
          </a:xfrm>
        </p:spPr>
        <p:txBody>
          <a:bodyPr numCol="2">
            <a:normAutofit lnSpcReduction="10000"/>
          </a:bodyPr>
          <a:lstStyle/>
          <a:p>
            <a:pPr marL="0" indent="0">
              <a:buNone/>
            </a:pPr>
            <a:r>
              <a:rPr lang="en-US" sz="2400" dirty="0" smtClean="0">
                <a:latin typeface="Book Antiqua" pitchFamily="18" charset="0"/>
              </a:rPr>
              <a:t>def display():</a:t>
            </a:r>
          </a:p>
          <a:p>
            <a:pPr marL="0" indent="0">
              <a:buNone/>
            </a:pPr>
            <a:r>
              <a:rPr lang="en-US" sz="2000" dirty="0" smtClean="0">
                <a:latin typeface="Book Antiqua" pitchFamily="18" charset="0"/>
              </a:rPr>
              <a:t>   	</a:t>
            </a:r>
            <a:r>
              <a:rPr lang="en-US" sz="2200" dirty="0" smtClean="0">
                <a:latin typeface="Book Antiqua" pitchFamily="18" charset="0"/>
              </a:rPr>
              <a:t>print “Hello”</a:t>
            </a:r>
          </a:p>
          <a:p>
            <a:pPr marL="0" indent="0">
              <a:buNone/>
            </a:pPr>
            <a:r>
              <a:rPr lang="en-US" sz="2400" dirty="0" smtClean="0">
                <a:solidFill>
                  <a:schemeClr val="accent6">
                    <a:lumMod val="75000"/>
                  </a:schemeClr>
                </a:solidFill>
                <a:latin typeface="Book Antiqua" pitchFamily="18" charset="0"/>
              </a:rPr>
              <a:t>display(“Hi”)</a:t>
            </a:r>
          </a:p>
          <a:p>
            <a:pPr marL="0" indent="0">
              <a:buNone/>
            </a:pPr>
            <a:endParaRPr lang="en-US" sz="2400" dirty="0" smtClean="0">
              <a:solidFill>
                <a:schemeClr val="accent6">
                  <a:lumMod val="75000"/>
                </a:schemeClr>
              </a:solidFill>
              <a:latin typeface="Book Antiqua" pitchFamily="18" charset="0"/>
            </a:endParaRPr>
          </a:p>
          <a:p>
            <a:pPr marL="0" indent="0">
              <a:buNone/>
            </a:pPr>
            <a:r>
              <a:rPr lang="en-US" sz="2400" dirty="0" smtClean="0">
                <a:solidFill>
                  <a:srgbClr val="00B050"/>
                </a:solidFill>
                <a:latin typeface="Book Antiqua" pitchFamily="18" charset="0"/>
              </a:rPr>
              <a:t>OUTPUT:</a:t>
            </a:r>
          </a:p>
          <a:p>
            <a:pPr marL="0" indent="0">
              <a:buNone/>
            </a:pPr>
            <a:r>
              <a:rPr lang="en-US" sz="2400" dirty="0" err="1" smtClean="0">
                <a:solidFill>
                  <a:srgbClr val="FF0000"/>
                </a:solidFill>
                <a:latin typeface="Book Antiqua" pitchFamily="18" charset="0"/>
              </a:rPr>
              <a:t>TypeError:display</a:t>
            </a:r>
            <a:r>
              <a:rPr lang="en-US" sz="2400" dirty="0" smtClean="0">
                <a:solidFill>
                  <a:srgbClr val="FF0000"/>
                </a:solidFill>
                <a:latin typeface="Book Antiqua" pitchFamily="18" charset="0"/>
              </a:rPr>
              <a:t>() takes</a:t>
            </a:r>
          </a:p>
          <a:p>
            <a:pPr marL="0" indent="0">
              <a:buNone/>
            </a:pPr>
            <a:r>
              <a:rPr lang="en-US" sz="2400" dirty="0" smtClean="0">
                <a:solidFill>
                  <a:srgbClr val="FF0000"/>
                </a:solidFill>
                <a:latin typeface="Book Antiqua" pitchFamily="18" charset="0"/>
              </a:rPr>
              <a:t>No argument(1 given)</a:t>
            </a:r>
          </a:p>
          <a:p>
            <a:pPr marL="0" indent="0">
              <a:buNone/>
            </a:pPr>
            <a:endParaRPr lang="en-US" sz="2400" dirty="0" smtClean="0">
              <a:latin typeface="Book Antiqua" pitchFamily="18" charset="0"/>
            </a:endParaRPr>
          </a:p>
          <a:p>
            <a:pPr marL="0" indent="0">
              <a:buNone/>
            </a:pPr>
            <a:r>
              <a:rPr lang="en-US" sz="2400" dirty="0" smtClean="0">
                <a:latin typeface="Book Antiqua" pitchFamily="18" charset="0"/>
              </a:rPr>
              <a:t>def </a:t>
            </a:r>
            <a:r>
              <a:rPr lang="en-US" sz="2400" dirty="0" smtClean="0">
                <a:solidFill>
                  <a:schemeClr val="accent6">
                    <a:lumMod val="75000"/>
                  </a:schemeClr>
                </a:solidFill>
                <a:latin typeface="Book Antiqua" pitchFamily="18" charset="0"/>
              </a:rPr>
              <a:t>display(</a:t>
            </a:r>
            <a:r>
              <a:rPr lang="en-US" sz="2400" dirty="0" err="1" smtClean="0">
                <a:solidFill>
                  <a:schemeClr val="accent6">
                    <a:lumMod val="75000"/>
                  </a:schemeClr>
                </a:solidFill>
                <a:latin typeface="Book Antiqua" pitchFamily="18" charset="0"/>
              </a:rPr>
              <a:t>str</a:t>
            </a:r>
            <a:r>
              <a:rPr lang="en-US" sz="2400" dirty="0" smtClean="0">
                <a:solidFill>
                  <a:schemeClr val="accent6">
                    <a:lumMod val="75000"/>
                  </a:schemeClr>
                </a:solidFill>
                <a:latin typeface="Book Antiqua" pitchFamily="18" charset="0"/>
              </a:rPr>
              <a:t>):</a:t>
            </a:r>
          </a:p>
          <a:p>
            <a:pPr marL="0" indent="0">
              <a:buNone/>
            </a:pPr>
            <a:r>
              <a:rPr lang="en-US" sz="2400" dirty="0" smtClean="0">
                <a:latin typeface="Book Antiqua" pitchFamily="18" charset="0"/>
              </a:rPr>
              <a:t>   	</a:t>
            </a:r>
            <a:r>
              <a:rPr lang="en-US" sz="2200" dirty="0" smtClean="0">
                <a:latin typeface="Book Antiqua" pitchFamily="18" charset="0"/>
              </a:rPr>
              <a:t>print </a:t>
            </a:r>
            <a:r>
              <a:rPr lang="en-US" sz="2200" dirty="0" err="1" smtClean="0">
                <a:latin typeface="Book Antiqua" pitchFamily="18" charset="0"/>
              </a:rPr>
              <a:t>str</a:t>
            </a:r>
            <a:endParaRPr lang="en-US" sz="2200" dirty="0" smtClean="0">
              <a:latin typeface="Book Antiqua" pitchFamily="18" charset="0"/>
            </a:endParaRPr>
          </a:p>
          <a:p>
            <a:pPr marL="0" indent="0">
              <a:buNone/>
            </a:pPr>
            <a:r>
              <a:rPr lang="en-US" sz="2400" dirty="0" smtClean="0">
                <a:solidFill>
                  <a:schemeClr val="accent6">
                    <a:lumMod val="75000"/>
                  </a:schemeClr>
                </a:solidFill>
                <a:latin typeface="Book Antiqua" pitchFamily="18" charset="0"/>
              </a:rPr>
              <a:t>display()</a:t>
            </a:r>
          </a:p>
          <a:p>
            <a:pPr marL="0" indent="0">
              <a:buNone/>
            </a:pPr>
            <a:endParaRPr lang="en-US" sz="2400" dirty="0" smtClean="0">
              <a:solidFill>
                <a:schemeClr val="accent6">
                  <a:lumMod val="75000"/>
                </a:schemeClr>
              </a:solidFill>
              <a:latin typeface="Book Antiqua" pitchFamily="18" charset="0"/>
            </a:endParaRPr>
          </a:p>
          <a:p>
            <a:pPr marL="0" indent="0">
              <a:buNone/>
            </a:pPr>
            <a:r>
              <a:rPr lang="en-US" sz="2400" dirty="0" smtClean="0">
                <a:solidFill>
                  <a:srgbClr val="00B050"/>
                </a:solidFill>
                <a:latin typeface="Book Antiqua" pitchFamily="18" charset="0"/>
              </a:rPr>
              <a:t>OUTPUT:</a:t>
            </a:r>
          </a:p>
          <a:p>
            <a:pPr marL="0" indent="0">
              <a:buNone/>
            </a:pPr>
            <a:r>
              <a:rPr lang="en-US" sz="2400" dirty="0" err="1" smtClean="0">
                <a:solidFill>
                  <a:srgbClr val="FF0000"/>
                </a:solidFill>
                <a:latin typeface="Book Antiqua" pitchFamily="18" charset="0"/>
              </a:rPr>
              <a:t>TypeError</a:t>
            </a:r>
            <a:r>
              <a:rPr lang="en-US" sz="2400" dirty="0" smtClean="0">
                <a:solidFill>
                  <a:srgbClr val="FF0000"/>
                </a:solidFill>
                <a:latin typeface="Book Antiqua" pitchFamily="18" charset="0"/>
              </a:rPr>
              <a:t>: display() takes</a:t>
            </a:r>
          </a:p>
          <a:p>
            <a:pPr marL="0" indent="0">
              <a:buNone/>
            </a:pPr>
            <a:r>
              <a:rPr lang="en-US" sz="2400" dirty="0" smtClean="0">
                <a:solidFill>
                  <a:srgbClr val="FF0000"/>
                </a:solidFill>
                <a:latin typeface="Book Antiqua" pitchFamily="18" charset="0"/>
              </a:rPr>
              <a:t>Exactly 1 argument(0 given)</a:t>
            </a:r>
          </a:p>
          <a:p>
            <a:pPr marL="0" indent="0">
              <a:buNone/>
            </a:pPr>
            <a:endParaRPr lang="en-US" sz="2400" dirty="0" smtClean="0">
              <a:latin typeface="Book Antiqua" pitchFamily="18" charset="0"/>
            </a:endParaRPr>
          </a:p>
          <a:p>
            <a:pPr marL="0" indent="0">
              <a:buNone/>
            </a:pPr>
            <a:r>
              <a:rPr lang="en-US" sz="2400" dirty="0" smtClean="0">
                <a:latin typeface="Book Antiqua" pitchFamily="18" charset="0"/>
              </a:rPr>
              <a:t>def display(</a:t>
            </a:r>
            <a:r>
              <a:rPr lang="en-US" sz="2400" dirty="0" err="1" smtClean="0">
                <a:solidFill>
                  <a:schemeClr val="accent6">
                    <a:lumMod val="75000"/>
                  </a:schemeClr>
                </a:solidFill>
                <a:latin typeface="Book Antiqua" pitchFamily="18" charset="0"/>
              </a:rPr>
              <a:t>str</a:t>
            </a:r>
            <a:r>
              <a:rPr lang="en-US" sz="2400" dirty="0" smtClean="0">
                <a:latin typeface="Book Antiqua" pitchFamily="18" charset="0"/>
              </a:rPr>
              <a:t>):</a:t>
            </a:r>
          </a:p>
          <a:p>
            <a:pPr marL="0" indent="0">
              <a:buNone/>
            </a:pPr>
            <a:r>
              <a:rPr lang="en-US" sz="2400" dirty="0">
                <a:latin typeface="Book Antiqua" pitchFamily="18" charset="0"/>
              </a:rPr>
              <a:t>	</a:t>
            </a:r>
            <a:r>
              <a:rPr lang="en-US" sz="2200" dirty="0" smtClean="0">
                <a:latin typeface="Book Antiqua" pitchFamily="18" charset="0"/>
              </a:rPr>
              <a:t>print </a:t>
            </a:r>
            <a:r>
              <a:rPr lang="en-US" sz="2200" dirty="0" err="1" smtClean="0">
                <a:latin typeface="Book Antiqua" pitchFamily="18" charset="0"/>
              </a:rPr>
              <a:t>str</a:t>
            </a:r>
            <a:endParaRPr lang="en-US" sz="2200" dirty="0" smtClean="0">
              <a:latin typeface="Book Antiqua" pitchFamily="18" charset="0"/>
            </a:endParaRPr>
          </a:p>
          <a:p>
            <a:pPr marL="0" indent="0">
              <a:buNone/>
            </a:pPr>
            <a:r>
              <a:rPr lang="en-US" sz="2400" dirty="0" err="1" smtClean="0">
                <a:latin typeface="Book Antiqua" pitchFamily="18" charset="0"/>
              </a:rPr>
              <a:t>str</a:t>
            </a:r>
            <a:r>
              <a:rPr lang="en-US" sz="2400" dirty="0" smtClean="0">
                <a:latin typeface="Book Antiqua" pitchFamily="18" charset="0"/>
              </a:rPr>
              <a:t>=”Hello”</a:t>
            </a:r>
          </a:p>
          <a:p>
            <a:pPr marL="0" indent="0">
              <a:buNone/>
            </a:pPr>
            <a:r>
              <a:rPr lang="en-US" sz="2400" dirty="0" smtClean="0">
                <a:latin typeface="Book Antiqua" pitchFamily="18" charset="0"/>
              </a:rPr>
              <a:t>display(</a:t>
            </a:r>
            <a:r>
              <a:rPr lang="en-US" sz="2400" dirty="0" err="1" smtClean="0">
                <a:solidFill>
                  <a:schemeClr val="accent6">
                    <a:lumMod val="75000"/>
                  </a:schemeClr>
                </a:solidFill>
                <a:latin typeface="Book Antiqua" pitchFamily="18" charset="0"/>
              </a:rPr>
              <a:t>str</a:t>
            </a:r>
            <a:r>
              <a:rPr lang="en-US" sz="2400" dirty="0" smtClean="0">
                <a:latin typeface="Book Antiqua" pitchFamily="18" charset="0"/>
              </a:rPr>
              <a:t>)</a:t>
            </a:r>
          </a:p>
          <a:p>
            <a:pPr marL="0" indent="0">
              <a:buNone/>
            </a:pPr>
            <a:endParaRPr lang="en-US" sz="2400" dirty="0" smtClean="0">
              <a:latin typeface="Book Antiqua" pitchFamily="18" charset="0"/>
            </a:endParaRPr>
          </a:p>
          <a:p>
            <a:pPr marL="0" indent="0">
              <a:buNone/>
            </a:pPr>
            <a:r>
              <a:rPr lang="en-US" sz="2400" dirty="0" smtClean="0">
                <a:solidFill>
                  <a:srgbClr val="00B050"/>
                </a:solidFill>
                <a:latin typeface="Book Antiqua" pitchFamily="18" charset="0"/>
              </a:rPr>
              <a:t>OUTPUT:</a:t>
            </a:r>
          </a:p>
          <a:p>
            <a:pPr marL="0" indent="0">
              <a:buNone/>
            </a:pPr>
            <a:r>
              <a:rPr lang="en-US" sz="2400" dirty="0" smtClean="0">
                <a:solidFill>
                  <a:srgbClr val="FF0000"/>
                </a:solidFill>
                <a:latin typeface="Book Antiqua" pitchFamily="18" charset="0"/>
              </a:rPr>
              <a:t>Hello</a:t>
            </a:r>
          </a:p>
          <a:p>
            <a:endParaRPr lang="en-IN" sz="2400" dirty="0">
              <a:latin typeface="Book Antiqu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1" dur="20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4" dur="20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9" dur="2000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2" dur="2000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5" dur="2000"/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8" dur="2000"/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3" dur="2000"/>
                                        <p:tgtEl>
                                          <p:spTgt spid="3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6" dur="2000"/>
                                        <p:tgtEl>
                                          <p:spTgt spid="3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Autofit/>
          </a:bodyPr>
          <a:lstStyle/>
          <a:p>
            <a:r>
              <a:rPr lang="en-US" sz="3600" dirty="0" smtClean="0">
                <a:latin typeface="Book Antiqua" pitchFamily="18" charset="0"/>
              </a:rPr>
              <a:t>Keyword Arguments</a:t>
            </a:r>
            <a:endParaRPr lang="en-IN" sz="3600" dirty="0">
              <a:latin typeface="Book Antiqu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71546"/>
            <a:ext cx="9144000" cy="5054617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  <a:buNone/>
            </a:pPr>
            <a:r>
              <a:rPr lang="en-US" sz="2400" dirty="0" smtClean="0">
                <a:latin typeface="Book Antiqua" pitchFamily="18" charset="0"/>
              </a:rPr>
              <a:t>In keyword arguments the </a:t>
            </a:r>
            <a:r>
              <a:rPr lang="en-US" sz="2400" u="sng" dirty="0" smtClean="0">
                <a:solidFill>
                  <a:srgbClr val="FF0000"/>
                </a:solidFill>
                <a:latin typeface="Book Antiqua" pitchFamily="18" charset="0"/>
              </a:rPr>
              <a:t>order (or position) of the arguments can be changed</a:t>
            </a:r>
            <a:r>
              <a:rPr lang="en-US" sz="2400" dirty="0" smtClean="0">
                <a:solidFill>
                  <a:srgbClr val="FF0000"/>
                </a:solidFill>
                <a:latin typeface="Book Antiqua" pitchFamily="18" charset="0"/>
              </a:rPr>
              <a:t>.</a:t>
            </a:r>
            <a:r>
              <a:rPr lang="en-US" sz="2400" dirty="0" smtClean="0">
                <a:latin typeface="Book Antiqua" pitchFamily="18" charset="0"/>
              </a:rPr>
              <a:t> The values are </a:t>
            </a:r>
            <a:r>
              <a:rPr lang="en-US" sz="2400" dirty="0" smtClean="0">
                <a:solidFill>
                  <a:srgbClr val="FF0000"/>
                </a:solidFill>
                <a:latin typeface="Book Antiqua" pitchFamily="18" charset="0"/>
              </a:rPr>
              <a:t>not assigned </a:t>
            </a:r>
            <a:r>
              <a:rPr lang="en-US" sz="2400" dirty="0" smtClean="0">
                <a:latin typeface="Book Antiqua" pitchFamily="18" charset="0"/>
              </a:rPr>
              <a:t>to arguments </a:t>
            </a:r>
            <a:r>
              <a:rPr lang="en-US" sz="2400" dirty="0" smtClean="0">
                <a:solidFill>
                  <a:srgbClr val="FF0000"/>
                </a:solidFill>
                <a:latin typeface="Book Antiqua" pitchFamily="18" charset="0"/>
              </a:rPr>
              <a:t>according to their position </a:t>
            </a:r>
            <a:r>
              <a:rPr lang="en-US" sz="2400" dirty="0" smtClean="0">
                <a:latin typeface="Book Antiqua" pitchFamily="18" charset="0"/>
              </a:rPr>
              <a:t>but based on their </a:t>
            </a:r>
            <a:r>
              <a:rPr lang="en-US" sz="2400" dirty="0" smtClean="0">
                <a:solidFill>
                  <a:srgbClr val="FF0000"/>
                </a:solidFill>
                <a:latin typeface="Book Antiqua" pitchFamily="18" charset="0"/>
              </a:rPr>
              <a:t>name</a:t>
            </a:r>
            <a:r>
              <a:rPr lang="en-US" sz="2400" dirty="0" smtClean="0">
                <a:latin typeface="Book Antiqua" pitchFamily="18" charset="0"/>
              </a:rPr>
              <a:t> (or keyword). </a:t>
            </a:r>
          </a:p>
          <a:p>
            <a:pPr algn="just">
              <a:lnSpc>
                <a:spcPct val="150000"/>
              </a:lnSpc>
              <a:buNone/>
            </a:pPr>
            <a:r>
              <a:rPr lang="en-US" sz="2400" dirty="0" smtClean="0">
                <a:latin typeface="Book Antiqua" pitchFamily="18" charset="0"/>
              </a:rPr>
              <a:t>Keyword arguments are beneficial in two cases. </a:t>
            </a:r>
          </a:p>
          <a:p>
            <a:pPr algn="just">
              <a:lnSpc>
                <a:spcPct val="150000"/>
              </a:lnSpc>
              <a:buNone/>
            </a:pPr>
            <a:r>
              <a:rPr lang="en-US" sz="2400" dirty="0" smtClean="0">
                <a:latin typeface="Book Antiqua" pitchFamily="18" charset="0"/>
              </a:rPr>
              <a:t>• First, if you </a:t>
            </a:r>
            <a:r>
              <a:rPr lang="en-US" sz="2400" dirty="0" smtClean="0">
                <a:solidFill>
                  <a:srgbClr val="FF0000"/>
                </a:solidFill>
                <a:latin typeface="Book Antiqua" pitchFamily="18" charset="0"/>
              </a:rPr>
              <a:t>skip arguments. </a:t>
            </a:r>
          </a:p>
          <a:p>
            <a:pPr algn="just">
              <a:lnSpc>
                <a:spcPct val="150000"/>
              </a:lnSpc>
              <a:buNone/>
            </a:pPr>
            <a:r>
              <a:rPr lang="en-US" sz="2400" dirty="0" smtClean="0">
                <a:latin typeface="Book Antiqua" pitchFamily="18" charset="0"/>
              </a:rPr>
              <a:t>• Second, if in the function call you </a:t>
            </a:r>
            <a:r>
              <a:rPr lang="en-US" sz="2400" dirty="0" smtClean="0">
                <a:solidFill>
                  <a:srgbClr val="FF0000"/>
                </a:solidFill>
                <a:latin typeface="Book Antiqua" pitchFamily="18" charset="0"/>
              </a:rPr>
              <a:t>change the order of parameters. </a:t>
            </a:r>
          </a:p>
          <a:p>
            <a:pPr>
              <a:buNone/>
            </a:pPr>
            <a:endParaRPr lang="en-IN" sz="2400" dirty="0">
              <a:latin typeface="Book Antiqu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dirty="0">
                <a:latin typeface="Book Antiqua" pitchFamily="18" charset="0"/>
              </a:rPr>
              <a:t>Keyword </a:t>
            </a:r>
            <a:r>
              <a:rPr lang="en-US" sz="4000" dirty="0" smtClean="0">
                <a:latin typeface="Book Antiqua" pitchFamily="18" charset="0"/>
              </a:rPr>
              <a:t>Arguments-</a:t>
            </a:r>
            <a:r>
              <a:rPr lang="en-US" sz="4000" dirty="0" err="1" smtClean="0">
                <a:latin typeface="Book Antiqua" pitchFamily="18" charset="0"/>
              </a:rPr>
              <a:t>Eg</a:t>
            </a:r>
            <a:r>
              <a:rPr lang="en-US" sz="4000" dirty="0" smtClean="0">
                <a:latin typeface="Book Antiqua" pitchFamily="18" charset="0"/>
              </a:rPr>
              <a:t>.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4983179"/>
          </a:xfrm>
        </p:spPr>
        <p:txBody>
          <a:bodyPr>
            <a:normAutofit fontScale="925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2400" dirty="0">
                <a:latin typeface="Book Antiqua" pitchFamily="18" charset="0"/>
              </a:rPr>
              <a:t>def display (</a:t>
            </a:r>
            <a:r>
              <a:rPr lang="en-US" sz="2400" dirty="0" err="1">
                <a:latin typeface="Book Antiqua" pitchFamily="18" charset="0"/>
              </a:rPr>
              <a:t>str,int_x,float_y</a:t>
            </a:r>
            <a:r>
              <a:rPr lang="en-US" sz="2400" dirty="0" smtClean="0">
                <a:latin typeface="Book Antiqua" pitchFamily="18" charset="0"/>
              </a:rPr>
              <a:t>):</a:t>
            </a:r>
          </a:p>
          <a:p>
            <a:pPr marL="400050" lvl="1" indent="0">
              <a:lnSpc>
                <a:spcPct val="150000"/>
              </a:lnSpc>
              <a:buNone/>
            </a:pPr>
            <a:r>
              <a:rPr lang="en-US" sz="2000" dirty="0" smtClean="0">
                <a:latin typeface="Book Antiqua" pitchFamily="18" charset="0"/>
              </a:rPr>
              <a:t>print</a:t>
            </a:r>
            <a:r>
              <a:rPr lang="en-US" sz="2000" dirty="0">
                <a:latin typeface="Book Antiqua" pitchFamily="18" charset="0"/>
              </a:rPr>
              <a:t>(“The string is :”,</a:t>
            </a:r>
            <a:r>
              <a:rPr lang="en-US" sz="2000" dirty="0" err="1" smtClean="0">
                <a:latin typeface="Book Antiqua" pitchFamily="18" charset="0"/>
              </a:rPr>
              <a:t>str</a:t>
            </a:r>
            <a:r>
              <a:rPr lang="en-US" sz="2000" dirty="0" smtClean="0">
                <a:latin typeface="Book Antiqua" pitchFamily="18" charset="0"/>
              </a:rPr>
              <a:t>)</a:t>
            </a:r>
          </a:p>
          <a:p>
            <a:pPr marL="400050" lvl="1" indent="0">
              <a:lnSpc>
                <a:spcPct val="150000"/>
              </a:lnSpc>
              <a:buNone/>
            </a:pPr>
            <a:r>
              <a:rPr lang="en-US" sz="2000" dirty="0" smtClean="0">
                <a:latin typeface="Book Antiqua" pitchFamily="18" charset="0"/>
              </a:rPr>
              <a:t>print</a:t>
            </a:r>
            <a:r>
              <a:rPr lang="en-US" sz="2000" dirty="0">
                <a:latin typeface="Book Antiqua" pitchFamily="18" charset="0"/>
              </a:rPr>
              <a:t>(“The integer value is </a:t>
            </a:r>
            <a:r>
              <a:rPr lang="en-US" sz="2000" dirty="0" smtClean="0">
                <a:latin typeface="Book Antiqua" pitchFamily="18" charset="0"/>
              </a:rPr>
              <a:t>:”, </a:t>
            </a:r>
            <a:r>
              <a:rPr lang="en-US" sz="2000" dirty="0" err="1" smtClean="0">
                <a:latin typeface="Book Antiqua" pitchFamily="18" charset="0"/>
              </a:rPr>
              <a:t>int_x</a:t>
            </a:r>
            <a:r>
              <a:rPr lang="en-US" sz="2000" dirty="0">
                <a:latin typeface="Book Antiqua" pitchFamily="18" charset="0"/>
              </a:rPr>
              <a:t>)</a:t>
            </a:r>
          </a:p>
          <a:p>
            <a:pPr marL="400050" lvl="1" indent="0">
              <a:lnSpc>
                <a:spcPct val="150000"/>
              </a:lnSpc>
              <a:buNone/>
            </a:pPr>
            <a:r>
              <a:rPr lang="en-US" sz="2000" dirty="0" smtClean="0">
                <a:latin typeface="Book Antiqua" pitchFamily="18" charset="0"/>
              </a:rPr>
              <a:t>print</a:t>
            </a:r>
            <a:r>
              <a:rPr lang="en-US" sz="2000" dirty="0">
                <a:latin typeface="Book Antiqua" pitchFamily="18" charset="0"/>
              </a:rPr>
              <a:t>(“The floating point value is </a:t>
            </a:r>
            <a:r>
              <a:rPr lang="en-US" sz="2000" dirty="0" smtClean="0">
                <a:latin typeface="Book Antiqua" pitchFamily="18" charset="0"/>
              </a:rPr>
              <a:t>:”, </a:t>
            </a:r>
            <a:r>
              <a:rPr lang="en-US" sz="2000" dirty="0" err="1" smtClean="0">
                <a:latin typeface="Book Antiqua" pitchFamily="18" charset="0"/>
              </a:rPr>
              <a:t>float_y</a:t>
            </a:r>
            <a:r>
              <a:rPr lang="en-US" sz="2000" dirty="0">
                <a:latin typeface="Book Antiqua" pitchFamily="18" charset="0"/>
              </a:rPr>
              <a:t>)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400" dirty="0">
                <a:latin typeface="Book Antiqua" pitchFamily="18" charset="0"/>
              </a:rPr>
              <a:t>display(</a:t>
            </a:r>
            <a:r>
              <a:rPr lang="en-US" sz="2400" dirty="0" err="1">
                <a:latin typeface="Book Antiqua" pitchFamily="18" charset="0"/>
              </a:rPr>
              <a:t>float_y</a:t>
            </a:r>
            <a:r>
              <a:rPr lang="en-US" sz="2400" dirty="0">
                <a:latin typeface="Book Antiqua" pitchFamily="18" charset="0"/>
              </a:rPr>
              <a:t>=56789.045,str=”Hello</a:t>
            </a:r>
            <a:r>
              <a:rPr lang="en-US" sz="2400" dirty="0" smtClean="0">
                <a:latin typeface="Book Antiqua" pitchFamily="18" charset="0"/>
              </a:rPr>
              <a:t>”, </a:t>
            </a:r>
            <a:r>
              <a:rPr lang="en-US" sz="2400" dirty="0" err="1" smtClean="0">
                <a:latin typeface="Book Antiqua" pitchFamily="18" charset="0"/>
              </a:rPr>
              <a:t>int_x</a:t>
            </a:r>
            <a:r>
              <a:rPr lang="en-US" sz="2400" dirty="0" smtClean="0">
                <a:latin typeface="Book Antiqua" pitchFamily="18" charset="0"/>
              </a:rPr>
              <a:t>=1234</a:t>
            </a:r>
            <a:r>
              <a:rPr lang="en-US" sz="2400" dirty="0">
                <a:latin typeface="Book Antiqua" pitchFamily="18" charset="0"/>
              </a:rPr>
              <a:t>)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400" dirty="0">
                <a:solidFill>
                  <a:srgbClr val="00B050"/>
                </a:solidFill>
                <a:latin typeface="Book Antiqua" pitchFamily="18" charset="0"/>
              </a:rPr>
              <a:t>OUTPUT: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400" dirty="0">
                <a:latin typeface="Book Antiqua" pitchFamily="18" charset="0"/>
              </a:rPr>
              <a:t>The string is</a:t>
            </a:r>
            <a:r>
              <a:rPr lang="en-US" sz="2400" dirty="0" smtClean="0">
                <a:latin typeface="Book Antiqua" pitchFamily="18" charset="0"/>
              </a:rPr>
              <a:t>: Hello</a:t>
            </a:r>
            <a:endParaRPr lang="en-US" sz="2400" dirty="0">
              <a:latin typeface="Book Antiqua" pitchFamily="18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sz="2400" dirty="0">
                <a:latin typeface="Book Antiqua" pitchFamily="18" charset="0"/>
              </a:rPr>
              <a:t>The integer value is: 1234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400" dirty="0">
                <a:latin typeface="Book Antiqua" pitchFamily="18" charset="0"/>
              </a:rPr>
              <a:t>The floating point value is: 56789.045</a:t>
            </a:r>
          </a:p>
          <a:p>
            <a:pPr marL="0" indent="0">
              <a:lnSpc>
                <a:spcPct val="150000"/>
              </a:lnSpc>
              <a:buNone/>
            </a:pPr>
            <a:endParaRPr lang="en-US" sz="2400" dirty="0"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185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/>
          </a:bodyPr>
          <a:lstStyle/>
          <a:p>
            <a:r>
              <a:rPr lang="en-US" sz="3600" dirty="0" smtClean="0">
                <a:latin typeface="Book Antiqua" pitchFamily="18" charset="0"/>
              </a:rPr>
              <a:t>Variable-length Arguments</a:t>
            </a:r>
            <a:endParaRPr lang="en-IN" sz="3600" dirty="0">
              <a:latin typeface="Book Antiqu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71546"/>
            <a:ext cx="9144000" cy="5786454"/>
          </a:xfrm>
        </p:spPr>
        <p:txBody>
          <a:bodyPr>
            <a:normAutofit fontScale="77500" lnSpcReduction="20000"/>
          </a:bodyPr>
          <a:lstStyle/>
          <a:p>
            <a:pPr algn="just">
              <a:lnSpc>
                <a:spcPct val="150000"/>
              </a:lnSpc>
            </a:pPr>
            <a:r>
              <a:rPr lang="en-US" sz="31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In some situations, it is </a:t>
            </a:r>
            <a:r>
              <a:rPr lang="en-US" sz="3100" u="sng" dirty="0" smtClean="0">
                <a:solidFill>
                  <a:srgbClr val="FF0000"/>
                </a:solidFill>
                <a:latin typeface="Book Antiqua" pitchFamily="18" charset="0"/>
              </a:rPr>
              <a:t>not known in advance </a:t>
            </a:r>
            <a:r>
              <a:rPr lang="en-US" sz="3100" dirty="0" smtClean="0">
                <a:solidFill>
                  <a:srgbClr val="FF0000"/>
                </a:solidFill>
                <a:latin typeface="Book Antiqua" pitchFamily="18" charset="0"/>
              </a:rPr>
              <a:t>how many arguments will be passed to a function. </a:t>
            </a:r>
          </a:p>
          <a:p>
            <a:pPr algn="just">
              <a:lnSpc>
                <a:spcPct val="150000"/>
              </a:lnSpc>
            </a:pPr>
            <a:r>
              <a:rPr lang="en-US" sz="31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In such cases, Python allows programmers to </a:t>
            </a:r>
            <a:r>
              <a:rPr lang="en-US" sz="3100" dirty="0" smtClean="0">
                <a:solidFill>
                  <a:srgbClr val="FF0000"/>
                </a:solidFill>
                <a:latin typeface="Book Antiqua" pitchFamily="18" charset="0"/>
              </a:rPr>
              <a:t>make function calls with arbitrary (or any) number of arguments. </a:t>
            </a:r>
          </a:p>
          <a:p>
            <a:pPr algn="just">
              <a:lnSpc>
                <a:spcPct val="150000"/>
              </a:lnSpc>
            </a:pPr>
            <a:r>
              <a:rPr lang="en-US" sz="31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When we </a:t>
            </a:r>
            <a:r>
              <a:rPr lang="en-US" sz="3100" dirty="0" smtClean="0">
                <a:solidFill>
                  <a:srgbClr val="FF0000"/>
                </a:solidFill>
                <a:latin typeface="Book Antiqua" pitchFamily="18" charset="0"/>
              </a:rPr>
              <a:t>use arbitrary arguments </a:t>
            </a:r>
            <a:r>
              <a:rPr lang="en-US" sz="31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or variable length arguments, then the function definition use an asterisk </a:t>
            </a:r>
            <a:r>
              <a:rPr lang="en-US" sz="3100" u="sng" dirty="0" smtClean="0">
                <a:solidFill>
                  <a:srgbClr val="FF0000"/>
                </a:solidFill>
                <a:latin typeface="Book Antiqua" pitchFamily="18" charset="0"/>
              </a:rPr>
              <a:t>(*) before the parameter name. </a:t>
            </a:r>
          </a:p>
          <a:p>
            <a:pPr marL="0" indent="0">
              <a:buNone/>
            </a:pPr>
            <a:r>
              <a:rPr lang="en-US" sz="3100" b="1" u="sng" dirty="0" smtClean="0">
                <a:latin typeface="Book Antiqua" pitchFamily="18" charset="0"/>
              </a:rPr>
              <a:t>Syntax:</a:t>
            </a:r>
          </a:p>
          <a:p>
            <a:pPr marL="0" indent="0">
              <a:buNone/>
            </a:pPr>
            <a:r>
              <a:rPr lang="en-US" sz="3100" dirty="0" smtClean="0">
                <a:latin typeface="Book Antiqua" pitchFamily="18" charset="0"/>
              </a:rPr>
              <a:t>def </a:t>
            </a:r>
            <a:r>
              <a:rPr lang="en-US" sz="3100" dirty="0" err="1" smtClean="0">
                <a:latin typeface="Book Antiqua" pitchFamily="18" charset="0"/>
              </a:rPr>
              <a:t>functionname</a:t>
            </a:r>
            <a:r>
              <a:rPr lang="en-US" sz="3100" dirty="0" smtClean="0">
                <a:latin typeface="Book Antiqua" pitchFamily="18" charset="0"/>
              </a:rPr>
              <a:t>([arg1,arg2,…..]*var_args_tuple):</a:t>
            </a:r>
          </a:p>
          <a:p>
            <a:pPr marL="400050" lvl="1" indent="0">
              <a:buNone/>
            </a:pPr>
            <a:r>
              <a:rPr lang="en-US" sz="2700" dirty="0" smtClean="0">
                <a:latin typeface="Book Antiqua" pitchFamily="18" charset="0"/>
              </a:rPr>
              <a:t>function statements</a:t>
            </a:r>
          </a:p>
          <a:p>
            <a:pPr marL="400050" lvl="1" indent="0">
              <a:buNone/>
            </a:pPr>
            <a:r>
              <a:rPr lang="en-US" sz="2700" dirty="0" smtClean="0">
                <a:latin typeface="Book Antiqua" pitchFamily="18" charset="0"/>
              </a:rPr>
              <a:t>return [expression]</a:t>
            </a:r>
          </a:p>
          <a:p>
            <a:pPr algn="just">
              <a:lnSpc>
                <a:spcPct val="150000"/>
              </a:lnSpc>
            </a:pPr>
            <a:endParaRPr lang="en-US" dirty="0" smtClean="0">
              <a:solidFill>
                <a:schemeClr val="accent1">
                  <a:lumMod val="75000"/>
                </a:schemeClr>
              </a:solidFill>
              <a:latin typeface="Book Antiqua" pitchFamily="18" charset="0"/>
            </a:endParaRPr>
          </a:p>
          <a:p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158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3600" dirty="0">
                <a:latin typeface="Book Antiqua" pitchFamily="18" charset="0"/>
              </a:rPr>
              <a:t>Variable Length </a:t>
            </a:r>
            <a:r>
              <a:rPr lang="en-US" sz="3600" dirty="0" smtClean="0">
                <a:latin typeface="Book Antiqua" pitchFamily="18" charset="0"/>
              </a:rPr>
              <a:t>Arguments-</a:t>
            </a:r>
            <a:r>
              <a:rPr lang="en-US" sz="3600" dirty="0" err="1" smtClean="0">
                <a:latin typeface="Book Antiqua" pitchFamily="18" charset="0"/>
              </a:rPr>
              <a:t>Eg</a:t>
            </a:r>
            <a:r>
              <a:rPr lang="en-US" sz="3600" dirty="0" smtClean="0">
                <a:latin typeface="Book Antiqua" pitchFamily="18" charset="0"/>
              </a:rPr>
              <a:t>.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714356"/>
            <a:ext cx="9144000" cy="6143644"/>
          </a:xfrm>
        </p:spPr>
        <p:txBody>
          <a:bodyPr>
            <a:normAutofit fontScale="55000" lnSpcReduction="20000"/>
          </a:bodyPr>
          <a:lstStyle/>
          <a:p>
            <a:pPr marL="0" indent="0">
              <a:lnSpc>
                <a:spcPct val="170000"/>
              </a:lnSpc>
              <a:buNone/>
            </a:pPr>
            <a:r>
              <a:rPr lang="en-US" sz="3400" dirty="0" smtClean="0">
                <a:solidFill>
                  <a:srgbClr val="00B050"/>
                </a:solidFill>
                <a:latin typeface="Book Antiqua" pitchFamily="18" charset="0"/>
              </a:rPr>
              <a:t>Example</a:t>
            </a:r>
            <a:r>
              <a:rPr lang="en-US" sz="3400" dirty="0">
                <a:solidFill>
                  <a:srgbClr val="00B050"/>
                </a:solidFill>
                <a:latin typeface="Book Antiqua" pitchFamily="18" charset="0"/>
              </a:rPr>
              <a:t>:-</a:t>
            </a:r>
          </a:p>
          <a:p>
            <a:pPr marL="0" indent="0">
              <a:lnSpc>
                <a:spcPct val="170000"/>
              </a:lnSpc>
              <a:buNone/>
            </a:pPr>
            <a:r>
              <a:rPr lang="en-US" sz="3400" dirty="0">
                <a:latin typeface="Book Antiqua" pitchFamily="18" charset="0"/>
              </a:rPr>
              <a:t>d</a:t>
            </a:r>
            <a:r>
              <a:rPr lang="en-US" sz="3400" dirty="0" smtClean="0">
                <a:latin typeface="Book Antiqua" pitchFamily="18" charset="0"/>
              </a:rPr>
              <a:t>ef </a:t>
            </a:r>
            <a:r>
              <a:rPr lang="en-US" sz="3400" dirty="0" err="1">
                <a:latin typeface="Book Antiqua" pitchFamily="18" charset="0"/>
              </a:rPr>
              <a:t>func</a:t>
            </a:r>
            <a:r>
              <a:rPr lang="en-US" sz="3400" dirty="0">
                <a:latin typeface="Book Antiqua" pitchFamily="18" charset="0"/>
              </a:rPr>
              <a:t>(name,*</a:t>
            </a:r>
            <a:r>
              <a:rPr lang="en-US" sz="3400" dirty="0" err="1">
                <a:latin typeface="Book Antiqua" pitchFamily="18" charset="0"/>
              </a:rPr>
              <a:t>fav_subjects</a:t>
            </a:r>
            <a:r>
              <a:rPr lang="en-US" sz="3400" dirty="0" smtClean="0">
                <a:latin typeface="Book Antiqua" pitchFamily="18" charset="0"/>
              </a:rPr>
              <a:t>):</a:t>
            </a:r>
          </a:p>
          <a:p>
            <a:pPr marL="400050" lvl="1" indent="0">
              <a:lnSpc>
                <a:spcPct val="170000"/>
              </a:lnSpc>
              <a:buNone/>
            </a:pPr>
            <a:r>
              <a:rPr lang="en-US" sz="3000" dirty="0">
                <a:latin typeface="Book Antiqua" pitchFamily="18" charset="0"/>
              </a:rPr>
              <a:t>p</a:t>
            </a:r>
            <a:r>
              <a:rPr lang="en-US" sz="3000" dirty="0" smtClean="0">
                <a:latin typeface="Book Antiqua" pitchFamily="18" charset="0"/>
              </a:rPr>
              <a:t>rint</a:t>
            </a:r>
            <a:r>
              <a:rPr lang="en-US" sz="3000" dirty="0">
                <a:latin typeface="Book Antiqua" pitchFamily="18" charset="0"/>
              </a:rPr>
              <a:t>(“\</a:t>
            </a:r>
            <a:r>
              <a:rPr lang="en-US" sz="3000" dirty="0" err="1">
                <a:latin typeface="Book Antiqua" pitchFamily="18" charset="0"/>
              </a:rPr>
              <a:t>n”,name</a:t>
            </a:r>
            <a:r>
              <a:rPr lang="en-US" sz="3000" dirty="0">
                <a:latin typeface="Book Antiqua" pitchFamily="18" charset="0"/>
              </a:rPr>
              <a:t>,” </a:t>
            </a:r>
            <a:r>
              <a:rPr lang="en-US" sz="3000" dirty="0" smtClean="0">
                <a:latin typeface="Book Antiqua" pitchFamily="18" charset="0"/>
              </a:rPr>
              <a:t>likes </a:t>
            </a:r>
            <a:r>
              <a:rPr lang="en-US" sz="3000" dirty="0">
                <a:latin typeface="Book Antiqua" pitchFamily="18" charset="0"/>
              </a:rPr>
              <a:t>to read “)</a:t>
            </a:r>
          </a:p>
          <a:p>
            <a:pPr marL="400050" lvl="1" indent="0">
              <a:lnSpc>
                <a:spcPct val="170000"/>
              </a:lnSpc>
              <a:buNone/>
            </a:pPr>
            <a:r>
              <a:rPr lang="en-US" sz="3000" dirty="0">
                <a:latin typeface="Book Antiqua" pitchFamily="18" charset="0"/>
              </a:rPr>
              <a:t>f</a:t>
            </a:r>
            <a:r>
              <a:rPr lang="en-US" sz="3000" dirty="0" smtClean="0">
                <a:latin typeface="Book Antiqua" pitchFamily="18" charset="0"/>
              </a:rPr>
              <a:t>or </a:t>
            </a:r>
            <a:r>
              <a:rPr lang="en-US" sz="3000" dirty="0">
                <a:latin typeface="Book Antiqua" pitchFamily="18" charset="0"/>
              </a:rPr>
              <a:t>subjects in </a:t>
            </a:r>
            <a:r>
              <a:rPr lang="en-US" sz="3000" dirty="0" err="1">
                <a:latin typeface="Book Antiqua" pitchFamily="18" charset="0"/>
              </a:rPr>
              <a:t>fav_subjects</a:t>
            </a:r>
            <a:r>
              <a:rPr lang="en-US" sz="3000" dirty="0">
                <a:latin typeface="Book Antiqua" pitchFamily="18" charset="0"/>
              </a:rPr>
              <a:t>:</a:t>
            </a:r>
          </a:p>
          <a:p>
            <a:pPr marL="400050" lvl="1" indent="0">
              <a:lnSpc>
                <a:spcPct val="170000"/>
              </a:lnSpc>
              <a:buNone/>
            </a:pPr>
            <a:r>
              <a:rPr lang="en-US" sz="3000" dirty="0">
                <a:latin typeface="Book Antiqua" pitchFamily="18" charset="0"/>
              </a:rPr>
              <a:t>p</a:t>
            </a:r>
            <a:r>
              <a:rPr lang="en-US" sz="3000" dirty="0" smtClean="0">
                <a:latin typeface="Book Antiqua" pitchFamily="18" charset="0"/>
              </a:rPr>
              <a:t>rint(subject</a:t>
            </a:r>
            <a:r>
              <a:rPr lang="en-US" sz="3000" dirty="0">
                <a:latin typeface="Book Antiqua" pitchFamily="18" charset="0"/>
              </a:rPr>
              <a:t>)</a:t>
            </a:r>
          </a:p>
          <a:p>
            <a:pPr marL="0" indent="0">
              <a:lnSpc>
                <a:spcPct val="170000"/>
              </a:lnSpc>
              <a:buNone/>
            </a:pPr>
            <a:r>
              <a:rPr lang="en-US" sz="3400" dirty="0" err="1">
                <a:latin typeface="Book Antiqua" pitchFamily="18" charset="0"/>
              </a:rPr>
              <a:t>func</a:t>
            </a:r>
            <a:r>
              <a:rPr lang="en-US" sz="3400" dirty="0">
                <a:latin typeface="Book Antiqua" pitchFamily="18" charset="0"/>
              </a:rPr>
              <a:t>(“</a:t>
            </a:r>
            <a:r>
              <a:rPr lang="en-US" sz="3400" dirty="0" err="1">
                <a:latin typeface="Book Antiqua" pitchFamily="18" charset="0"/>
              </a:rPr>
              <a:t>Goransh</a:t>
            </a:r>
            <a:r>
              <a:rPr lang="en-US" sz="3400" dirty="0">
                <a:latin typeface="Book Antiqua" pitchFamily="18" charset="0"/>
              </a:rPr>
              <a:t>”, “</a:t>
            </a:r>
            <a:r>
              <a:rPr lang="en-US" sz="3400" dirty="0" err="1">
                <a:latin typeface="Book Antiqua" pitchFamily="18" charset="0"/>
              </a:rPr>
              <a:t>Mathematics”,”Android</a:t>
            </a:r>
            <a:r>
              <a:rPr lang="en-US" sz="3400" dirty="0">
                <a:latin typeface="Book Antiqua" pitchFamily="18" charset="0"/>
              </a:rPr>
              <a:t> Programming”)</a:t>
            </a:r>
          </a:p>
          <a:p>
            <a:pPr marL="0" indent="0">
              <a:lnSpc>
                <a:spcPct val="170000"/>
              </a:lnSpc>
              <a:buNone/>
            </a:pPr>
            <a:r>
              <a:rPr lang="en-US" sz="3400" dirty="0" err="1">
                <a:latin typeface="Book Antiqua" pitchFamily="18" charset="0"/>
              </a:rPr>
              <a:t>func</a:t>
            </a:r>
            <a:r>
              <a:rPr lang="en-US" sz="3400" dirty="0">
                <a:latin typeface="Book Antiqua" pitchFamily="18" charset="0"/>
              </a:rPr>
              <a:t> (“</a:t>
            </a:r>
            <a:r>
              <a:rPr lang="en-US" sz="3400" dirty="0" err="1">
                <a:latin typeface="Book Antiqua" pitchFamily="18" charset="0"/>
              </a:rPr>
              <a:t>Richa</a:t>
            </a:r>
            <a:r>
              <a:rPr lang="en-US" sz="3400" dirty="0">
                <a:latin typeface="Book Antiqua" pitchFamily="18" charset="0"/>
              </a:rPr>
              <a:t>”,”</a:t>
            </a:r>
            <a:r>
              <a:rPr lang="en-US" sz="3400" dirty="0" err="1">
                <a:latin typeface="Book Antiqua" pitchFamily="18" charset="0"/>
              </a:rPr>
              <a:t>C”,”Data</a:t>
            </a:r>
            <a:r>
              <a:rPr lang="en-US" sz="3400" dirty="0">
                <a:latin typeface="Book Antiqua" pitchFamily="18" charset="0"/>
              </a:rPr>
              <a:t> </a:t>
            </a:r>
            <a:r>
              <a:rPr lang="en-US" sz="3400" dirty="0" err="1">
                <a:latin typeface="Book Antiqua" pitchFamily="18" charset="0"/>
              </a:rPr>
              <a:t>Structures”,”Design</a:t>
            </a:r>
            <a:r>
              <a:rPr lang="en-US" sz="3400" dirty="0">
                <a:latin typeface="Book Antiqua" pitchFamily="18" charset="0"/>
              </a:rPr>
              <a:t> and Analysis of Algorithm”)</a:t>
            </a:r>
          </a:p>
          <a:p>
            <a:pPr marL="0" indent="0">
              <a:lnSpc>
                <a:spcPct val="170000"/>
              </a:lnSpc>
              <a:buNone/>
            </a:pPr>
            <a:r>
              <a:rPr lang="en-US" sz="3400" dirty="0" err="1">
                <a:latin typeface="Book Antiqua" pitchFamily="18" charset="0"/>
              </a:rPr>
              <a:t>func</a:t>
            </a:r>
            <a:r>
              <a:rPr lang="en-US" sz="3400" dirty="0">
                <a:latin typeface="Book Antiqua" pitchFamily="18" charset="0"/>
              </a:rPr>
              <a:t>(“</a:t>
            </a:r>
            <a:r>
              <a:rPr lang="en-US" sz="3400" dirty="0" err="1">
                <a:latin typeface="Book Antiqua" pitchFamily="18" charset="0"/>
              </a:rPr>
              <a:t>Krish</a:t>
            </a:r>
            <a:r>
              <a:rPr lang="en-US" sz="3400" dirty="0">
                <a:latin typeface="Book Antiqua" pitchFamily="18" charset="0"/>
              </a:rPr>
              <a:t>”)</a:t>
            </a:r>
          </a:p>
          <a:p>
            <a:pPr marL="0" indent="0">
              <a:lnSpc>
                <a:spcPct val="170000"/>
              </a:lnSpc>
              <a:buNone/>
            </a:pPr>
            <a:r>
              <a:rPr lang="en-US" sz="3400" dirty="0">
                <a:solidFill>
                  <a:srgbClr val="00B050"/>
                </a:solidFill>
                <a:latin typeface="Book Antiqua" pitchFamily="18" charset="0"/>
              </a:rPr>
              <a:t>OUTPUT:</a:t>
            </a:r>
          </a:p>
          <a:p>
            <a:pPr marL="0" indent="0">
              <a:lnSpc>
                <a:spcPct val="170000"/>
              </a:lnSpc>
              <a:buNone/>
            </a:pPr>
            <a:r>
              <a:rPr lang="en-US" sz="3400" dirty="0" err="1">
                <a:latin typeface="Book Antiqua" pitchFamily="18" charset="0"/>
              </a:rPr>
              <a:t>Goresh</a:t>
            </a:r>
            <a:r>
              <a:rPr lang="en-US" sz="3400" dirty="0">
                <a:latin typeface="Book Antiqua" pitchFamily="18" charset="0"/>
              </a:rPr>
              <a:t> likes to read </a:t>
            </a:r>
            <a:r>
              <a:rPr lang="en-US" sz="3400" dirty="0" err="1">
                <a:latin typeface="Book Antiqua" pitchFamily="18" charset="0"/>
              </a:rPr>
              <a:t>Matematics</a:t>
            </a:r>
            <a:r>
              <a:rPr lang="en-US" sz="3400" dirty="0">
                <a:latin typeface="Book Antiqua" pitchFamily="18" charset="0"/>
              </a:rPr>
              <a:t> Android Programming</a:t>
            </a:r>
          </a:p>
          <a:p>
            <a:pPr marL="0" indent="0">
              <a:lnSpc>
                <a:spcPct val="170000"/>
              </a:lnSpc>
              <a:buNone/>
            </a:pPr>
            <a:r>
              <a:rPr lang="en-US" sz="3400" dirty="0" err="1">
                <a:latin typeface="Book Antiqua" pitchFamily="18" charset="0"/>
              </a:rPr>
              <a:t>Richa</a:t>
            </a:r>
            <a:r>
              <a:rPr lang="en-US" sz="3400" dirty="0">
                <a:latin typeface="Book Antiqua" pitchFamily="18" charset="0"/>
              </a:rPr>
              <a:t> likes to read C </a:t>
            </a:r>
            <a:r>
              <a:rPr lang="en-US" sz="3400" dirty="0" err="1">
                <a:latin typeface="Book Antiqua" pitchFamily="18" charset="0"/>
              </a:rPr>
              <a:t>Daa</a:t>
            </a:r>
            <a:r>
              <a:rPr lang="en-US" sz="3400" dirty="0">
                <a:latin typeface="Book Antiqua" pitchFamily="18" charset="0"/>
              </a:rPr>
              <a:t> Structures Design and Analysis of Algorithms</a:t>
            </a:r>
          </a:p>
          <a:p>
            <a:pPr marL="0" indent="0">
              <a:lnSpc>
                <a:spcPct val="170000"/>
              </a:lnSpc>
              <a:buNone/>
            </a:pPr>
            <a:r>
              <a:rPr lang="en-US" sz="3400" dirty="0" err="1">
                <a:latin typeface="Book Antiqua" pitchFamily="18" charset="0"/>
              </a:rPr>
              <a:t>Krish</a:t>
            </a:r>
            <a:r>
              <a:rPr lang="en-US" sz="3400" dirty="0">
                <a:latin typeface="Book Antiqua" pitchFamily="18" charset="0"/>
              </a:rPr>
              <a:t> likes to read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1427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n-US" sz="3200" dirty="0" smtClean="0">
                <a:latin typeface="Book Antiqua" pitchFamily="18" charset="0"/>
              </a:rPr>
              <a:t>Default Arguments</a:t>
            </a:r>
            <a:endParaRPr lang="en-IN" sz="3200" dirty="0">
              <a:latin typeface="Book Antiqu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14422"/>
            <a:ext cx="9144000" cy="5643578"/>
          </a:xfrm>
        </p:spPr>
        <p:txBody>
          <a:bodyPr>
            <a:normAutofit fontScale="85000" lnSpcReduction="10000"/>
          </a:bodyPr>
          <a:lstStyle/>
          <a:p>
            <a:pPr algn="just">
              <a:lnSpc>
                <a:spcPct val="150000"/>
              </a:lnSpc>
            </a:pPr>
            <a:r>
              <a:rPr lang="en-IN" sz="28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Python allows users to specify </a:t>
            </a:r>
            <a:r>
              <a:rPr lang="en-IN" sz="2800" dirty="0" smtClean="0">
                <a:solidFill>
                  <a:srgbClr val="FF0000"/>
                </a:solidFill>
                <a:latin typeface="Book Antiqua" pitchFamily="18" charset="0"/>
              </a:rPr>
              <a:t>function arguments that can have default values</a:t>
            </a:r>
            <a:r>
              <a:rPr lang="en-IN" sz="28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. </a:t>
            </a:r>
          </a:p>
          <a:p>
            <a:pPr algn="just">
              <a:lnSpc>
                <a:spcPct val="150000"/>
              </a:lnSpc>
            </a:pPr>
            <a:r>
              <a:rPr lang="en-IN" sz="28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This means that a function can </a:t>
            </a:r>
            <a:r>
              <a:rPr lang="en-IN" sz="2800" dirty="0" smtClean="0">
                <a:solidFill>
                  <a:srgbClr val="FF0000"/>
                </a:solidFill>
                <a:latin typeface="Book Antiqua" pitchFamily="18" charset="0"/>
              </a:rPr>
              <a:t>be called with fewer arguments </a:t>
            </a:r>
            <a:r>
              <a:rPr lang="en-IN" sz="28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than it is defined to have. </a:t>
            </a:r>
          </a:p>
          <a:p>
            <a:pPr algn="just">
              <a:lnSpc>
                <a:spcPct val="150000"/>
              </a:lnSpc>
            </a:pPr>
            <a:r>
              <a:rPr lang="en-IN" sz="28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That is, if the function accepts three parameters, but function call provides only two arguments, then the third parameter </a:t>
            </a:r>
            <a:r>
              <a:rPr lang="en-IN" sz="2800" dirty="0" smtClean="0">
                <a:solidFill>
                  <a:srgbClr val="FF0000"/>
                </a:solidFill>
                <a:latin typeface="Book Antiqua" pitchFamily="18" charset="0"/>
              </a:rPr>
              <a:t>will be assigned the default (already specified) value. </a:t>
            </a:r>
          </a:p>
          <a:p>
            <a:pPr algn="just">
              <a:lnSpc>
                <a:spcPct val="150000"/>
              </a:lnSpc>
            </a:pPr>
            <a:r>
              <a:rPr lang="en-IN" sz="28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The default value to an argument is provided by using the assignment operator </a:t>
            </a:r>
            <a:r>
              <a:rPr lang="en-IN" sz="2800" dirty="0" smtClean="0">
                <a:solidFill>
                  <a:srgbClr val="FF0000"/>
                </a:solidFill>
                <a:latin typeface="Book Antiqua" pitchFamily="18" charset="0"/>
              </a:rPr>
              <a:t>(=)</a:t>
            </a:r>
            <a:r>
              <a:rPr lang="en-IN" sz="28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. </a:t>
            </a:r>
          </a:p>
          <a:p>
            <a:pPr algn="just">
              <a:lnSpc>
                <a:spcPct val="150000"/>
              </a:lnSpc>
            </a:pPr>
            <a:r>
              <a:rPr lang="en-IN" sz="28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Users can specify a default value for one or more arguments.</a:t>
            </a:r>
          </a:p>
          <a:p>
            <a:pPr algn="just"/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dirty="0">
                <a:latin typeface="Book Antiqua" pitchFamily="18" charset="0"/>
              </a:rPr>
              <a:t>Default </a:t>
            </a:r>
            <a:r>
              <a:rPr lang="en-US" sz="4000" dirty="0" smtClean="0">
                <a:latin typeface="Book Antiqua" pitchFamily="18" charset="0"/>
              </a:rPr>
              <a:t>Arguments-</a:t>
            </a:r>
            <a:r>
              <a:rPr lang="en-US" sz="4000" dirty="0" err="1" smtClean="0">
                <a:latin typeface="Book Antiqua" pitchFamily="18" charset="0"/>
              </a:rPr>
              <a:t>Eg</a:t>
            </a:r>
            <a:r>
              <a:rPr lang="en-US" sz="4000" dirty="0" smtClean="0">
                <a:latin typeface="Book Antiqua" pitchFamily="18" charset="0"/>
              </a:rPr>
              <a:t>.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57274"/>
            <a:ext cx="8929718" cy="550072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dirty="0" smtClean="0">
                <a:latin typeface="Book Antiqua" pitchFamily="18" charset="0"/>
              </a:rPr>
              <a:t>def display(name, course</a:t>
            </a:r>
            <a:r>
              <a:rPr lang="en-US" sz="2400" dirty="0">
                <a:latin typeface="Book Antiqua" pitchFamily="18" charset="0"/>
              </a:rPr>
              <a:t>=”</a:t>
            </a:r>
            <a:r>
              <a:rPr lang="en-US" sz="2400" dirty="0" err="1">
                <a:latin typeface="Book Antiqua" pitchFamily="18" charset="0"/>
              </a:rPr>
              <a:t>BTech</a:t>
            </a:r>
            <a:r>
              <a:rPr lang="en-US" sz="2400" dirty="0">
                <a:latin typeface="Book Antiqua" pitchFamily="18" charset="0"/>
              </a:rPr>
              <a:t>”):</a:t>
            </a:r>
          </a:p>
          <a:p>
            <a:pPr marL="400050" lvl="1" indent="0">
              <a:buNone/>
            </a:pPr>
            <a:r>
              <a:rPr lang="en-US" sz="2000" dirty="0" smtClean="0">
                <a:latin typeface="Book Antiqua" pitchFamily="18" charset="0"/>
              </a:rPr>
              <a:t>print</a:t>
            </a:r>
            <a:r>
              <a:rPr lang="en-US" sz="2000" dirty="0">
                <a:latin typeface="Book Antiqua" pitchFamily="18" charset="0"/>
              </a:rPr>
              <a:t>(“Name : “+name)</a:t>
            </a:r>
          </a:p>
          <a:p>
            <a:pPr marL="400050" lvl="1" indent="0">
              <a:buNone/>
            </a:pPr>
            <a:r>
              <a:rPr lang="en-US" sz="2000" dirty="0" smtClean="0">
                <a:latin typeface="Book Antiqua" pitchFamily="18" charset="0"/>
              </a:rPr>
              <a:t>print</a:t>
            </a:r>
            <a:r>
              <a:rPr lang="en-US" sz="2000" dirty="0">
                <a:latin typeface="Book Antiqua" pitchFamily="18" charset="0"/>
              </a:rPr>
              <a:t>(“Course :”+</a:t>
            </a:r>
            <a:r>
              <a:rPr lang="en-US" sz="2000" dirty="0" smtClean="0">
                <a:latin typeface="Book Antiqua" pitchFamily="18" charset="0"/>
              </a:rPr>
              <a:t>course)</a:t>
            </a:r>
          </a:p>
          <a:p>
            <a:pPr marL="0" indent="0">
              <a:buNone/>
            </a:pPr>
            <a:r>
              <a:rPr lang="en-US" sz="2400" dirty="0" smtClean="0">
                <a:latin typeface="Book Antiqua" pitchFamily="18" charset="0"/>
              </a:rPr>
              <a:t>display(course</a:t>
            </a:r>
            <a:r>
              <a:rPr lang="en-US" sz="2400" dirty="0">
                <a:latin typeface="Book Antiqua" pitchFamily="18" charset="0"/>
              </a:rPr>
              <a:t>=”</a:t>
            </a:r>
            <a:r>
              <a:rPr lang="en-US" sz="2400" dirty="0" err="1">
                <a:latin typeface="Book Antiqua" pitchFamily="18" charset="0"/>
              </a:rPr>
              <a:t>BCA”,name</a:t>
            </a:r>
            <a:r>
              <a:rPr lang="en-US" sz="2400" dirty="0">
                <a:latin typeface="Book Antiqua" pitchFamily="18" charset="0"/>
              </a:rPr>
              <a:t>= “</a:t>
            </a:r>
            <a:r>
              <a:rPr lang="en-US" sz="2400" dirty="0" err="1">
                <a:latin typeface="Book Antiqua" pitchFamily="18" charset="0"/>
              </a:rPr>
              <a:t>Arav</a:t>
            </a:r>
            <a:r>
              <a:rPr lang="en-US" sz="2400" dirty="0">
                <a:latin typeface="Book Antiqua" pitchFamily="18" charset="0"/>
              </a:rPr>
              <a:t>”)  </a:t>
            </a:r>
            <a:r>
              <a:rPr lang="en-US" sz="2400" dirty="0">
                <a:solidFill>
                  <a:srgbClr val="FF0000"/>
                </a:solidFill>
                <a:latin typeface="Book Antiqua" pitchFamily="18" charset="0"/>
              </a:rPr>
              <a:t>#Keyword Arguments</a:t>
            </a:r>
          </a:p>
          <a:p>
            <a:pPr marL="0" indent="0">
              <a:buNone/>
            </a:pPr>
            <a:r>
              <a:rPr lang="en-US" sz="2400" dirty="0">
                <a:latin typeface="Book Antiqua" pitchFamily="18" charset="0"/>
              </a:rPr>
              <a:t>display(name= “</a:t>
            </a:r>
            <a:r>
              <a:rPr lang="en-US" sz="2400" dirty="0" err="1">
                <a:latin typeface="Book Antiqua" pitchFamily="18" charset="0"/>
              </a:rPr>
              <a:t>Reyansh</a:t>
            </a:r>
            <a:r>
              <a:rPr lang="en-US" sz="2400" dirty="0">
                <a:latin typeface="Book Antiqua" pitchFamily="18" charset="0"/>
              </a:rPr>
              <a:t>”)           </a:t>
            </a:r>
            <a:r>
              <a:rPr lang="en-US" sz="2400" dirty="0" smtClean="0">
                <a:solidFill>
                  <a:srgbClr val="FF0000"/>
                </a:solidFill>
                <a:latin typeface="Book Antiqua" pitchFamily="18" charset="0"/>
              </a:rPr>
              <a:t>#</a:t>
            </a:r>
            <a:r>
              <a:rPr lang="en-US" sz="2400" dirty="0">
                <a:solidFill>
                  <a:srgbClr val="FF0000"/>
                </a:solidFill>
                <a:latin typeface="Book Antiqua" pitchFamily="18" charset="0"/>
              </a:rPr>
              <a:t>Default Argument for course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00B050"/>
                </a:solidFill>
                <a:latin typeface="Book Antiqua" pitchFamily="18" charset="0"/>
              </a:rPr>
              <a:t>OUTPUT</a:t>
            </a:r>
          </a:p>
          <a:p>
            <a:pPr marL="0" indent="0">
              <a:buNone/>
            </a:pPr>
            <a:r>
              <a:rPr lang="en-US" sz="2400" dirty="0">
                <a:latin typeface="Book Antiqua" pitchFamily="18" charset="0"/>
              </a:rPr>
              <a:t>Name : </a:t>
            </a:r>
            <a:r>
              <a:rPr lang="en-US" sz="2400" dirty="0" err="1">
                <a:latin typeface="Book Antiqua" pitchFamily="18" charset="0"/>
              </a:rPr>
              <a:t>Arav</a:t>
            </a:r>
            <a:endParaRPr lang="en-US" sz="2400" dirty="0">
              <a:latin typeface="Book Antiqua" pitchFamily="18" charset="0"/>
            </a:endParaRPr>
          </a:p>
          <a:p>
            <a:pPr marL="0" indent="0">
              <a:buNone/>
            </a:pPr>
            <a:r>
              <a:rPr lang="en-US" sz="2400" dirty="0">
                <a:latin typeface="Book Antiqua" pitchFamily="18" charset="0"/>
              </a:rPr>
              <a:t>Course : BCA</a:t>
            </a:r>
          </a:p>
          <a:p>
            <a:pPr marL="0" indent="0">
              <a:buNone/>
            </a:pPr>
            <a:r>
              <a:rPr lang="en-US" sz="2400" dirty="0">
                <a:latin typeface="Book Antiqua" pitchFamily="18" charset="0"/>
              </a:rPr>
              <a:t>Name : </a:t>
            </a:r>
            <a:r>
              <a:rPr lang="en-US" sz="2400" dirty="0" err="1">
                <a:latin typeface="Book Antiqua" pitchFamily="18" charset="0"/>
              </a:rPr>
              <a:t>Reyansh</a:t>
            </a:r>
            <a:endParaRPr lang="en-US" sz="2400" dirty="0">
              <a:latin typeface="Book Antiqua" pitchFamily="18" charset="0"/>
            </a:endParaRPr>
          </a:p>
          <a:p>
            <a:pPr marL="0" indent="0">
              <a:buNone/>
            </a:pPr>
            <a:r>
              <a:rPr lang="en-US" sz="2400" dirty="0">
                <a:latin typeface="Book Antiqua" pitchFamily="18" charset="0"/>
              </a:rPr>
              <a:t>Course : </a:t>
            </a:r>
            <a:r>
              <a:rPr lang="en-US" sz="2400" dirty="0" err="1">
                <a:latin typeface="Book Antiqua" pitchFamily="18" charset="0"/>
              </a:rPr>
              <a:t>BTech</a:t>
            </a:r>
            <a:endParaRPr lang="en-US" sz="2400" dirty="0">
              <a:latin typeface="Book Antiqua" pitchFamily="18" charset="0"/>
            </a:endParaRPr>
          </a:p>
          <a:p>
            <a:pPr marL="0" indent="0">
              <a:buNone/>
            </a:pPr>
            <a:endParaRPr lang="en-US" sz="2400" dirty="0"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0840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0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5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8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>
                <a:latin typeface="Book Antiqua" pitchFamily="18" charset="0"/>
              </a:rPr>
              <a:t>Documentation Strings</a:t>
            </a:r>
            <a:endParaRPr lang="en-IN" sz="3600" dirty="0">
              <a:latin typeface="Book Antiqu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4900634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 err="1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Docstrings</a:t>
            </a: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 (documentation strings) serve the same purpose as that of comments, as they are designed to explain code. </a:t>
            </a:r>
          </a:p>
          <a:p>
            <a:pPr algn="just">
              <a:lnSpc>
                <a:spcPct val="150000"/>
              </a:lnSpc>
              <a:buNone/>
            </a:pPr>
            <a:r>
              <a:rPr lang="en-US" sz="2400" b="1" u="sng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Syntax: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400" dirty="0" smtClean="0">
                <a:latin typeface="Book Antiqua" pitchFamily="18" charset="0"/>
              </a:rPr>
              <a:t>def </a:t>
            </a:r>
            <a:r>
              <a:rPr lang="en-US" sz="2400" dirty="0" err="1" smtClean="0">
                <a:latin typeface="Book Antiqua" pitchFamily="18" charset="0"/>
              </a:rPr>
              <a:t>functionname</a:t>
            </a:r>
            <a:r>
              <a:rPr lang="en-US" sz="2400" dirty="0" smtClean="0">
                <a:latin typeface="Book Antiqua" pitchFamily="18" charset="0"/>
              </a:rPr>
              <a:t>(parameters):</a:t>
            </a:r>
          </a:p>
          <a:p>
            <a:pPr marL="400050" lvl="1" indent="0">
              <a:lnSpc>
                <a:spcPct val="150000"/>
              </a:lnSpc>
              <a:buNone/>
            </a:pPr>
            <a:r>
              <a:rPr lang="en-US" sz="2000" dirty="0" smtClean="0">
                <a:solidFill>
                  <a:srgbClr val="FF0000"/>
                </a:solidFill>
                <a:latin typeface="Book Antiqua" pitchFamily="18" charset="0"/>
              </a:rPr>
              <a:t>“’</a:t>
            </a:r>
            <a:r>
              <a:rPr lang="en-US" sz="2000" dirty="0" err="1" smtClean="0">
                <a:solidFill>
                  <a:srgbClr val="FF0000"/>
                </a:solidFill>
                <a:latin typeface="Book Antiqua" pitchFamily="18" charset="0"/>
              </a:rPr>
              <a:t>function_docstring</a:t>
            </a:r>
            <a:r>
              <a:rPr lang="en-US" sz="2000" dirty="0" smtClean="0">
                <a:solidFill>
                  <a:srgbClr val="FF0000"/>
                </a:solidFill>
                <a:latin typeface="Book Antiqua" pitchFamily="18" charset="0"/>
              </a:rPr>
              <a:t>’”</a:t>
            </a:r>
          </a:p>
          <a:p>
            <a:pPr marL="400050" lvl="1" indent="0">
              <a:lnSpc>
                <a:spcPct val="150000"/>
              </a:lnSpc>
              <a:buNone/>
            </a:pPr>
            <a:r>
              <a:rPr lang="en-US" sz="2000" dirty="0" smtClean="0">
                <a:latin typeface="Book Antiqua" pitchFamily="18" charset="0"/>
              </a:rPr>
              <a:t>function statements</a:t>
            </a:r>
          </a:p>
          <a:p>
            <a:pPr marL="400050" lvl="1" indent="0">
              <a:lnSpc>
                <a:spcPct val="150000"/>
              </a:lnSpc>
              <a:buNone/>
            </a:pPr>
            <a:r>
              <a:rPr lang="en-US" sz="2000" dirty="0" smtClean="0">
                <a:latin typeface="Book Antiqua" pitchFamily="18" charset="0"/>
              </a:rPr>
              <a:t>return [expression]</a:t>
            </a:r>
          </a:p>
          <a:p>
            <a:endParaRPr lang="en-IN" sz="2400" dirty="0">
              <a:latin typeface="Book Antiqu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dirty="0">
                <a:latin typeface="Book Antiqua" pitchFamily="18" charset="0"/>
              </a:rPr>
              <a:t>Documentation </a:t>
            </a:r>
            <a:r>
              <a:rPr lang="en-US" sz="4000" dirty="0" smtClean="0">
                <a:latin typeface="Book Antiqua" pitchFamily="18" charset="0"/>
              </a:rPr>
              <a:t>Strings-</a:t>
            </a:r>
            <a:r>
              <a:rPr lang="en-US" sz="4000" dirty="0" err="1" smtClean="0">
                <a:latin typeface="Book Antiqua" pitchFamily="18" charset="0"/>
              </a:rPr>
              <a:t>Eg</a:t>
            </a:r>
            <a:r>
              <a:rPr lang="en-US" sz="4000" dirty="0" smtClean="0">
                <a:latin typeface="Book Antiqua" pitchFamily="18" charset="0"/>
              </a:rPr>
              <a:t>.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71546"/>
            <a:ext cx="8686800" cy="5054617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2600" dirty="0" smtClean="0">
                <a:latin typeface="Book Antiqua" pitchFamily="18" charset="0"/>
              </a:rPr>
              <a:t>Example</a:t>
            </a:r>
            <a:r>
              <a:rPr lang="en-US" sz="2600" dirty="0">
                <a:latin typeface="Book Antiqua" pitchFamily="18" charset="0"/>
              </a:rPr>
              <a:t>:-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600" dirty="0">
                <a:latin typeface="Book Antiqua" pitchFamily="18" charset="0"/>
              </a:rPr>
              <a:t>def </a:t>
            </a:r>
            <a:r>
              <a:rPr lang="en-US" sz="2600" dirty="0" err="1">
                <a:latin typeface="Book Antiqua" pitchFamily="18" charset="0"/>
              </a:rPr>
              <a:t>func</a:t>
            </a:r>
            <a:r>
              <a:rPr lang="en-US" sz="2600" dirty="0" smtClean="0">
                <a:latin typeface="Book Antiqua" pitchFamily="18" charset="0"/>
              </a:rPr>
              <a:t>():</a:t>
            </a:r>
          </a:p>
          <a:p>
            <a:pPr marL="400050" lvl="1" indent="0">
              <a:lnSpc>
                <a:spcPct val="150000"/>
              </a:lnSpc>
              <a:buNone/>
            </a:pPr>
            <a:r>
              <a:rPr lang="en-US" sz="2200" dirty="0" smtClean="0">
                <a:latin typeface="Book Antiqua" pitchFamily="18" charset="0"/>
              </a:rPr>
              <a:t>“””The </a:t>
            </a:r>
            <a:r>
              <a:rPr lang="en-US" sz="2200" dirty="0">
                <a:latin typeface="Book Antiqua" pitchFamily="18" charset="0"/>
              </a:rPr>
              <a:t>program  just prints a message</a:t>
            </a:r>
            <a:r>
              <a:rPr lang="en-US" sz="2200" dirty="0" smtClean="0">
                <a:latin typeface="Book Antiqua" pitchFamily="18" charset="0"/>
              </a:rPr>
              <a:t>.        </a:t>
            </a:r>
            <a:r>
              <a:rPr lang="en-US" sz="2200" dirty="0" smtClean="0">
                <a:solidFill>
                  <a:srgbClr val="FF0000"/>
                </a:solidFill>
                <a:latin typeface="Book Antiqua" pitchFamily="18" charset="0"/>
              </a:rPr>
              <a:t># Doc string  </a:t>
            </a:r>
            <a:endParaRPr lang="en-US" sz="2200" dirty="0">
              <a:solidFill>
                <a:srgbClr val="FF0000"/>
              </a:solidFill>
              <a:latin typeface="Book Antiqua" pitchFamily="18" charset="0"/>
            </a:endParaRPr>
          </a:p>
          <a:p>
            <a:pPr marL="400050" lvl="1" indent="0">
              <a:lnSpc>
                <a:spcPct val="150000"/>
              </a:lnSpc>
              <a:buNone/>
            </a:pPr>
            <a:r>
              <a:rPr lang="en-US" sz="2200" dirty="0">
                <a:latin typeface="Book Antiqua" pitchFamily="18" charset="0"/>
              </a:rPr>
              <a:t>It will display Hello World!!!  </a:t>
            </a:r>
            <a:r>
              <a:rPr lang="en-US" sz="2200" dirty="0" smtClean="0">
                <a:latin typeface="Book Antiqua" pitchFamily="18" charset="0"/>
              </a:rPr>
              <a:t>“””</a:t>
            </a:r>
            <a:endParaRPr lang="en-US" sz="2200" dirty="0">
              <a:latin typeface="Book Antiqua" pitchFamily="18" charset="0"/>
            </a:endParaRPr>
          </a:p>
          <a:p>
            <a:pPr marL="400050" lvl="1" indent="0">
              <a:lnSpc>
                <a:spcPct val="150000"/>
              </a:lnSpc>
              <a:buNone/>
            </a:pPr>
            <a:r>
              <a:rPr lang="en-US" sz="2200" dirty="0">
                <a:latin typeface="Book Antiqua" pitchFamily="18" charset="0"/>
              </a:rPr>
              <a:t>print(“Hello World !!!”)</a:t>
            </a:r>
          </a:p>
          <a:p>
            <a:pPr marL="0" indent="0">
              <a:buNone/>
            </a:pPr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5143504" y="2571744"/>
            <a:ext cx="500066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5143504" y="3429000"/>
            <a:ext cx="500066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rot="5400000">
            <a:off x="5215736" y="2999578"/>
            <a:ext cx="857256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37414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071546"/>
          </a:xfrm>
        </p:spPr>
        <p:txBody>
          <a:bodyPr>
            <a:normAutofit/>
          </a:bodyPr>
          <a:lstStyle/>
          <a:p>
            <a:r>
              <a:rPr lang="en-US" sz="3600" dirty="0" smtClean="0">
                <a:latin typeface="Book Antiqua" pitchFamily="18" charset="0"/>
              </a:rPr>
              <a:t>Recursive Functions</a:t>
            </a:r>
            <a:endParaRPr lang="en-IN" sz="3600" dirty="0">
              <a:latin typeface="Book Antiqu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785794"/>
            <a:ext cx="9144000" cy="6072206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None/>
            </a:pP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A recursive function is defined as a </a:t>
            </a:r>
            <a:r>
              <a:rPr lang="en-US" sz="2400" dirty="0" smtClean="0">
                <a:solidFill>
                  <a:srgbClr val="FF0000"/>
                </a:solidFill>
                <a:latin typeface="Book Antiqua" pitchFamily="18" charset="0"/>
              </a:rPr>
              <a:t>function that calls itself </a:t>
            </a: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to solve a smaller version of its task until a final call is made which does not require a call to itself. </a:t>
            </a:r>
            <a:endParaRPr lang="en-US" sz="1900" dirty="0">
              <a:solidFill>
                <a:schemeClr val="accent1">
                  <a:lumMod val="75000"/>
                </a:schemeClr>
              </a:solidFill>
              <a:latin typeface="Book Antiqua" pitchFamily="18" charset="0"/>
            </a:endParaRPr>
          </a:p>
          <a:p>
            <a:pPr marL="0" indent="0">
              <a:lnSpc>
                <a:spcPct val="160000"/>
              </a:lnSpc>
              <a:buNone/>
            </a:pPr>
            <a:r>
              <a:rPr lang="en-US" sz="2000" dirty="0" smtClean="0">
                <a:latin typeface="Book Antiqua" pitchFamily="18" charset="0"/>
              </a:rPr>
              <a:t>def fact(n):</a:t>
            </a:r>
          </a:p>
          <a:p>
            <a:pPr marL="400050" lvl="1" indent="0">
              <a:lnSpc>
                <a:spcPct val="160000"/>
              </a:lnSpc>
              <a:buNone/>
            </a:pPr>
            <a:r>
              <a:rPr lang="en-US" sz="1800" dirty="0" smtClean="0">
                <a:latin typeface="Book Antiqua" pitchFamily="18" charset="0"/>
              </a:rPr>
              <a:t>if(n==1 or n==0):</a:t>
            </a:r>
          </a:p>
          <a:p>
            <a:pPr marL="400050" lvl="1" indent="0">
              <a:lnSpc>
                <a:spcPct val="160000"/>
              </a:lnSpc>
              <a:buNone/>
            </a:pPr>
            <a:r>
              <a:rPr lang="en-US" sz="1800" dirty="0" smtClean="0">
                <a:latin typeface="Book Antiqua" pitchFamily="18" charset="0"/>
              </a:rPr>
              <a:t>	return 1</a:t>
            </a:r>
          </a:p>
          <a:p>
            <a:pPr marL="400050" lvl="1" indent="0">
              <a:lnSpc>
                <a:spcPct val="160000"/>
              </a:lnSpc>
              <a:buNone/>
            </a:pPr>
            <a:r>
              <a:rPr lang="en-US" sz="1800" dirty="0" smtClean="0">
                <a:latin typeface="Book Antiqua" pitchFamily="18" charset="0"/>
              </a:rPr>
              <a:t>else:</a:t>
            </a:r>
          </a:p>
          <a:p>
            <a:pPr marL="400050" lvl="1" indent="0">
              <a:lnSpc>
                <a:spcPct val="160000"/>
              </a:lnSpc>
              <a:buNone/>
            </a:pPr>
            <a:r>
              <a:rPr lang="en-US" sz="1800" dirty="0" smtClean="0">
                <a:latin typeface="Book Antiqua" pitchFamily="18" charset="0"/>
              </a:rPr>
              <a:t>	 return n*fact(n-1)</a:t>
            </a:r>
          </a:p>
          <a:p>
            <a:pPr marL="0" indent="0">
              <a:lnSpc>
                <a:spcPct val="160000"/>
              </a:lnSpc>
              <a:buNone/>
            </a:pPr>
            <a:r>
              <a:rPr lang="en-US" sz="2000" dirty="0" smtClean="0">
                <a:latin typeface="Book Antiqua" pitchFamily="18" charset="0"/>
              </a:rPr>
              <a:t>n=</a:t>
            </a:r>
            <a:r>
              <a:rPr lang="en-US" sz="2000" dirty="0" err="1" smtClean="0">
                <a:latin typeface="Book Antiqua" pitchFamily="18" charset="0"/>
              </a:rPr>
              <a:t>int</a:t>
            </a:r>
            <a:r>
              <a:rPr lang="en-US" sz="2000" dirty="0" smtClean="0">
                <a:latin typeface="Book Antiqua" pitchFamily="18" charset="0"/>
              </a:rPr>
              <a:t>(input(“Enter the value of n:”))</a:t>
            </a:r>
          </a:p>
          <a:p>
            <a:pPr marL="0" indent="0">
              <a:lnSpc>
                <a:spcPct val="160000"/>
              </a:lnSpc>
              <a:buNone/>
            </a:pPr>
            <a:r>
              <a:rPr lang="en-US" sz="2000" dirty="0" smtClean="0">
                <a:latin typeface="Book Antiqua" pitchFamily="18" charset="0"/>
              </a:rPr>
              <a:t>print(“The factorial </a:t>
            </a:r>
            <a:r>
              <a:rPr lang="en-US" sz="2000" dirty="0" err="1" smtClean="0">
                <a:latin typeface="Book Antiqua" pitchFamily="18" charset="0"/>
              </a:rPr>
              <a:t>of”,n,”is”,fact</a:t>
            </a:r>
            <a:r>
              <a:rPr lang="en-US" sz="2000" dirty="0" smtClean="0">
                <a:latin typeface="Book Antiqua" pitchFamily="18" charset="0"/>
              </a:rPr>
              <a:t>(n))</a:t>
            </a:r>
          </a:p>
          <a:p>
            <a:pPr algn="just">
              <a:lnSpc>
                <a:spcPct val="150000"/>
              </a:lnSpc>
              <a:buNone/>
            </a:pPr>
            <a:endParaRPr lang="en-US" sz="2400" dirty="0" smtClean="0">
              <a:solidFill>
                <a:schemeClr val="accent1">
                  <a:lumMod val="75000"/>
                </a:schemeClr>
              </a:solidFill>
              <a:latin typeface="Book Antiqua" pitchFamily="18" charset="0"/>
            </a:endParaRPr>
          </a:p>
          <a:p>
            <a:endParaRPr lang="en-IN" dirty="0"/>
          </a:p>
        </p:txBody>
      </p:sp>
      <p:sp>
        <p:nvSpPr>
          <p:cNvPr id="4" name="TextBox 3"/>
          <p:cNvSpPr txBox="1"/>
          <p:nvPr/>
        </p:nvSpPr>
        <p:spPr>
          <a:xfrm>
            <a:off x="5292080" y="3114684"/>
            <a:ext cx="3071834" cy="1698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60000"/>
              </a:lnSpc>
            </a:pPr>
            <a:r>
              <a:rPr lang="en-US" dirty="0" smtClean="0">
                <a:solidFill>
                  <a:srgbClr val="00B050"/>
                </a:solidFill>
                <a:latin typeface="Book Antiqua" pitchFamily="18" charset="0"/>
              </a:rPr>
              <a:t>OUTPUT:</a:t>
            </a:r>
          </a:p>
          <a:p>
            <a:pPr>
              <a:lnSpc>
                <a:spcPct val="160000"/>
              </a:lnSpc>
            </a:pPr>
            <a:r>
              <a:rPr lang="en-US" dirty="0" smtClean="0">
                <a:latin typeface="Book Antiqua" pitchFamily="18" charset="0"/>
              </a:rPr>
              <a:t>Enter the value of n :6</a:t>
            </a:r>
          </a:p>
          <a:p>
            <a:pPr>
              <a:lnSpc>
                <a:spcPct val="160000"/>
              </a:lnSpc>
            </a:pPr>
            <a:r>
              <a:rPr lang="en-US" dirty="0" smtClean="0">
                <a:latin typeface="Book Antiqua" pitchFamily="18" charset="0"/>
              </a:rPr>
              <a:t>The factorial of 6 is 720</a:t>
            </a:r>
          </a:p>
          <a:p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8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1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4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9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4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4623</TotalTime>
  <Words>3513</Words>
  <Application>Microsoft Office PowerPoint</Application>
  <PresentationFormat>On-screen Show (4:3)</PresentationFormat>
  <Paragraphs>792</Paragraphs>
  <Slides>69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69</vt:i4>
      </vt:variant>
    </vt:vector>
  </HeadingPairs>
  <TitlesOfParts>
    <vt:vector size="70" baseType="lpstr">
      <vt:lpstr>Office Theme</vt:lpstr>
      <vt:lpstr>Boolean operator </vt:lpstr>
      <vt:lpstr>Boolean operator </vt:lpstr>
      <vt:lpstr>Arithmetic Operators</vt:lpstr>
      <vt:lpstr>Comparison Operators</vt:lpstr>
      <vt:lpstr>Unary Operators </vt:lpstr>
      <vt:lpstr>Bitwise Operator </vt:lpstr>
      <vt:lpstr>Shift Operators</vt:lpstr>
      <vt:lpstr>Logical Operators </vt:lpstr>
      <vt:lpstr>Logical Operators </vt:lpstr>
      <vt:lpstr>Membership Operator</vt:lpstr>
      <vt:lpstr>Identity Operator </vt:lpstr>
      <vt:lpstr>Control Statements </vt:lpstr>
      <vt:lpstr>If Statement  </vt:lpstr>
      <vt:lpstr>If Statement</vt:lpstr>
      <vt:lpstr>If-Else Statement </vt:lpstr>
      <vt:lpstr>If-Else Statement  </vt:lpstr>
      <vt:lpstr>Nested if Statements </vt:lpstr>
      <vt:lpstr>  Nested if statements-Example  </vt:lpstr>
      <vt:lpstr>if-elif-else Statement  </vt:lpstr>
      <vt:lpstr>if-elif-else statement-Example</vt:lpstr>
      <vt:lpstr>if-elif-else statement</vt:lpstr>
      <vt:lpstr>PowerPoint Presentation</vt:lpstr>
      <vt:lpstr>while loop</vt:lpstr>
      <vt:lpstr>For Loop  </vt:lpstr>
      <vt:lpstr>For loop </vt:lpstr>
      <vt:lpstr>For Loop and Range() Function </vt:lpstr>
      <vt:lpstr>For loop and Range() function</vt:lpstr>
      <vt:lpstr>Range() function</vt:lpstr>
      <vt:lpstr>Nested Loops </vt:lpstr>
      <vt:lpstr>Nested Loops </vt:lpstr>
      <vt:lpstr>The break statement</vt:lpstr>
      <vt:lpstr>The break statement</vt:lpstr>
      <vt:lpstr>The break statement - Example</vt:lpstr>
      <vt:lpstr>The Continue Statement </vt:lpstr>
      <vt:lpstr>The Continue Statement </vt:lpstr>
      <vt:lpstr>The Continue Statement </vt:lpstr>
      <vt:lpstr>The Pass Statement  </vt:lpstr>
      <vt:lpstr>The Pass Statement Example </vt:lpstr>
      <vt:lpstr>The Pass Statement   Pass and Comment</vt:lpstr>
      <vt:lpstr>The Else Statement used with Loops  </vt:lpstr>
      <vt:lpstr>The Else Statement used with Loops</vt:lpstr>
      <vt:lpstr>PowerPoint Presentation</vt:lpstr>
      <vt:lpstr>Functions </vt:lpstr>
      <vt:lpstr>Need for Functions  </vt:lpstr>
      <vt:lpstr>Function Declaration and Definition </vt:lpstr>
      <vt:lpstr>Contd..</vt:lpstr>
      <vt:lpstr>Function Definition  </vt:lpstr>
      <vt:lpstr>Contd..</vt:lpstr>
      <vt:lpstr>Function Call  </vt:lpstr>
      <vt:lpstr>Function Parameters </vt:lpstr>
      <vt:lpstr>Function Call  </vt:lpstr>
      <vt:lpstr>Local Variables</vt:lpstr>
      <vt:lpstr>Global Variables</vt:lpstr>
      <vt:lpstr>Local and Global Variables – Eg. </vt:lpstr>
      <vt:lpstr>Local and Global Variables – Eg. </vt:lpstr>
      <vt:lpstr>Using the Global Statement</vt:lpstr>
      <vt:lpstr>The Return Statement   </vt:lpstr>
      <vt:lpstr>The Return Statement </vt:lpstr>
      <vt:lpstr>Passing the arguments</vt:lpstr>
      <vt:lpstr>Required Arguments- Eg. </vt:lpstr>
      <vt:lpstr>Keyword Arguments</vt:lpstr>
      <vt:lpstr>Keyword Arguments-Eg. </vt:lpstr>
      <vt:lpstr>Variable-length Arguments</vt:lpstr>
      <vt:lpstr>Variable Length Arguments-Eg. </vt:lpstr>
      <vt:lpstr>Default Arguments</vt:lpstr>
      <vt:lpstr>Default Arguments-Eg. </vt:lpstr>
      <vt:lpstr>Documentation Strings</vt:lpstr>
      <vt:lpstr>Documentation Strings-Eg. </vt:lpstr>
      <vt:lpstr>Recursive Functions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english</cp:lastModifiedBy>
  <cp:revision>79</cp:revision>
  <dcterms:created xsi:type="dcterms:W3CDTF">2017-08-18T04:50:30Z</dcterms:created>
  <dcterms:modified xsi:type="dcterms:W3CDTF">2017-11-07T05:26:15Z</dcterms:modified>
</cp:coreProperties>
</file>