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2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76" autoAdjust="0"/>
  </p:normalViewPr>
  <p:slideViewPr>
    <p:cSldViewPr>
      <p:cViewPr>
        <p:scale>
          <a:sx n="73" d="100"/>
          <a:sy n="73" d="100"/>
        </p:scale>
        <p:origin x="-129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BE267-50DE-4953-B904-688396E6C3B9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2EB33-24A3-4829-913A-0514E692FF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9797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6158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07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389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07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8581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706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50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29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175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79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637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9D57D-A1C3-4897-8E66-A41EF23E55EB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8FE33-221B-4DCE-970B-A519D2A985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77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Strings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Traversing a String: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Times New Roman" pitchFamily="18" charset="0"/>
              </a:rPr>
              <a:t>A string can be traversed by accessing character(s) from one index to another. For example, the following program uses indexing to traverse a string from first character to the last.</a:t>
            </a:r>
          </a:p>
          <a:p>
            <a:pPr algn="l"/>
            <a:r>
              <a:rPr lang="en-IN" sz="20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Example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1:</a:t>
            </a:r>
          </a:p>
          <a:p>
            <a:pPr algn="l"/>
            <a:r>
              <a:rPr lang="en-IN" sz="2000" b="1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	</a:t>
            </a:r>
            <a:r>
              <a:rPr lang="en-IN" sz="20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message =“Hello!”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index=0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for i in message: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print(“message[“,index,”]=“,i)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index+=1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</a:t>
            </a:r>
            <a:r>
              <a:rPr lang="en-IN" sz="20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Output</a:t>
            </a:r>
          </a:p>
          <a:p>
            <a:pPr algn="l"/>
            <a:r>
              <a:rPr lang="en-IN" sz="2000" b="1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message[0]=H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 message[1]=e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 message[2]=l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 message[3]=l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 message[4]=o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 message[5]=!</a:t>
            </a:r>
          </a:p>
          <a:p>
            <a:pPr algn="l"/>
            <a:r>
              <a:rPr lang="en-IN" sz="2000" b="1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                     </a:t>
            </a:r>
            <a:endParaRPr lang="en-IN" sz="2000" b="1" dirty="0">
              <a:solidFill>
                <a:schemeClr val="tx1"/>
              </a:solidFill>
              <a:latin typeface="Book Antiqu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6020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7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5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6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7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2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3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0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1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1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2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8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9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0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5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6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7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3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4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Concatenating &amp; Multiplying Strings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u="sng" dirty="0" smtClean="0">
                <a:latin typeface="Book Antiqua" pitchFamily="18" charset="0"/>
              </a:rPr>
              <a:t>Example 1: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Str1=“Hello”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Str2=“World”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Str3=Str1+Str2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Print(“The concatenated String is : ”,Str3)</a:t>
            </a:r>
          </a:p>
          <a:p>
            <a:pPr marL="0" indent="0">
              <a:buNone/>
            </a:pPr>
            <a:r>
              <a:rPr lang="en-IN" sz="2000" u="sng" dirty="0" smtClean="0"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The concatenated string is : Hello World</a:t>
            </a:r>
          </a:p>
          <a:p>
            <a:pPr marL="0" indent="0">
              <a:buNone/>
            </a:pPr>
            <a:endParaRPr lang="en-IN" sz="2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u="sng" dirty="0" smtClean="0">
                <a:latin typeface="Book Antiqua" pitchFamily="18" charset="0"/>
              </a:rPr>
              <a:t>Example 2:</a:t>
            </a:r>
          </a:p>
          <a:p>
            <a:pPr marL="0" indent="0">
              <a:buNone/>
            </a:pP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=“Hello”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Print(</a:t>
            </a: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*3)                                               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 </a:t>
            </a:r>
            <a:r>
              <a:rPr lang="en-IN" sz="2000" u="sng" dirty="0" smtClean="0"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Hello </a:t>
            </a:r>
            <a:r>
              <a:rPr lang="en-IN" sz="2000" dirty="0" err="1" smtClean="0">
                <a:latin typeface="Book Antiqua" pitchFamily="18" charset="0"/>
              </a:rPr>
              <a:t>Hello</a:t>
            </a:r>
            <a:r>
              <a:rPr lang="en-IN" sz="2000" dirty="0" smtClean="0">
                <a:latin typeface="Book Antiqua" pitchFamily="18" charset="0"/>
              </a:rPr>
              <a:t> </a:t>
            </a:r>
            <a:r>
              <a:rPr lang="en-IN" sz="2000" dirty="0" err="1" smtClean="0">
                <a:latin typeface="Book Antiqua" pitchFamily="18" charset="0"/>
              </a:rPr>
              <a:t>Hello</a:t>
            </a:r>
            <a:endParaRPr lang="en-IN" sz="20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0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4800" dirty="0" smtClean="0">
                <a:latin typeface="Book Antiqua" pitchFamily="18" charset="0"/>
              </a:rPr>
              <a:t>Concatenating Strings </a:t>
            </a:r>
            <a:endParaRPr lang="en-IN" sz="48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u="sng" dirty="0" smtClean="0">
                <a:latin typeface="Book Antiqua" pitchFamily="18" charset="0"/>
              </a:rPr>
              <a:t>Example:</a:t>
            </a:r>
          </a:p>
          <a:p>
            <a:pPr marL="0" indent="0">
              <a:buNone/>
            </a:pPr>
            <a:r>
              <a:rPr lang="en-IN" sz="2800" dirty="0" err="1">
                <a:latin typeface="Book Antiqua" pitchFamily="18" charset="0"/>
              </a:rPr>
              <a:t>s</a:t>
            </a:r>
            <a:r>
              <a:rPr lang="en-IN" sz="2800" dirty="0" err="1" smtClean="0">
                <a:latin typeface="Book Antiqua" pitchFamily="18" charset="0"/>
              </a:rPr>
              <a:t>tr</a:t>
            </a:r>
            <a:r>
              <a:rPr lang="en-IN" sz="2800" dirty="0">
                <a:latin typeface="Book Antiqua" pitchFamily="18" charset="0"/>
              </a:rPr>
              <a:t>=“Hello, ” </a:t>
            </a:r>
            <a:endParaRPr lang="en-IN" sz="2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800" dirty="0" smtClean="0">
                <a:latin typeface="Book Antiqua" pitchFamily="18" charset="0"/>
              </a:rPr>
              <a:t>name=input(“\</a:t>
            </a:r>
            <a:r>
              <a:rPr lang="en-IN" sz="2800" dirty="0">
                <a:latin typeface="Book Antiqua" pitchFamily="18" charset="0"/>
              </a:rPr>
              <a:t>n Enter your </a:t>
            </a:r>
            <a:r>
              <a:rPr lang="en-IN" sz="2800" dirty="0" smtClean="0">
                <a:latin typeface="Book Antiqua" pitchFamily="18" charset="0"/>
              </a:rPr>
              <a:t>name :”)</a:t>
            </a:r>
            <a:endParaRPr lang="en-IN" sz="2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800" dirty="0" err="1">
                <a:latin typeface="Book Antiqua" pitchFamily="18" charset="0"/>
              </a:rPr>
              <a:t>s</a:t>
            </a:r>
            <a:r>
              <a:rPr lang="en-IN" sz="2800" dirty="0" err="1" smtClean="0">
                <a:latin typeface="Book Antiqua" pitchFamily="18" charset="0"/>
              </a:rPr>
              <a:t>tr</a:t>
            </a:r>
            <a:r>
              <a:rPr lang="en-IN" sz="2800" dirty="0">
                <a:latin typeface="Book Antiqua" pitchFamily="18" charset="0"/>
              </a:rPr>
              <a:t>+=</a:t>
            </a:r>
            <a:r>
              <a:rPr lang="en-IN" sz="2800" dirty="0" smtClean="0">
                <a:latin typeface="Book Antiqua" pitchFamily="18" charset="0"/>
              </a:rPr>
              <a:t>name</a:t>
            </a:r>
            <a:endParaRPr lang="en-IN" sz="2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800" dirty="0" err="1">
                <a:latin typeface="Book Antiqua" pitchFamily="18" charset="0"/>
              </a:rPr>
              <a:t>s</a:t>
            </a:r>
            <a:r>
              <a:rPr lang="en-IN" sz="2800" dirty="0" err="1" smtClean="0">
                <a:latin typeface="Book Antiqua" pitchFamily="18" charset="0"/>
              </a:rPr>
              <a:t>tr</a:t>
            </a:r>
            <a:r>
              <a:rPr lang="en-IN" sz="2800" dirty="0">
                <a:latin typeface="Book Antiqua" pitchFamily="18" charset="0"/>
              </a:rPr>
              <a:t>+=“.Welcome to </a:t>
            </a:r>
            <a:r>
              <a:rPr lang="en-IN" sz="2800" dirty="0" smtClean="0">
                <a:latin typeface="Book Antiqua" pitchFamily="18" charset="0"/>
              </a:rPr>
              <a:t>Python programming.”</a:t>
            </a:r>
          </a:p>
          <a:p>
            <a:pPr marL="0" indent="0">
              <a:buNone/>
            </a:pPr>
            <a:r>
              <a:rPr lang="en-IN" sz="2800" dirty="0" smtClean="0">
                <a:latin typeface="Book Antiqua" pitchFamily="18" charset="0"/>
              </a:rPr>
              <a:t>print(</a:t>
            </a:r>
            <a:r>
              <a:rPr lang="en-IN" sz="2800" dirty="0" err="1">
                <a:latin typeface="Book Antiqua" pitchFamily="18" charset="0"/>
              </a:rPr>
              <a:t>s</a:t>
            </a:r>
            <a:r>
              <a:rPr lang="en-IN" sz="2800" dirty="0" err="1" smtClean="0">
                <a:latin typeface="Book Antiqua" pitchFamily="18" charset="0"/>
              </a:rPr>
              <a:t>tr</a:t>
            </a:r>
            <a:r>
              <a:rPr lang="en-IN" sz="2800" dirty="0" smtClean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IN" sz="2800" u="sng" dirty="0" smtClean="0">
                <a:latin typeface="Book Antiqua" pitchFamily="18" charset="0"/>
              </a:rPr>
              <a:t>Output</a:t>
            </a:r>
          </a:p>
          <a:p>
            <a:pPr marL="0" indent="0">
              <a:buNone/>
            </a:pPr>
            <a:r>
              <a:rPr lang="en-IN" sz="2800" dirty="0" smtClean="0">
                <a:latin typeface="Book Antiqua" pitchFamily="18" charset="0"/>
              </a:rPr>
              <a:t>Enter </a:t>
            </a:r>
            <a:r>
              <a:rPr lang="en-IN" sz="2800" dirty="0">
                <a:latin typeface="Book Antiqua" pitchFamily="18" charset="0"/>
              </a:rPr>
              <a:t>your </a:t>
            </a:r>
            <a:r>
              <a:rPr lang="en-IN" sz="2800" dirty="0" smtClean="0">
                <a:latin typeface="Book Antiqua" pitchFamily="18" charset="0"/>
              </a:rPr>
              <a:t>name :</a:t>
            </a:r>
            <a:r>
              <a:rPr lang="en-IN" sz="2800" dirty="0" err="1" smtClean="0">
                <a:latin typeface="Book Antiqua" pitchFamily="18" charset="0"/>
              </a:rPr>
              <a:t>Arnav</a:t>
            </a:r>
            <a:endParaRPr lang="en-IN" sz="2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800" dirty="0" err="1">
                <a:latin typeface="Book Antiqua" pitchFamily="18" charset="0"/>
              </a:rPr>
              <a:t>Hello,Arnav</a:t>
            </a:r>
            <a:r>
              <a:rPr lang="en-IN" sz="2800" dirty="0">
                <a:latin typeface="Book Antiqua" pitchFamily="18" charset="0"/>
              </a:rPr>
              <a:t>. Welcome  to </a:t>
            </a:r>
            <a:r>
              <a:rPr lang="en-IN" sz="2800" dirty="0" smtClean="0">
                <a:latin typeface="Book Antiqua" pitchFamily="18" charset="0"/>
              </a:rPr>
              <a:t>Python</a:t>
            </a:r>
            <a:r>
              <a:rPr lang="en-IN" sz="2800" dirty="0">
                <a:latin typeface="Book Antiqua" pitchFamily="18" charset="0"/>
              </a:rPr>
              <a:t> </a:t>
            </a:r>
            <a:r>
              <a:rPr lang="en-IN" sz="2800" dirty="0" smtClean="0">
                <a:latin typeface="Book Antiqua" pitchFamily="18" charset="0"/>
              </a:rPr>
              <a:t>programming.</a:t>
            </a:r>
            <a:endParaRPr lang="en-IN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92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00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3600" b="1" dirty="0" smtClean="0">
                <a:latin typeface="Book Antiqua" pitchFamily="18" charset="0"/>
              </a:rPr>
              <a:t>Strings are Immutable 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4040188" cy="432048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800" b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  <a:cs typeface="Simplified Arabic" panose="02020603050405020304" pitchFamily="18" charset="-78"/>
            </a:endParaRPr>
          </a:p>
          <a:p>
            <a:pPr marL="0" indent="0">
              <a:buNone/>
            </a:pPr>
            <a:r>
              <a:rPr lang="en-IN" sz="1800" b="1" u="sng" dirty="0" smtClean="0">
                <a:latin typeface="Book Antiqua" pitchFamily="18" charset="0"/>
              </a:rPr>
              <a:t>Example:</a:t>
            </a:r>
          </a:p>
          <a:p>
            <a:pPr marL="0" indent="0">
              <a:buNone/>
            </a:pPr>
            <a:endParaRPr lang="en-IN" sz="1800" b="1" u="sng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s</a:t>
            </a:r>
            <a:r>
              <a:rPr lang="en-IN" sz="1800" dirty="0" smtClean="0">
                <a:latin typeface="Book Antiqua" pitchFamily="18" charset="0"/>
              </a:rPr>
              <a:t>tr1=“hello”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</a:t>
            </a:r>
            <a:r>
              <a:rPr lang="en-IN" sz="1800" dirty="0" smtClean="0">
                <a:latin typeface="Book Antiqua" pitchFamily="18" charset="0"/>
              </a:rPr>
              <a:t>rint(“str1 is:”,str1)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</a:t>
            </a:r>
            <a:r>
              <a:rPr lang="en-IN" sz="1800" dirty="0" smtClean="0">
                <a:latin typeface="Book Antiqua" pitchFamily="18" charset="0"/>
              </a:rPr>
              <a:t>rint(“Id of str1 </a:t>
            </a:r>
            <a:r>
              <a:rPr lang="en-IN" sz="1800" dirty="0" err="1" smtClean="0">
                <a:latin typeface="Book Antiqua" pitchFamily="18" charset="0"/>
              </a:rPr>
              <a:t>is:”,id</a:t>
            </a:r>
            <a:r>
              <a:rPr lang="en-IN" sz="1800" dirty="0" smtClean="0">
                <a:latin typeface="Book Antiqua" pitchFamily="18" charset="0"/>
              </a:rPr>
              <a:t>(str1))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s</a:t>
            </a:r>
            <a:r>
              <a:rPr lang="en-IN" sz="1800" dirty="0" smtClean="0">
                <a:latin typeface="Book Antiqua" pitchFamily="18" charset="0"/>
              </a:rPr>
              <a:t>tr2=“’world”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</a:t>
            </a:r>
            <a:r>
              <a:rPr lang="en-IN" sz="1800" dirty="0" smtClean="0">
                <a:latin typeface="Book Antiqua" pitchFamily="18" charset="0"/>
              </a:rPr>
              <a:t>rint(“str2  is :”,str2)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</a:t>
            </a:r>
            <a:r>
              <a:rPr lang="en-IN" sz="1800" dirty="0" smtClean="0">
                <a:latin typeface="Book Antiqua" pitchFamily="18" charset="0"/>
              </a:rPr>
              <a:t>rint(“Id of str1 </a:t>
            </a:r>
            <a:r>
              <a:rPr lang="en-IN" sz="1800" dirty="0" err="1" smtClean="0">
                <a:latin typeface="Book Antiqua" pitchFamily="18" charset="0"/>
              </a:rPr>
              <a:t>is:”,id</a:t>
            </a:r>
            <a:r>
              <a:rPr lang="en-IN" sz="1800" dirty="0" smtClean="0">
                <a:latin typeface="Book Antiqua" pitchFamily="18" charset="0"/>
              </a:rPr>
              <a:t>(str2))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s</a:t>
            </a:r>
            <a:r>
              <a:rPr lang="en-IN" sz="1800" dirty="0" smtClean="0">
                <a:latin typeface="Book Antiqua" pitchFamily="18" charset="0"/>
              </a:rPr>
              <a:t>tr1+=str2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</a:t>
            </a:r>
            <a:r>
              <a:rPr lang="en-IN" sz="1800" dirty="0" smtClean="0">
                <a:latin typeface="Book Antiqua" pitchFamily="18" charset="0"/>
              </a:rPr>
              <a:t>rint(“Str1 after concatenation is:”,str1)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print</a:t>
            </a:r>
            <a:r>
              <a:rPr lang="en-IN" sz="1800" dirty="0">
                <a:latin typeface="Book Antiqua" pitchFamily="18" charset="0"/>
              </a:rPr>
              <a:t>(“Id of str1 </a:t>
            </a:r>
            <a:r>
              <a:rPr lang="en-IN" sz="1800" dirty="0" err="1">
                <a:latin typeface="Book Antiqua" pitchFamily="18" charset="0"/>
              </a:rPr>
              <a:t>is:”,id</a:t>
            </a:r>
            <a:r>
              <a:rPr lang="en-IN" sz="1800" dirty="0">
                <a:latin typeface="Book Antiqua" pitchFamily="18" charset="0"/>
              </a:rPr>
              <a:t>(str1))</a:t>
            </a:r>
            <a:endParaRPr lang="en-IN" sz="1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s</a:t>
            </a:r>
            <a:r>
              <a:rPr lang="en-IN" sz="1800" dirty="0" smtClean="0">
                <a:latin typeface="Book Antiqua" pitchFamily="18" charset="0"/>
              </a:rPr>
              <a:t>tr3=str1 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print(“str3=“,str3)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print(“Id of str3</a:t>
            </a:r>
            <a:r>
              <a:rPr lang="en-IN" sz="1800" dirty="0">
                <a:latin typeface="Book Antiqua" pitchFamily="18" charset="0"/>
              </a:rPr>
              <a:t> </a:t>
            </a:r>
            <a:r>
              <a:rPr lang="en-IN" sz="1800" dirty="0" smtClean="0">
                <a:latin typeface="Book Antiqua" pitchFamily="18" charset="0"/>
              </a:rPr>
              <a:t>is :”,id(str3))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8024" y="2276872"/>
            <a:ext cx="4041775" cy="43833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1800" b="1" u="sng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b="1" u="sng" dirty="0" smtClean="0"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endParaRPr lang="en-IN" sz="1800" b="1" u="sng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s</a:t>
            </a:r>
            <a:r>
              <a:rPr lang="en-IN" sz="1800" dirty="0" smtClean="0">
                <a:latin typeface="Book Antiqua" pitchFamily="18" charset="0"/>
              </a:rPr>
              <a:t>tr1 </a:t>
            </a:r>
            <a:r>
              <a:rPr lang="en-IN" sz="1800" dirty="0">
                <a:latin typeface="Book Antiqua" pitchFamily="18" charset="0"/>
              </a:rPr>
              <a:t>is :hello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Id of str1 is: 45093344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s</a:t>
            </a:r>
            <a:r>
              <a:rPr lang="en-IN" sz="1800" dirty="0" smtClean="0">
                <a:latin typeface="Book Antiqua" pitchFamily="18" charset="0"/>
              </a:rPr>
              <a:t>tr2 </a:t>
            </a:r>
            <a:r>
              <a:rPr lang="en-IN" sz="1800" dirty="0">
                <a:latin typeface="Book Antiqua" pitchFamily="18" charset="0"/>
              </a:rPr>
              <a:t>is: world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Id of str1 is:45093312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s</a:t>
            </a:r>
            <a:r>
              <a:rPr lang="en-IN" sz="1800" dirty="0" smtClean="0">
                <a:latin typeface="Book Antiqua" pitchFamily="18" charset="0"/>
              </a:rPr>
              <a:t>tr1 </a:t>
            </a:r>
            <a:r>
              <a:rPr lang="en-IN" sz="1800" dirty="0">
                <a:latin typeface="Book Antiqua" pitchFamily="18" charset="0"/>
              </a:rPr>
              <a:t>after </a:t>
            </a:r>
            <a:r>
              <a:rPr lang="en-IN" sz="1800" dirty="0" smtClean="0">
                <a:latin typeface="Book Antiqua" pitchFamily="18" charset="0"/>
              </a:rPr>
              <a:t>concatenation </a:t>
            </a:r>
            <a:r>
              <a:rPr lang="en-IN" sz="1800" dirty="0">
                <a:latin typeface="Book Antiqua" pitchFamily="18" charset="0"/>
              </a:rPr>
              <a:t>is </a:t>
            </a:r>
            <a:r>
              <a:rPr lang="en-IN" sz="1800" dirty="0" smtClean="0">
                <a:latin typeface="Book Antiqua" pitchFamily="18" charset="0"/>
              </a:rPr>
              <a:t>:</a:t>
            </a:r>
            <a:r>
              <a:rPr lang="en-IN" sz="1800" dirty="0" err="1" smtClean="0">
                <a:latin typeface="Book Antiqua" pitchFamily="18" charset="0"/>
              </a:rPr>
              <a:t>helloworld</a:t>
            </a:r>
            <a:r>
              <a:rPr lang="en-IN" sz="1800" dirty="0" smtClean="0">
                <a:latin typeface="Book Antiqua" pitchFamily="18" charset="0"/>
              </a:rPr>
              <a:t> 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Id of str1 is :43861792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str3 </a:t>
            </a:r>
            <a:r>
              <a:rPr lang="en-IN" sz="1800" dirty="0">
                <a:latin typeface="Book Antiqua" pitchFamily="18" charset="0"/>
              </a:rPr>
              <a:t>= </a:t>
            </a:r>
            <a:r>
              <a:rPr lang="en-IN" sz="1800" dirty="0" err="1" smtClean="0">
                <a:latin typeface="Book Antiqua" pitchFamily="18" charset="0"/>
              </a:rPr>
              <a:t>helloworld</a:t>
            </a:r>
            <a:endParaRPr lang="en-IN" sz="1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Id </a:t>
            </a:r>
            <a:r>
              <a:rPr lang="en-IN" sz="1800" dirty="0">
                <a:latin typeface="Book Antiqua" pitchFamily="18" charset="0"/>
              </a:rPr>
              <a:t>of str3 is : </a:t>
            </a:r>
            <a:r>
              <a:rPr lang="en-IN" sz="1800" dirty="0" smtClean="0">
                <a:latin typeface="Book Antiqua" pitchFamily="18" charset="0"/>
              </a:rPr>
              <a:t>43861792</a:t>
            </a:r>
            <a:endParaRPr lang="en-IN" sz="1800" dirty="0">
              <a:latin typeface="Book Antiqua" pitchFamily="18" charset="0"/>
            </a:endParaRPr>
          </a:p>
          <a:p>
            <a:endParaRPr lang="en-IN" sz="1800" dirty="0">
              <a:latin typeface="Book Antiqu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1268760"/>
            <a:ext cx="79208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Simplified Arabic" panose="02020603050405020304" pitchFamily="18" charset="-78"/>
              </a:rPr>
              <a:t>Python strings are immutable which means that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  <a:cs typeface="Simplified Arabic" panose="02020603050405020304" pitchFamily="18" charset="-78"/>
              </a:rPr>
              <a:t>once created they cannot be changed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Simplified Arabic" panose="02020603050405020304" pitchFamily="18" charset="-78"/>
              </a:rPr>
              <a:t>. Whenever you try to modify an existing string variable, a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  <a:cs typeface="Simplified Arabic" panose="02020603050405020304" pitchFamily="18" charset="-78"/>
              </a:rPr>
              <a:t>new string is created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Simplified Arabic" panose="02020603050405020304" pitchFamily="18" charset="-78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903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Book Antiqua" pitchFamily="18" charset="0"/>
              </a:rPr>
              <a:t> String Formatting Operator 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267097"/>
            <a:ext cx="9144000" cy="55909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% operator takes a format string on the left (that has %d, %s,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etc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) and the corresponding values in a tuple (will be discussed in subsequent chapter) on the right. The format operator, % allow users to construct strings, replacing parts of the strings with the data stored in variables. </a:t>
            </a:r>
            <a:endParaRPr lang="en-US" sz="16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</a:t>
            </a:r>
            <a:r>
              <a:rPr lang="en-US" sz="1600" b="1" u="sng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syntax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for the string formatting operation is: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C00000"/>
                </a:solidFill>
                <a:latin typeface="Book Antiqua" pitchFamily="18" charset="0"/>
              </a:rPr>
              <a:t>"&lt;Format&gt;" % (&lt;Values&gt;) </a:t>
            </a:r>
            <a:endParaRPr lang="en-US" sz="1600" b="1" dirty="0" smtClean="0">
              <a:latin typeface="Book Antiqua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b="1" u="sng" dirty="0" smtClean="0">
                <a:latin typeface="Book Antiqua" pitchFamily="18" charset="0"/>
              </a:rPr>
              <a:t>Example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latin typeface="Book Antiqua" pitchFamily="18" charset="0"/>
              </a:rPr>
              <a:t>name="</a:t>
            </a:r>
            <a:r>
              <a:rPr lang="en-IN" sz="1600" dirty="0" err="1">
                <a:latin typeface="Book Antiqua" pitchFamily="18" charset="0"/>
              </a:rPr>
              <a:t>aarish</a:t>
            </a:r>
            <a:r>
              <a:rPr lang="en-IN" sz="1600" dirty="0">
                <a:latin typeface="Book Antiqua" pitchFamily="18" charset="0"/>
              </a:rPr>
              <a:t>"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latin typeface="Book Antiqua" pitchFamily="18" charset="0"/>
              </a:rPr>
              <a:t>age=8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latin typeface="Book Antiqua" pitchFamily="18" charset="0"/>
              </a:rPr>
              <a:t>print("name=%s and age  =%d"%(</a:t>
            </a:r>
            <a:r>
              <a:rPr lang="en-IN" sz="1600" dirty="0" err="1">
                <a:latin typeface="Book Antiqua" pitchFamily="18" charset="0"/>
              </a:rPr>
              <a:t>name,age</a:t>
            </a:r>
            <a:r>
              <a:rPr lang="en-IN" sz="1600" dirty="0">
                <a:latin typeface="Book Antiqua" pitchFamily="18" charset="0"/>
              </a:rPr>
              <a:t>))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600" dirty="0">
                <a:latin typeface="Book Antiqua" pitchFamily="18" charset="0"/>
              </a:rPr>
              <a:t>print("name=",</a:t>
            </a:r>
            <a:r>
              <a:rPr lang="en-IN" sz="1600" dirty="0" err="1">
                <a:latin typeface="Book Antiqua" pitchFamily="18" charset="0"/>
              </a:rPr>
              <a:t>name,"and</a:t>
            </a:r>
            <a:r>
              <a:rPr lang="en-IN" sz="1600" dirty="0">
                <a:latin typeface="Book Antiqua" pitchFamily="18" charset="0"/>
              </a:rPr>
              <a:t> age = ",age</a:t>
            </a:r>
            <a:r>
              <a:rPr lang="en-IN" sz="1600" dirty="0" smtClean="0">
                <a:latin typeface="Book Antiqua" pitchFamily="18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b="1" u="sng" dirty="0" smtClean="0">
                <a:latin typeface="Book Antiqua" pitchFamily="18" charset="0"/>
              </a:rPr>
              <a:t>Output</a:t>
            </a:r>
            <a:endParaRPr lang="en-US" sz="1600" u="sng" dirty="0" smtClean="0">
              <a:latin typeface="Book Antiqua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Book Antiqua" pitchFamily="18" charset="0"/>
              </a:rPr>
              <a:t>n</a:t>
            </a:r>
            <a:r>
              <a:rPr lang="en-US" sz="1600" dirty="0" smtClean="0">
                <a:latin typeface="Book Antiqua" pitchFamily="18" charset="0"/>
              </a:rPr>
              <a:t>ame = </a:t>
            </a:r>
            <a:r>
              <a:rPr lang="en-US" sz="1600" dirty="0" err="1" smtClean="0">
                <a:latin typeface="Book Antiqua" pitchFamily="18" charset="0"/>
              </a:rPr>
              <a:t>aarish</a:t>
            </a:r>
            <a:r>
              <a:rPr lang="en-US" sz="1600" dirty="0" smtClean="0">
                <a:latin typeface="Book Antiqua" pitchFamily="18" charset="0"/>
              </a:rPr>
              <a:t> and age = 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Book Antiqua" pitchFamily="18" charset="0"/>
              </a:rPr>
              <a:t> name =</a:t>
            </a:r>
            <a:r>
              <a:rPr lang="en-US" sz="1600" dirty="0" err="1" smtClean="0">
                <a:latin typeface="Book Antiqua" pitchFamily="18" charset="0"/>
              </a:rPr>
              <a:t>anika</a:t>
            </a:r>
            <a:r>
              <a:rPr lang="en-US" sz="1600" dirty="0" smtClean="0">
                <a:latin typeface="Book Antiqua" pitchFamily="18" charset="0"/>
              </a:rPr>
              <a:t> and age =6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58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IN" sz="2800" dirty="0" smtClean="0">
                <a:solidFill>
                  <a:schemeClr val="tx1"/>
                </a:solidFill>
                <a:latin typeface="Book Antiqua" pitchFamily="18" charset="0"/>
              </a:rPr>
              <a:t>Built-in String Methods and Functions</a:t>
            </a:r>
            <a:endParaRPr lang="en-IN" sz="2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771143"/>
              </p:ext>
            </p:extLst>
          </p:nvPr>
        </p:nvGraphicFramePr>
        <p:xfrm>
          <a:off x="179512" y="620688"/>
          <a:ext cx="8640960" cy="5559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0320"/>
                <a:gridCol w="3240360"/>
                <a:gridCol w="2520280"/>
              </a:tblGrid>
              <a:tr h="720080">
                <a:tc>
                  <a:txBody>
                    <a:bodyPr/>
                    <a:lstStyle/>
                    <a:p>
                      <a:pPr algn="ctr"/>
                      <a:endParaRPr lang="en-IN" sz="2400" b="1" dirty="0"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734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734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734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734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6422" y="692696"/>
            <a:ext cx="13372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latin typeface="Book Antiqua" pitchFamily="18" charset="0"/>
              </a:rPr>
              <a:t>FUNCTION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79846" y="676590"/>
            <a:ext cx="11865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latin typeface="Book Antiqua" pitchFamily="18" charset="0"/>
              </a:rPr>
              <a:t>EXAMPLE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47799" y="657847"/>
            <a:ext cx="1074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latin typeface="Book Antiqua" pitchFamily="18" charset="0"/>
              </a:rPr>
              <a:t>OUTPUT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5042" y="1593666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dirty="0">
                <a:latin typeface="Book Antiqua" pitchFamily="18" charset="0"/>
              </a:rPr>
              <a:t>capitalize()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2620" y="1451759"/>
            <a:ext cx="2064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err="1">
                <a:latin typeface="Book Antiqua" pitchFamily="18" charset="0"/>
              </a:rPr>
              <a:t>str</a:t>
            </a:r>
            <a:r>
              <a:rPr lang="en-IN" sz="1600" dirty="0">
                <a:latin typeface="Book Antiqua" pitchFamily="18" charset="0"/>
              </a:rPr>
              <a:t>=“hello”</a:t>
            </a:r>
          </a:p>
          <a:p>
            <a:pPr algn="ctr"/>
            <a:r>
              <a:rPr lang="en-IN" sz="1600" dirty="0">
                <a:latin typeface="Book Antiqua" pitchFamily="18" charset="0"/>
              </a:rPr>
              <a:t>print(</a:t>
            </a:r>
            <a:r>
              <a:rPr lang="en-IN" sz="1600" dirty="0" err="1">
                <a:latin typeface="Book Antiqua" pitchFamily="18" charset="0"/>
              </a:rPr>
              <a:t>str.capitalize</a:t>
            </a:r>
            <a:r>
              <a:rPr lang="en-IN" sz="1600" dirty="0">
                <a:latin typeface="Book Antiqua" pitchFamily="18" charset="0"/>
              </a:rPr>
              <a:t>())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3705" y="1451759"/>
            <a:ext cx="684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dirty="0">
                <a:latin typeface="Book Antiqua" pitchFamily="18" charset="0"/>
              </a:rPr>
              <a:t>Hello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657" y="2812286"/>
            <a:ext cx="2116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dirty="0" err="1">
                <a:latin typeface="Book Antiqua" pitchFamily="18" charset="0"/>
              </a:rPr>
              <a:t>center</a:t>
            </a:r>
            <a:r>
              <a:rPr lang="en-IN" sz="1600" dirty="0">
                <a:latin typeface="Book Antiqua" pitchFamily="18" charset="0"/>
              </a:rPr>
              <a:t>(</a:t>
            </a:r>
            <a:r>
              <a:rPr lang="en-IN" sz="1600" dirty="0" err="1">
                <a:latin typeface="Book Antiqua" pitchFamily="18" charset="0"/>
              </a:rPr>
              <a:t>width,fillchar</a:t>
            </a:r>
            <a:r>
              <a:rPr lang="en-IN" sz="1600" dirty="0">
                <a:latin typeface="Book Antiqua" pitchFamily="18" charset="0"/>
              </a:rPr>
              <a:t>)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7955" y="2735341"/>
            <a:ext cx="2207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err="1">
                <a:latin typeface="Book Antiqua" pitchFamily="18" charset="0"/>
              </a:rPr>
              <a:t>str</a:t>
            </a:r>
            <a:r>
              <a:rPr lang="en-IN" sz="1600" dirty="0">
                <a:latin typeface="Book Antiqua" pitchFamily="18" charset="0"/>
              </a:rPr>
              <a:t>=“hello”</a:t>
            </a:r>
          </a:p>
          <a:p>
            <a:r>
              <a:rPr lang="en-IN" sz="1600" dirty="0">
                <a:latin typeface="Book Antiqua" pitchFamily="18" charset="0"/>
              </a:rPr>
              <a:t>print(</a:t>
            </a:r>
            <a:r>
              <a:rPr lang="en-IN" sz="1600" dirty="0" err="1">
                <a:latin typeface="Book Antiqua" pitchFamily="18" charset="0"/>
              </a:rPr>
              <a:t>str.center</a:t>
            </a:r>
            <a:r>
              <a:rPr lang="en-IN" sz="1600" dirty="0">
                <a:latin typeface="Book Antiqua" pitchFamily="18" charset="0"/>
              </a:rPr>
              <a:t>(10,’*’))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2241" y="2996952"/>
            <a:ext cx="1615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 smtClean="0">
                <a:latin typeface="Book Antiqua" pitchFamily="18" charset="0"/>
              </a:rPr>
              <a:t>   **</a:t>
            </a:r>
            <a:r>
              <a:rPr lang="en-IN" sz="1600" dirty="0">
                <a:latin typeface="Book Antiqua" pitchFamily="18" charset="0"/>
              </a:rPr>
              <a:t>hello**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2263" y="4144171"/>
            <a:ext cx="1843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dirty="0">
                <a:latin typeface="Book Antiqua" pitchFamily="18" charset="0"/>
              </a:rPr>
              <a:t>count(</a:t>
            </a:r>
            <a:r>
              <a:rPr lang="en-IN" sz="1600" dirty="0" err="1">
                <a:latin typeface="Book Antiqua" pitchFamily="18" charset="0"/>
              </a:rPr>
              <a:t>str,beg,end</a:t>
            </a:r>
            <a:r>
              <a:rPr lang="en-IN" sz="1600" dirty="0">
                <a:latin typeface="Book Antiqua" pitchFamily="18" charset="0"/>
              </a:rPr>
              <a:t>)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76193" y="3785057"/>
            <a:ext cx="322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err="1">
                <a:latin typeface="Book Antiqua" pitchFamily="18" charset="0"/>
              </a:rPr>
              <a:t>str</a:t>
            </a:r>
            <a:r>
              <a:rPr lang="en-IN" sz="1600" dirty="0">
                <a:latin typeface="Book Antiqua" pitchFamily="18" charset="0"/>
              </a:rPr>
              <a:t>=“he”</a:t>
            </a:r>
          </a:p>
          <a:p>
            <a:r>
              <a:rPr lang="en-IN" sz="1600" dirty="0">
                <a:latin typeface="Book Antiqua" pitchFamily="18" charset="0"/>
              </a:rPr>
              <a:t>message=“</a:t>
            </a:r>
            <a:r>
              <a:rPr lang="en-IN" sz="1600" dirty="0" err="1">
                <a:latin typeface="Book Antiqua" pitchFamily="18" charset="0"/>
              </a:rPr>
              <a:t>helloworldhellohello</a:t>
            </a:r>
            <a:r>
              <a:rPr lang="en-IN" sz="1600" dirty="0">
                <a:latin typeface="Book Antiqua" pitchFamily="18" charset="0"/>
              </a:rPr>
              <a:t>”</a:t>
            </a:r>
          </a:p>
          <a:p>
            <a:r>
              <a:rPr lang="en-IN" sz="1600" dirty="0">
                <a:latin typeface="Book Antiqua" pitchFamily="18" charset="0"/>
              </a:rPr>
              <a:t>p</a:t>
            </a:r>
            <a:r>
              <a:rPr lang="en-IN" sz="1600" dirty="0" smtClean="0">
                <a:latin typeface="Book Antiqua" pitchFamily="18" charset="0"/>
              </a:rPr>
              <a:t>rint(</a:t>
            </a:r>
            <a:r>
              <a:rPr lang="en-IN" sz="1600" dirty="0" err="1" smtClean="0">
                <a:latin typeface="Book Antiqua" pitchFamily="18" charset="0"/>
              </a:rPr>
              <a:t>message.count</a:t>
            </a:r>
            <a:r>
              <a:rPr lang="en-IN" sz="1600" dirty="0" smtClean="0">
                <a:latin typeface="Book Antiqua" pitchFamily="18" charset="0"/>
              </a:rPr>
              <a:t>(str,0,len      	(message</a:t>
            </a:r>
            <a:r>
              <a:rPr lang="en-IN" sz="1600" dirty="0">
                <a:latin typeface="Book Antiqua" pitchFamily="18" charset="0"/>
              </a:rPr>
              <a:t>)))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88676" y="3885219"/>
            <a:ext cx="823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latin typeface="Book Antiqua" pitchFamily="18" charset="0"/>
              </a:rPr>
              <a:t>3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8555" y="5262385"/>
            <a:ext cx="24384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dirty="0" err="1">
                <a:latin typeface="Book Antiqua" pitchFamily="18" charset="0"/>
              </a:rPr>
              <a:t>endswith</a:t>
            </a:r>
            <a:r>
              <a:rPr lang="en-IN" sz="1600" dirty="0">
                <a:latin typeface="Book Antiqua" pitchFamily="18" charset="0"/>
              </a:rPr>
              <a:t>(</a:t>
            </a:r>
            <a:r>
              <a:rPr lang="en-IN" sz="1600" dirty="0" err="1">
                <a:latin typeface="Book Antiqua" pitchFamily="18" charset="0"/>
              </a:rPr>
              <a:t>suffix,brg,end</a:t>
            </a:r>
            <a:r>
              <a:rPr lang="en-IN" sz="1600" dirty="0">
                <a:latin typeface="Book Antiqua" pitchFamily="18" charset="0"/>
              </a:rPr>
              <a:t>)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09632" y="4942464"/>
            <a:ext cx="31935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IN" sz="1600" dirty="0" smtClean="0">
              <a:latin typeface="Book Antiqua" pitchFamily="18" charset="0"/>
            </a:endParaRPr>
          </a:p>
          <a:p>
            <a:pPr algn="ctr"/>
            <a:r>
              <a:rPr lang="en-IN" sz="1600" dirty="0" smtClean="0">
                <a:latin typeface="Book Antiqua" pitchFamily="18" charset="0"/>
              </a:rPr>
              <a:t>message</a:t>
            </a:r>
            <a:r>
              <a:rPr lang="en-IN" sz="1600" dirty="0">
                <a:latin typeface="Book Antiqua" pitchFamily="18" charset="0"/>
              </a:rPr>
              <a:t>=“she is my best friend”</a:t>
            </a:r>
          </a:p>
          <a:p>
            <a:pPr algn="ctr"/>
            <a:r>
              <a:rPr lang="en-IN" sz="1600" dirty="0">
                <a:latin typeface="Book Antiqua" pitchFamily="18" charset="0"/>
              </a:rPr>
              <a:t>p</a:t>
            </a:r>
            <a:r>
              <a:rPr lang="en-IN" sz="1600" dirty="0" smtClean="0">
                <a:latin typeface="Book Antiqua" pitchFamily="18" charset="0"/>
              </a:rPr>
              <a:t>rint(</a:t>
            </a:r>
            <a:r>
              <a:rPr lang="en-IN" sz="1600" dirty="0" err="1" smtClean="0">
                <a:latin typeface="Book Antiqua" pitchFamily="18" charset="0"/>
              </a:rPr>
              <a:t>message.endswith</a:t>
            </a:r>
            <a:r>
              <a:rPr lang="en-IN" sz="1600" dirty="0">
                <a:latin typeface="Book Antiqua" pitchFamily="18" charset="0"/>
              </a:rPr>
              <a:t>(“end”,0,</a:t>
            </a:r>
          </a:p>
          <a:p>
            <a:pPr algn="ctr"/>
            <a:r>
              <a:rPr lang="en-IN" sz="1600" dirty="0">
                <a:latin typeface="Book Antiqua" pitchFamily="18" charset="0"/>
              </a:rPr>
              <a:t>Len(message)))</a:t>
            </a:r>
          </a:p>
          <a:p>
            <a:pPr algn="ctr"/>
            <a:endParaRPr lang="en-US" sz="1600" dirty="0">
              <a:latin typeface="Book Antiqu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46812" y="5262385"/>
            <a:ext cx="862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dirty="0" smtClean="0">
                <a:latin typeface="Book Antiqua" pitchFamily="18" charset="0"/>
              </a:rPr>
              <a:t>    true  </a:t>
            </a:r>
            <a:endParaRPr lang="en-US" sz="16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8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7" grpId="1"/>
      <p:bldP spid="9" grpId="0"/>
      <p:bldP spid="11" grpId="0"/>
      <p:bldP spid="12" grpId="0"/>
      <p:bldP spid="13" grpId="0"/>
      <p:bldP spid="15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685622"/>
              </p:ext>
            </p:extLst>
          </p:nvPr>
        </p:nvGraphicFramePr>
        <p:xfrm>
          <a:off x="107504" y="260649"/>
          <a:ext cx="8856984" cy="62832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2288"/>
                <a:gridCol w="3600401"/>
                <a:gridCol w="2664295"/>
              </a:tblGrid>
              <a:tr h="1476752"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602178"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602178"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aseline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602178"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0531" y="620687"/>
            <a:ext cx="1891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find(</a:t>
            </a:r>
            <a:r>
              <a:rPr lang="en-IN" dirty="0" err="1">
                <a:latin typeface="Book Antiqua" pitchFamily="18" charset="0"/>
              </a:rPr>
              <a:t>str,beg,end</a:t>
            </a:r>
            <a:r>
              <a:rPr lang="en-IN" dirty="0">
                <a:latin typeface="Book Antiqua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254357"/>
            <a:ext cx="2101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index (</a:t>
            </a:r>
            <a:r>
              <a:rPr lang="en-IN" dirty="0" err="1">
                <a:latin typeface="Book Antiqua" pitchFamily="18" charset="0"/>
              </a:rPr>
              <a:t>str,beg,end</a:t>
            </a:r>
            <a:r>
              <a:rPr lang="en-IN" dirty="0">
                <a:latin typeface="Book Antiqua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4158" y="3611026"/>
            <a:ext cx="1983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rfind</a:t>
            </a:r>
            <a:r>
              <a:rPr lang="en-IN" dirty="0">
                <a:latin typeface="Book Antiqua" pitchFamily="18" charset="0"/>
              </a:rPr>
              <a:t>(</a:t>
            </a:r>
            <a:r>
              <a:rPr lang="en-IN" dirty="0" err="1">
                <a:latin typeface="Book Antiqua" pitchFamily="18" charset="0"/>
              </a:rPr>
              <a:t>str,beg,end</a:t>
            </a:r>
            <a:r>
              <a:rPr lang="en-IN" dirty="0">
                <a:latin typeface="Book Antiqua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8014" y="5157192"/>
            <a:ext cx="2135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rindex</a:t>
            </a:r>
            <a:r>
              <a:rPr lang="en-IN" dirty="0">
                <a:latin typeface="Book Antiqua" pitchFamily="18" charset="0"/>
              </a:rPr>
              <a:t>(</a:t>
            </a:r>
            <a:r>
              <a:rPr lang="en-IN" dirty="0" err="1">
                <a:latin typeface="Book Antiqua" pitchFamily="18" charset="0"/>
              </a:rPr>
              <a:t>str,beg,end</a:t>
            </a:r>
            <a:r>
              <a:rPr lang="en-IN" dirty="0">
                <a:latin typeface="Book Antiqua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99793" y="343687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message=“she is my best friend</a:t>
            </a:r>
            <a:r>
              <a:rPr lang="en-IN" dirty="0" smtClean="0">
                <a:latin typeface="Book Antiqua" pitchFamily="18" charset="0"/>
              </a:rPr>
              <a:t>”</a:t>
            </a:r>
          </a:p>
          <a:p>
            <a:endParaRPr lang="en-IN" dirty="0">
              <a:latin typeface="Book Antiqua" pitchFamily="18" charset="0"/>
            </a:endParaRPr>
          </a:p>
          <a:p>
            <a:r>
              <a:rPr lang="en-IN" dirty="0" smtClean="0">
                <a:latin typeface="Book Antiqua" pitchFamily="18" charset="0"/>
              </a:rPr>
              <a:t>print(</a:t>
            </a:r>
            <a:r>
              <a:rPr lang="en-IN" dirty="0" err="1" smtClean="0">
                <a:latin typeface="Book Antiqua" pitchFamily="18" charset="0"/>
              </a:rPr>
              <a:t>message.find</a:t>
            </a:r>
            <a:r>
              <a:rPr lang="en-IN" dirty="0">
                <a:latin typeface="Book Antiqua" pitchFamily="18" charset="0"/>
              </a:rPr>
              <a:t>(“my”,0,len (message)))</a:t>
            </a:r>
          </a:p>
          <a:p>
            <a:endParaRPr lang="en-IN" dirty="0">
              <a:latin typeface="Book Antiqua" pitchFamily="18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99793" y="1770177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message=“she is my best friend”</a:t>
            </a:r>
          </a:p>
          <a:p>
            <a:endParaRPr lang="en-IN" dirty="0" smtClean="0">
              <a:latin typeface="Book Antiqua" pitchFamily="18" charset="0"/>
            </a:endParaRPr>
          </a:p>
          <a:p>
            <a:r>
              <a:rPr lang="en-IN" dirty="0" smtClean="0">
                <a:latin typeface="Book Antiqua" pitchFamily="18" charset="0"/>
              </a:rPr>
              <a:t>print(</a:t>
            </a:r>
            <a:r>
              <a:rPr lang="en-IN" dirty="0" err="1" smtClean="0">
                <a:latin typeface="Book Antiqua" pitchFamily="18" charset="0"/>
              </a:rPr>
              <a:t>message.index</a:t>
            </a:r>
            <a:r>
              <a:rPr lang="en-IN" dirty="0">
                <a:latin typeface="Book Antiqua" pitchFamily="18" charset="0"/>
              </a:rPr>
              <a:t>(“mine”,</a:t>
            </a:r>
            <a:r>
              <a:rPr lang="en-IN" dirty="0" smtClean="0">
                <a:latin typeface="Book Antiqua" pitchFamily="18" charset="0"/>
              </a:rPr>
              <a:t>0, </a:t>
            </a:r>
            <a:r>
              <a:rPr lang="en-IN" dirty="0" err="1" smtClean="0">
                <a:latin typeface="Book Antiqua" pitchFamily="18" charset="0"/>
              </a:rPr>
              <a:t>len</a:t>
            </a:r>
            <a:r>
              <a:rPr lang="en-IN" dirty="0" smtClean="0">
                <a:latin typeface="Book Antiqua" pitchFamily="18" charset="0"/>
              </a:rPr>
              <a:t>(message)))</a:t>
            </a:r>
            <a:endParaRPr lang="en-IN" dirty="0">
              <a:latin typeface="Book Antiqua" pitchFamily="18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99793" y="3479262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str</a:t>
            </a:r>
            <a:r>
              <a:rPr lang="en-IN" dirty="0">
                <a:latin typeface="Book Antiqua" pitchFamily="18" charset="0"/>
              </a:rPr>
              <a:t>=“Is this your bag</a:t>
            </a:r>
            <a:r>
              <a:rPr lang="en-IN" dirty="0" smtClean="0">
                <a:latin typeface="Book Antiqua" pitchFamily="18" charset="0"/>
              </a:rPr>
              <a:t>?”</a:t>
            </a:r>
          </a:p>
          <a:p>
            <a:endParaRPr lang="en-IN" dirty="0">
              <a:latin typeface="Book Antiqua" pitchFamily="18" charset="0"/>
            </a:endParaRPr>
          </a:p>
          <a:p>
            <a:r>
              <a:rPr lang="en-IN" dirty="0">
                <a:latin typeface="Book Antiqua" pitchFamily="18" charset="0"/>
              </a:rPr>
              <a:t>print(</a:t>
            </a:r>
            <a:r>
              <a:rPr lang="en-IN" dirty="0" err="1">
                <a:latin typeface="Book Antiqua" pitchFamily="18" charset="0"/>
              </a:rPr>
              <a:t>str.rfind</a:t>
            </a:r>
            <a:r>
              <a:rPr lang="en-IN" dirty="0">
                <a:latin typeface="Book Antiqua" pitchFamily="18" charset="0"/>
              </a:rPr>
              <a:t>(“is”,0,len(</a:t>
            </a:r>
            <a:r>
              <a:rPr lang="en-IN" dirty="0" err="1">
                <a:latin typeface="Book Antiqua" pitchFamily="18" charset="0"/>
              </a:rPr>
              <a:t>str</a:t>
            </a:r>
            <a:r>
              <a:rPr lang="en-IN" dirty="0">
                <a:latin typeface="Book Antiqua" pitchFamily="18" charset="0"/>
              </a:rPr>
              <a:t>)))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31314" y="5157192"/>
            <a:ext cx="35734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latin typeface="Book Antiqua" pitchFamily="18" charset="0"/>
              </a:rPr>
              <a:t>str</a:t>
            </a:r>
            <a:r>
              <a:rPr lang="en-IN" dirty="0">
                <a:latin typeface="Book Antiqua" pitchFamily="18" charset="0"/>
              </a:rPr>
              <a:t>=“is this your bag</a:t>
            </a:r>
            <a:r>
              <a:rPr lang="en-IN" dirty="0" smtClean="0">
                <a:latin typeface="Book Antiqua" pitchFamily="18" charset="0"/>
              </a:rPr>
              <a:t>?”</a:t>
            </a:r>
          </a:p>
          <a:p>
            <a:endParaRPr lang="en-IN" dirty="0">
              <a:latin typeface="Book Antiqua" pitchFamily="18" charset="0"/>
            </a:endParaRPr>
          </a:p>
          <a:p>
            <a:r>
              <a:rPr lang="en-IN" dirty="0">
                <a:latin typeface="Book Antiqua" pitchFamily="18" charset="0"/>
              </a:rPr>
              <a:t>print(</a:t>
            </a:r>
            <a:r>
              <a:rPr lang="en-IN" dirty="0" err="1">
                <a:latin typeface="Book Antiqua" pitchFamily="18" charset="0"/>
              </a:rPr>
              <a:t>str.rindex</a:t>
            </a:r>
            <a:r>
              <a:rPr lang="en-IN" dirty="0">
                <a:latin typeface="Book Antiqua" pitchFamily="18" charset="0"/>
              </a:rPr>
              <a:t>(“you”,0,len(</a:t>
            </a:r>
            <a:r>
              <a:rPr lang="en-IN" dirty="0" err="1">
                <a:latin typeface="Book Antiqua" pitchFamily="18" charset="0"/>
              </a:rPr>
              <a:t>str</a:t>
            </a:r>
            <a:r>
              <a:rPr lang="en-IN" dirty="0">
                <a:latin typeface="Book Antiqua" pitchFamily="18" charset="0"/>
              </a:rPr>
              <a:t>)))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142992" y="449447"/>
            <a:ext cx="300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7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304728" y="1830994"/>
            <a:ext cx="2659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Book Antiqua" pitchFamily="18" charset="0"/>
              </a:rPr>
              <a:t>Value Error : substring    	not </a:t>
            </a:r>
            <a:r>
              <a:rPr lang="en-IN" dirty="0">
                <a:latin typeface="Book Antiqua" pitchFamily="18" charset="0"/>
              </a:rPr>
              <a:t>found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141433" y="3483804"/>
            <a:ext cx="300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5</a:t>
            </a: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291474" y="5301208"/>
            <a:ext cx="300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4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792336"/>
              </p:ext>
            </p:extLst>
          </p:nvPr>
        </p:nvGraphicFramePr>
        <p:xfrm>
          <a:off x="179512" y="332656"/>
          <a:ext cx="8568951" cy="63367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6317"/>
                <a:gridCol w="3192355"/>
                <a:gridCol w="2520279"/>
              </a:tblGrid>
              <a:tr h="1584176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9947" y="692696"/>
            <a:ext cx="116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isalnum</a:t>
            </a:r>
            <a:r>
              <a:rPr lang="en-IN" dirty="0">
                <a:latin typeface="Book Antiqua" pitchFamily="18" charset="0"/>
              </a:rPr>
              <a:t>()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8418" y="2420888"/>
            <a:ext cx="1075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latin typeface="Book Antiqua" pitchFamily="18" charset="0"/>
              </a:rPr>
              <a:t>isalpha</a:t>
            </a:r>
            <a:r>
              <a:rPr lang="en-IN" dirty="0">
                <a:latin typeface="Book Antiqua" pitchFamily="18" charset="0"/>
              </a:rPr>
              <a:t>()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0517" y="4005064"/>
            <a:ext cx="982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isdigit</a:t>
            </a:r>
            <a:r>
              <a:rPr lang="en-IN" dirty="0">
                <a:latin typeface="Book Antiqua" pitchFamily="18" charset="0"/>
              </a:rPr>
              <a:t>()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6388" y="5517232"/>
            <a:ext cx="1091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>
                <a:latin typeface="Book Antiqua" pitchFamily="18" charset="0"/>
              </a:rPr>
              <a:t>islower</a:t>
            </a:r>
            <a:r>
              <a:rPr lang="en-IN" dirty="0">
                <a:latin typeface="Book Antiqua" pitchFamily="18" charset="0"/>
              </a:rPr>
              <a:t>()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31840" y="554196"/>
            <a:ext cx="3081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message=“jammesbond007”</a:t>
            </a:r>
          </a:p>
          <a:p>
            <a:endParaRPr lang="en-IN" dirty="0" smtClean="0">
              <a:latin typeface="Book Antiqua" pitchFamily="18" charset="0"/>
            </a:endParaRPr>
          </a:p>
          <a:p>
            <a:r>
              <a:rPr lang="en-IN" dirty="0" smtClean="0">
                <a:latin typeface="Book Antiqua" pitchFamily="18" charset="0"/>
              </a:rPr>
              <a:t> print(</a:t>
            </a:r>
            <a:r>
              <a:rPr lang="en-IN" dirty="0" err="1" smtClean="0">
                <a:latin typeface="Book Antiqua" pitchFamily="18" charset="0"/>
              </a:rPr>
              <a:t>message.isalnum</a:t>
            </a:r>
            <a:r>
              <a:rPr lang="en-IN" dirty="0">
                <a:latin typeface="Book Antiqua" pitchFamily="18" charset="0"/>
              </a:rPr>
              <a:t>())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00191" y="2154518"/>
            <a:ext cx="29492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>
                <a:latin typeface="Book Antiqua" pitchFamily="18" charset="0"/>
              </a:rPr>
              <a:t> message</a:t>
            </a:r>
            <a:r>
              <a:rPr lang="en-IN" dirty="0">
                <a:latin typeface="Book Antiqua" pitchFamily="18" charset="0"/>
              </a:rPr>
              <a:t>=“jamesbond007</a:t>
            </a:r>
            <a:r>
              <a:rPr lang="en-IN" dirty="0" smtClean="0">
                <a:latin typeface="Book Antiqua" pitchFamily="18" charset="0"/>
              </a:rPr>
              <a:t>”</a:t>
            </a:r>
          </a:p>
          <a:p>
            <a:pPr algn="ctr"/>
            <a:endParaRPr lang="en-IN" dirty="0">
              <a:latin typeface="Book Antiqua" pitchFamily="18" charset="0"/>
            </a:endParaRPr>
          </a:p>
          <a:p>
            <a:r>
              <a:rPr lang="en-IN" dirty="0" smtClean="0">
                <a:latin typeface="Book Antiqua" pitchFamily="18" charset="0"/>
              </a:rPr>
              <a:t> print(</a:t>
            </a:r>
            <a:r>
              <a:rPr lang="en-IN" dirty="0" err="1" smtClean="0">
                <a:latin typeface="Book Antiqua" pitchFamily="18" charset="0"/>
              </a:rPr>
              <a:t>message.isalpha</a:t>
            </a:r>
            <a:r>
              <a:rPr lang="en-IN" dirty="0">
                <a:latin typeface="Book Antiqua" pitchFamily="18" charset="0"/>
              </a:rPr>
              <a:t>())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91429" y="3762020"/>
            <a:ext cx="25789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message=“007</a:t>
            </a:r>
            <a:r>
              <a:rPr lang="en-IN" dirty="0" smtClean="0">
                <a:latin typeface="Book Antiqua" pitchFamily="18" charset="0"/>
              </a:rPr>
              <a:t>”</a:t>
            </a:r>
          </a:p>
          <a:p>
            <a:endParaRPr lang="en-IN" dirty="0">
              <a:latin typeface="Book Antiqua" pitchFamily="18" charset="0"/>
            </a:endParaRPr>
          </a:p>
          <a:p>
            <a:pPr algn="ctr"/>
            <a:r>
              <a:rPr lang="en-IN" dirty="0" smtClean="0">
                <a:latin typeface="Book Antiqua" pitchFamily="18" charset="0"/>
              </a:rPr>
              <a:t>print(</a:t>
            </a:r>
            <a:r>
              <a:rPr lang="en-IN" dirty="0" err="1" smtClean="0">
                <a:latin typeface="Book Antiqua" pitchFamily="18" charset="0"/>
              </a:rPr>
              <a:t>message.isdigit</a:t>
            </a:r>
            <a:r>
              <a:rPr lang="en-IN" dirty="0">
                <a:latin typeface="Book Antiqua" pitchFamily="18" charset="0"/>
              </a:rPr>
              <a:t>())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1429" y="5244939"/>
            <a:ext cx="26885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message=“Hello</a:t>
            </a:r>
            <a:r>
              <a:rPr lang="en-IN" dirty="0" smtClean="0">
                <a:latin typeface="Book Antiqua" pitchFamily="18" charset="0"/>
              </a:rPr>
              <a:t>”</a:t>
            </a:r>
          </a:p>
          <a:p>
            <a:endParaRPr lang="en-IN" dirty="0">
              <a:latin typeface="Book Antiqua" pitchFamily="18" charset="0"/>
            </a:endParaRPr>
          </a:p>
          <a:p>
            <a:pPr algn="ctr"/>
            <a:r>
              <a:rPr lang="en-IN" dirty="0" smtClean="0">
                <a:latin typeface="Book Antiqua" pitchFamily="18" charset="0"/>
              </a:rPr>
              <a:t>print(</a:t>
            </a:r>
            <a:r>
              <a:rPr lang="en-IN" dirty="0" err="1" smtClean="0">
                <a:latin typeface="Book Antiqua" pitchFamily="18" charset="0"/>
              </a:rPr>
              <a:t>message.islower</a:t>
            </a:r>
            <a:r>
              <a:rPr lang="en-IN" dirty="0">
                <a:latin typeface="Book Antiqua" pitchFamily="18" charset="0"/>
              </a:rPr>
              <a:t>())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51520" y="692695"/>
            <a:ext cx="667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True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980264" y="2154518"/>
            <a:ext cx="7040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False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48264" y="3900519"/>
            <a:ext cx="667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True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33085" y="5383438"/>
            <a:ext cx="7040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False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6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139626"/>
              </p:ext>
            </p:extLst>
          </p:nvPr>
        </p:nvGraphicFramePr>
        <p:xfrm>
          <a:off x="395536" y="332656"/>
          <a:ext cx="8568951" cy="6408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6317"/>
                <a:gridCol w="2856317"/>
                <a:gridCol w="2856317"/>
              </a:tblGrid>
              <a:tr h="1602178"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602178"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602178"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602178"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18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06009" y="908720"/>
            <a:ext cx="1124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isupper</a:t>
            </a:r>
            <a:r>
              <a:rPr lang="en-IN" dirty="0">
                <a:latin typeface="Book Antiqua" pitchFamily="18" charset="0"/>
              </a:rPr>
              <a:t>()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2233" y="2492896"/>
            <a:ext cx="1069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isspace</a:t>
            </a:r>
            <a:r>
              <a:rPr lang="en-IN" dirty="0">
                <a:latin typeface="Book Antiqua" pitchFamily="18" charset="0"/>
              </a:rPr>
              <a:t>()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2233" y="3999831"/>
            <a:ext cx="1245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len</a:t>
            </a:r>
            <a:r>
              <a:rPr lang="en-IN" dirty="0">
                <a:latin typeface="Book Antiqua" pitchFamily="18" charset="0"/>
              </a:rPr>
              <a:t>(string)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5517232"/>
            <a:ext cx="2318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ljust</a:t>
            </a:r>
            <a:r>
              <a:rPr lang="en-IN" dirty="0">
                <a:latin typeface="Book Antiqua" pitchFamily="18" charset="0"/>
              </a:rPr>
              <a:t>(width[,</a:t>
            </a:r>
            <a:r>
              <a:rPr lang="en-IN" dirty="0" err="1">
                <a:latin typeface="Book Antiqua" pitchFamily="18" charset="0"/>
              </a:rPr>
              <a:t>fillchar</a:t>
            </a:r>
            <a:r>
              <a:rPr lang="en-IN" dirty="0">
                <a:latin typeface="Book Antiqua" pitchFamily="18" charset="0"/>
              </a:rPr>
              <a:t>])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75856" y="548680"/>
            <a:ext cx="2707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message=“HELLO”</a:t>
            </a:r>
          </a:p>
          <a:p>
            <a:pPr algn="ctr"/>
            <a:endParaRPr lang="en-IN" dirty="0">
              <a:latin typeface="Book Antiqua" pitchFamily="18" charset="0"/>
            </a:endParaRPr>
          </a:p>
          <a:p>
            <a:pPr algn="ctr"/>
            <a:r>
              <a:rPr lang="en-IN" dirty="0">
                <a:latin typeface="Book Antiqua" pitchFamily="18" charset="0"/>
              </a:rPr>
              <a:t>print(</a:t>
            </a:r>
            <a:r>
              <a:rPr lang="en-IN" dirty="0" err="1">
                <a:latin typeface="Book Antiqua" pitchFamily="18" charset="0"/>
              </a:rPr>
              <a:t>message.isupper</a:t>
            </a:r>
            <a:r>
              <a:rPr lang="en-IN" dirty="0">
                <a:latin typeface="Book Antiqua" pitchFamily="18" charset="0"/>
              </a:rPr>
              <a:t>())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01333" y="2132856"/>
            <a:ext cx="2707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message=“ “</a:t>
            </a:r>
          </a:p>
          <a:p>
            <a:pPr algn="ctr"/>
            <a:endParaRPr lang="en-IN" dirty="0">
              <a:latin typeface="Book Antiqua" pitchFamily="18" charset="0"/>
            </a:endParaRPr>
          </a:p>
          <a:p>
            <a:pPr algn="ctr"/>
            <a:r>
              <a:rPr lang="en-IN" dirty="0">
                <a:latin typeface="Book Antiqua" pitchFamily="18" charset="0"/>
              </a:rPr>
              <a:t>print(</a:t>
            </a:r>
            <a:r>
              <a:rPr lang="en-IN" dirty="0" err="1">
                <a:latin typeface="Book Antiqua" pitchFamily="18" charset="0"/>
              </a:rPr>
              <a:t>message.isupper</a:t>
            </a:r>
            <a:r>
              <a:rPr lang="en-IN" dirty="0">
                <a:latin typeface="Book Antiqua" pitchFamily="18" charset="0"/>
              </a:rPr>
              <a:t>())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60477" y="3789040"/>
            <a:ext cx="1920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str</a:t>
            </a:r>
            <a:r>
              <a:rPr lang="en-IN" dirty="0">
                <a:latin typeface="Book Antiqua" pitchFamily="18" charset="0"/>
              </a:rPr>
              <a:t>=“Hello”</a:t>
            </a:r>
          </a:p>
          <a:p>
            <a:endParaRPr lang="en-IN" dirty="0">
              <a:latin typeface="Book Antiqua" pitchFamily="18" charset="0"/>
            </a:endParaRPr>
          </a:p>
          <a:p>
            <a:r>
              <a:rPr lang="en-IN" dirty="0">
                <a:latin typeface="Book Antiqua" pitchFamily="18" charset="0"/>
              </a:rPr>
              <a:t>print(</a:t>
            </a:r>
            <a:r>
              <a:rPr lang="en-IN" dirty="0" err="1">
                <a:latin typeface="Book Antiqua" pitchFamily="18" charset="0"/>
              </a:rPr>
              <a:t>len</a:t>
            </a:r>
            <a:r>
              <a:rPr lang="en-IN" dirty="0">
                <a:latin typeface="Book Antiqua" pitchFamily="18" charset="0"/>
              </a:rPr>
              <a:t>(</a:t>
            </a:r>
            <a:r>
              <a:rPr lang="en-IN" dirty="0" err="1">
                <a:latin typeface="Book Antiqua" pitchFamily="18" charset="0"/>
              </a:rPr>
              <a:t>str</a:t>
            </a:r>
            <a:r>
              <a:rPr lang="en-IN" dirty="0">
                <a:latin typeface="Book Antiqua" pitchFamily="18" charset="0"/>
              </a:rPr>
              <a:t>))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60477" y="5240232"/>
            <a:ext cx="22637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Book Antiqua" pitchFamily="18" charset="0"/>
              </a:rPr>
              <a:t>str</a:t>
            </a:r>
            <a:r>
              <a:rPr lang="en-IN" dirty="0">
                <a:latin typeface="Book Antiqua" pitchFamily="18" charset="0"/>
              </a:rPr>
              <a:t>=“Hello”</a:t>
            </a:r>
          </a:p>
          <a:p>
            <a:pPr algn="ctr"/>
            <a:endParaRPr lang="en-IN" dirty="0">
              <a:latin typeface="Book Antiqua" pitchFamily="18" charset="0"/>
            </a:endParaRPr>
          </a:p>
          <a:p>
            <a:r>
              <a:rPr lang="en-IN" dirty="0">
                <a:latin typeface="Book Antiqua" pitchFamily="18" charset="0"/>
              </a:rPr>
              <a:t>print(</a:t>
            </a:r>
            <a:r>
              <a:rPr lang="en-IN" dirty="0" err="1">
                <a:latin typeface="Book Antiqua" pitchFamily="18" charset="0"/>
              </a:rPr>
              <a:t>str.ljust</a:t>
            </a:r>
            <a:r>
              <a:rPr lang="en-IN" dirty="0">
                <a:latin typeface="Book Antiqua" pitchFamily="18" charset="0"/>
              </a:rPr>
              <a:t>(10,’*’))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23069" y="764704"/>
            <a:ext cx="667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True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15435" y="2492896"/>
            <a:ext cx="667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True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198979" y="399983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900178" y="5482750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Book Antiqua" pitchFamily="18" charset="0"/>
              </a:rPr>
              <a:t>*****Hello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8383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8384"/>
            <a:ext cx="9144000" cy="60496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substring of a string is called a </a:t>
            </a:r>
            <a:r>
              <a:rPr lang="en-US" sz="2000" b="1" i="1" dirty="0">
                <a:solidFill>
                  <a:srgbClr val="C00000"/>
                </a:solidFill>
              </a:rPr>
              <a:t>slice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slice operation is used to refer to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sub-parts of sequences and strings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You can take subset of string from original string by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using [ ] operator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also known as </a:t>
            </a: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</a:rPr>
              <a:t>slicing operator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80838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Slice Operation</a:t>
            </a:r>
            <a:endParaRPr lang="en-US" sz="3200" dirty="0"/>
          </a:p>
        </p:txBody>
      </p:sp>
      <p:sp>
        <p:nvSpPr>
          <p:cNvPr id="7" name="Right Arrow 6"/>
          <p:cNvSpPr/>
          <p:nvPr/>
        </p:nvSpPr>
        <p:spPr>
          <a:xfrm>
            <a:off x="467544" y="3573016"/>
            <a:ext cx="1728192" cy="432048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000" dirty="0" smtClean="0"/>
              <a:t>Index  from the start</a:t>
            </a:r>
            <a:endParaRPr lang="en-IN" sz="1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99753"/>
              </p:ext>
            </p:extLst>
          </p:nvPr>
        </p:nvGraphicFramePr>
        <p:xfrm>
          <a:off x="2223040" y="3032733"/>
          <a:ext cx="3960438" cy="1770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0073"/>
                <a:gridCol w="660073"/>
                <a:gridCol w="660073"/>
                <a:gridCol w="660073"/>
                <a:gridCol w="660073"/>
                <a:gridCol w="660073"/>
              </a:tblGrid>
              <a:tr h="59019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N</a:t>
                      </a:r>
                      <a:endParaRPr lang="en-IN" dirty="0"/>
                    </a:p>
                  </a:txBody>
                  <a:tcPr/>
                </a:tc>
              </a:tr>
              <a:tr h="59019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5</a:t>
                      </a:r>
                      <a:endParaRPr lang="en-IN" dirty="0"/>
                    </a:p>
                  </a:txBody>
                  <a:tcPr/>
                </a:tc>
              </a:tr>
              <a:tr h="59019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-6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-5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-4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-3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-2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-1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Left Arrow 10"/>
          <p:cNvSpPr/>
          <p:nvPr/>
        </p:nvSpPr>
        <p:spPr>
          <a:xfrm>
            <a:off x="6186521" y="4293096"/>
            <a:ext cx="1584176" cy="360040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000" dirty="0" smtClean="0"/>
              <a:t>Index from the end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119966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l"/>
            <a:r>
              <a:rPr lang="en-IN" sz="2000" u="sng" dirty="0" smtClean="0">
                <a:solidFill>
                  <a:schemeClr val="tx1"/>
                </a:solidFill>
                <a:latin typeface="Book Antiqua" pitchFamily="18" charset="0"/>
              </a:rPr>
              <a:t>Example:</a:t>
            </a:r>
          </a:p>
          <a:p>
            <a:pPr algn="l"/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=“python”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p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rint(“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[1:5]=“,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[1:5]) 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         #characters starting at index 1 and extending 		                           </a:t>
            </a:r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upto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 but 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not including index 5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p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rint(“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[:6]=“,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[:6])      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       #defaults to the start of the string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[1:]=“,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[1:])             #defaults to the end of the string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[:]=“,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[:])                 #defaults to the entire string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print((“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[1:20]=“,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[1:20])   #an index that is too big is truncated down to        				length  of the string</a:t>
            </a:r>
          </a:p>
          <a:p>
            <a:pPr algn="l"/>
            <a:r>
              <a:rPr lang="en-IN" sz="2000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algn="l"/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s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[1:5]=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ytho</a:t>
            </a:r>
            <a:endParaRPr lang="en-IN" sz="20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[:6]=python</a:t>
            </a:r>
          </a:p>
          <a:p>
            <a:pPr algn="l"/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[1:]=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ython</a:t>
            </a:r>
            <a:endParaRPr lang="en-IN" sz="20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[:]=python</a:t>
            </a:r>
          </a:p>
          <a:p>
            <a:pPr algn="l"/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[1:20]=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ython</a:t>
            </a:r>
            <a:endParaRPr lang="en-IN" sz="20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IN" sz="2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9952" y="3573016"/>
            <a:ext cx="3960440" cy="20882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b="1" dirty="0" smtClean="0"/>
              <a:t>Programming </a:t>
            </a:r>
            <a:r>
              <a:rPr lang="en-IN" b="1" dirty="0" err="1" smtClean="0"/>
              <a:t>Tip:</a:t>
            </a:r>
            <a:r>
              <a:rPr lang="en-IN" dirty="0" err="1" smtClean="0"/>
              <a:t>Python</a:t>
            </a:r>
            <a:r>
              <a:rPr lang="en-IN" dirty="0" smtClean="0"/>
              <a:t> does not have any separate data type for characters.</a:t>
            </a:r>
          </a:p>
          <a:p>
            <a:r>
              <a:rPr lang="en-IN" dirty="0" smtClean="0"/>
              <a:t>They are represented as a single character string.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6822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700" y="16839"/>
            <a:ext cx="9127299" cy="7478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Specifying </a:t>
            </a:r>
            <a:r>
              <a:rPr lang="en-US" sz="3200" b="1" dirty="0">
                <a:latin typeface="Book Antiqua" pitchFamily="18" charset="0"/>
              </a:rPr>
              <a:t>Stride while Slicing Strings</a:t>
            </a:r>
            <a:endParaRPr lang="en-US" sz="3200" dirty="0">
              <a:latin typeface="Book Antiqu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the slice operation, you can specify a third argument as the </a:t>
            </a:r>
            <a:r>
              <a:rPr lang="en-US" sz="2000" b="1" i="1" dirty="0">
                <a:solidFill>
                  <a:srgbClr val="C00000"/>
                </a:solidFill>
                <a:latin typeface="Book Antiqua" pitchFamily="18" charset="0"/>
              </a:rPr>
              <a:t>stride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which refers to the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number of characters to move forward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after the first character is retrieved from the string. By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default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value of stride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is 1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so in all the above examples where he had not specified the stride, it used the value of 1 which means that every character between two index numbers is retrieved. 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000" u="sng" dirty="0" smtClean="0">
                <a:latin typeface="Book Antiqua" pitchFamily="18" charset="0"/>
              </a:rPr>
              <a:t>Example:</a:t>
            </a:r>
          </a:p>
          <a:p>
            <a:pPr marL="0" indent="0">
              <a:buNone/>
            </a:pP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=“welcome to the world of Python”</a:t>
            </a:r>
          </a:p>
          <a:p>
            <a:pPr marL="0" indent="0">
              <a:buNone/>
            </a:pPr>
            <a:r>
              <a:rPr lang="en-US" sz="2000" dirty="0">
                <a:latin typeface="Book Antiqua" pitchFamily="18" charset="0"/>
              </a:rPr>
              <a:t>p</a:t>
            </a:r>
            <a:r>
              <a:rPr lang="en-US" sz="2000" dirty="0" smtClean="0">
                <a:latin typeface="Book Antiqua" pitchFamily="18" charset="0"/>
              </a:rPr>
              <a:t>rint(“</a:t>
            </a: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[2:10]=“,</a:t>
            </a: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[2:10])  </a:t>
            </a:r>
            <a:r>
              <a:rPr lang="en-US" sz="2000" dirty="0">
                <a:latin typeface="Book Antiqua" pitchFamily="18" charset="0"/>
              </a:rPr>
              <a:t>	 #default stride is 1</a:t>
            </a:r>
            <a:endParaRPr lang="en-US" sz="2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Book Antiqua" pitchFamily="18" charset="0"/>
              </a:rPr>
              <a:t>print(“</a:t>
            </a: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[2:10:1]=“,</a:t>
            </a: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[2:10:1])     #same as stride=1</a:t>
            </a:r>
          </a:p>
          <a:p>
            <a:pPr marL="0" indent="0">
              <a:buNone/>
            </a:pPr>
            <a:r>
              <a:rPr lang="en-US" sz="2000" dirty="0" smtClean="0">
                <a:latin typeface="Book Antiqua" pitchFamily="18" charset="0"/>
              </a:rPr>
              <a:t>print(“</a:t>
            </a: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[2:10:2]=“,</a:t>
            </a: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[2:10:2])     #skips every alternate character</a:t>
            </a:r>
            <a:endParaRPr lang="en-US" sz="20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print(“</a:t>
            </a: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[2:13:4]=“,</a:t>
            </a: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[2:13:4])     #skips every fourth character</a:t>
            </a:r>
          </a:p>
          <a:p>
            <a:pPr marL="0" indent="0">
              <a:buNone/>
            </a:pPr>
            <a:r>
              <a:rPr lang="en-IN" sz="2000" u="sng" dirty="0" smtClean="0"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[2:10]=</a:t>
            </a:r>
            <a:r>
              <a:rPr lang="en-IN" sz="2000" dirty="0" err="1" smtClean="0">
                <a:latin typeface="Book Antiqua" pitchFamily="18" charset="0"/>
              </a:rPr>
              <a:t>lcome</a:t>
            </a:r>
            <a:r>
              <a:rPr lang="en-IN" sz="2000" dirty="0" smtClean="0">
                <a:latin typeface="Book Antiqua" pitchFamily="18" charset="0"/>
              </a:rPr>
              <a:t> to</a:t>
            </a:r>
          </a:p>
          <a:p>
            <a:pPr marL="0" indent="0">
              <a:buNone/>
            </a:pP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[2:10:1]=</a:t>
            </a:r>
            <a:r>
              <a:rPr lang="en-IN" sz="2000" dirty="0" err="1" smtClean="0">
                <a:latin typeface="Book Antiqua" pitchFamily="18" charset="0"/>
              </a:rPr>
              <a:t>lcome</a:t>
            </a:r>
            <a:r>
              <a:rPr lang="en-IN" sz="2000" dirty="0" smtClean="0">
                <a:latin typeface="Book Antiqua" pitchFamily="18" charset="0"/>
              </a:rPr>
              <a:t> to</a:t>
            </a:r>
          </a:p>
          <a:p>
            <a:pPr marL="0" indent="0">
              <a:buNone/>
            </a:pP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[2:10:2]=</a:t>
            </a:r>
            <a:r>
              <a:rPr lang="en-IN" sz="2000" dirty="0" err="1" smtClean="0">
                <a:latin typeface="Book Antiqua" pitchFamily="18" charset="0"/>
              </a:rPr>
              <a:t>loet</a:t>
            </a:r>
            <a:endParaRPr lang="en-IN" sz="2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[2:13:4]=le</a:t>
            </a:r>
            <a:endParaRPr lang="en-IN" sz="20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86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C00000"/>
                </a:solidFill>
                <a:latin typeface="Book Antiqua" pitchFamily="18" charset="0"/>
              </a:rPr>
              <a:t>ord</a:t>
            </a:r>
            <a:r>
              <a:rPr lang="en-US" sz="2400" b="1" dirty="0">
                <a:solidFill>
                  <a:srgbClr val="C00000"/>
                </a:solidFill>
                <a:latin typeface="Book Antiqua" pitchFamily="18" charset="0"/>
              </a:rPr>
              <a:t>()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function returns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ASCII code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of the character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and </a:t>
            </a:r>
          </a:p>
          <a:p>
            <a:pPr marL="0" indent="0">
              <a:buNone/>
            </a:pPr>
            <a:r>
              <a:rPr lang="en-US" sz="2400" b="1" dirty="0" err="1" smtClean="0">
                <a:solidFill>
                  <a:srgbClr val="C00000"/>
                </a:solidFill>
                <a:latin typeface="Book Antiqua" pitchFamily="18" charset="0"/>
              </a:rPr>
              <a:t>chr</a:t>
            </a:r>
            <a:r>
              <a:rPr lang="en-US" sz="2400" b="1" dirty="0">
                <a:solidFill>
                  <a:srgbClr val="C00000"/>
                </a:solidFill>
                <a:latin typeface="Book Antiqua" pitchFamily="18" charset="0"/>
              </a:rPr>
              <a:t>()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function returns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character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represented by a ASCII number</a:t>
            </a:r>
            <a:r>
              <a:rPr lang="en-US" sz="2400" dirty="0">
                <a:latin typeface="Book Antiqua" pitchFamily="18" charset="0"/>
              </a:rPr>
              <a:t>. </a:t>
            </a:r>
          </a:p>
          <a:p>
            <a:pPr marL="0" indent="0">
              <a:buNone/>
            </a:pPr>
            <a:endParaRPr lang="en-IN" sz="2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u="sng" dirty="0" smtClean="0">
                <a:latin typeface="Book Antiqua" pitchFamily="18" charset="0"/>
              </a:rPr>
              <a:t>Examples:</a:t>
            </a:r>
            <a:endParaRPr lang="en-IN" sz="2000" u="sng" dirty="0"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5761"/>
            <a:ext cx="9144000" cy="74239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Book Antiqua" pitchFamily="18" charset="0"/>
              </a:rPr>
              <a:t>ord</a:t>
            </a:r>
            <a:r>
              <a:rPr lang="en-US" sz="3600" b="1" dirty="0" smtClean="0">
                <a:latin typeface="Book Antiqua" pitchFamily="18" charset="0"/>
              </a:rPr>
              <a:t>() and </a:t>
            </a:r>
            <a:r>
              <a:rPr lang="en-US" sz="3600" b="1" dirty="0" err="1" smtClean="0">
                <a:latin typeface="Book Antiqua" pitchFamily="18" charset="0"/>
              </a:rPr>
              <a:t>chr</a:t>
            </a:r>
            <a:r>
              <a:rPr lang="en-US" sz="3600" b="1" dirty="0" smtClean="0">
                <a:latin typeface="Book Antiqua" pitchFamily="18" charset="0"/>
              </a:rPr>
              <a:t>() Functions </a:t>
            </a:r>
            <a:endParaRPr lang="en-US" sz="3600" dirty="0">
              <a:latin typeface="Book Antiqu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621004"/>
              </p:ext>
            </p:extLst>
          </p:nvPr>
        </p:nvGraphicFramePr>
        <p:xfrm>
          <a:off x="1835696" y="2767786"/>
          <a:ext cx="6768752" cy="27363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2188"/>
                <a:gridCol w="1692188"/>
                <a:gridCol w="1692188"/>
                <a:gridCol w="1692188"/>
              </a:tblGrid>
              <a:tr h="1368152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</a:tr>
              <a:tr h="1368152">
                <a:tc>
                  <a:txBody>
                    <a:bodyPr/>
                    <a:lstStyle/>
                    <a:p>
                      <a:pPr algn="just"/>
                      <a:endParaRPr lang="en-IN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b="1" dirty="0" smtClean="0"/>
                    </a:p>
                    <a:p>
                      <a:pPr algn="just"/>
                      <a:endParaRPr lang="en-IN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b="1" dirty="0" smtClean="0"/>
                    </a:p>
                    <a:p>
                      <a:pPr algn="just"/>
                      <a:endParaRPr lang="en-IN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07704" y="3027944"/>
            <a:ext cx="14586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 </a:t>
            </a:r>
            <a:r>
              <a:rPr lang="en-IN" dirty="0" err="1" smtClean="0"/>
              <a:t>ch</a:t>
            </a:r>
            <a:r>
              <a:rPr lang="en-IN" dirty="0"/>
              <a:t>=‘R’</a:t>
            </a:r>
          </a:p>
          <a:p>
            <a:r>
              <a:rPr lang="en-IN" dirty="0"/>
              <a:t>print(</a:t>
            </a:r>
            <a:r>
              <a:rPr lang="en-IN" dirty="0" err="1"/>
              <a:t>ord</a:t>
            </a:r>
            <a:r>
              <a:rPr lang="en-IN" dirty="0"/>
              <a:t>(</a:t>
            </a:r>
            <a:r>
              <a:rPr lang="en-IN" dirty="0" err="1"/>
              <a:t>ch</a:t>
            </a:r>
            <a:r>
              <a:rPr lang="en-IN" dirty="0"/>
              <a:t>))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3029768"/>
            <a:ext cx="14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print(</a:t>
            </a:r>
            <a:r>
              <a:rPr lang="en-IN" dirty="0" err="1"/>
              <a:t>chr</a:t>
            </a:r>
            <a:r>
              <a:rPr lang="en-IN" dirty="0"/>
              <a:t>(82))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92080" y="3057718"/>
            <a:ext cx="1569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print(</a:t>
            </a:r>
            <a:r>
              <a:rPr lang="en-IN" dirty="0" err="1"/>
              <a:t>chr</a:t>
            </a:r>
            <a:r>
              <a:rPr lang="en-IN" dirty="0"/>
              <a:t>(112))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20272" y="3142141"/>
            <a:ext cx="1476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print(</a:t>
            </a:r>
            <a:r>
              <a:rPr lang="en-IN" dirty="0" err="1"/>
              <a:t>ord</a:t>
            </a:r>
            <a:r>
              <a:rPr lang="en-IN" dirty="0"/>
              <a:t>(‘p’))</a:t>
            </a:r>
          </a:p>
          <a:p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251520" y="4338812"/>
            <a:ext cx="148246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dirty="0" smtClean="0">
                <a:solidFill>
                  <a:schemeClr val="tx1"/>
                </a:solidFill>
              </a:rPr>
              <a:t>    OUTPUT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1760" y="458112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82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07110" y="4304129"/>
            <a:ext cx="309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b="1" dirty="0"/>
          </a:p>
          <a:p>
            <a:r>
              <a:rPr lang="en-IN" dirty="0"/>
              <a:t>R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775507" y="453496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490529" y="4466605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112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99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3600" b="1" dirty="0" smtClean="0">
                <a:latin typeface="Book Antiqua" pitchFamily="18" charset="0"/>
              </a:rPr>
              <a:t>Comparing Strings</a:t>
            </a:r>
            <a:endParaRPr lang="en-US" sz="3600" dirty="0">
              <a:latin typeface="Book Antiqua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580435"/>
              </p:ext>
            </p:extLst>
          </p:nvPr>
        </p:nvGraphicFramePr>
        <p:xfrm>
          <a:off x="107504" y="1052735"/>
          <a:ext cx="8928992" cy="5688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6330"/>
                <a:gridCol w="3646006"/>
                <a:gridCol w="2306656"/>
              </a:tblGrid>
              <a:tr h="595757">
                <a:tc>
                  <a:txBody>
                    <a:bodyPr/>
                    <a:lstStyle/>
                    <a:p>
                      <a:pPr algn="ctr"/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sz="2000" dirty="0"/>
                    </a:p>
                  </a:txBody>
                  <a:tcPr/>
                </a:tc>
              </a:tr>
              <a:tr h="829804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</a:tr>
              <a:tr h="829804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</a:tr>
              <a:tr h="829804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</a:tr>
              <a:tr h="829804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</a:tr>
              <a:tr h="943858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</a:tr>
              <a:tr h="829804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99592" y="1089610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>
                <a:latin typeface="Book Antiqua" pitchFamily="18" charset="0"/>
              </a:rPr>
              <a:t>OPERATOR</a:t>
            </a:r>
          </a:p>
          <a:p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11959" y="1089610"/>
            <a:ext cx="1665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>
                <a:latin typeface="Book Antiqua" pitchFamily="18" charset="0"/>
              </a:rPr>
              <a:t>DESCRIPTION</a:t>
            </a:r>
          </a:p>
          <a:p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23712" y="1089609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latin typeface="Book Antiqua" pitchFamily="18" charset="0"/>
              </a:rPr>
              <a:t>EXAMPLE</a:t>
            </a:r>
          </a:p>
          <a:p>
            <a:pPr algn="ctr"/>
            <a:endParaRPr lang="en-US" sz="1600" b="1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1850340"/>
            <a:ext cx="6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==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1721458"/>
            <a:ext cx="32656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If two strings are equal , it </a:t>
            </a:r>
            <a:r>
              <a:rPr lang="en-IN" sz="1600" dirty="0" smtClean="0">
                <a:latin typeface="Book Antiqua" pitchFamily="18" charset="0"/>
              </a:rPr>
              <a:t>returns</a:t>
            </a:r>
          </a:p>
          <a:p>
            <a:r>
              <a:rPr lang="en-IN" sz="1600" dirty="0" smtClean="0">
                <a:latin typeface="Book Antiqua" pitchFamily="18" charset="0"/>
              </a:rPr>
              <a:t> </a:t>
            </a:r>
            <a:r>
              <a:rPr lang="en-IN" sz="1600" dirty="0">
                <a:latin typeface="Book Antiqua" pitchFamily="18" charset="0"/>
              </a:rPr>
              <a:t>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76256" y="1711841"/>
            <a:ext cx="1729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” 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 ”==“ 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</a:t>
            </a:r>
          </a:p>
          <a:p>
            <a:r>
              <a:rPr lang="en-IN" sz="1600" dirty="0">
                <a:latin typeface="Book Antiqua" pitchFamily="18" charset="0"/>
              </a:rPr>
              <a:t>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3" y="2644788"/>
            <a:ext cx="1428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    != </a:t>
            </a:r>
            <a:endParaRPr lang="en-IN" sz="1600" dirty="0">
              <a:latin typeface="Book Antiqua" pitchFamily="18" charset="0"/>
            </a:endParaRP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5202" y="2591649"/>
            <a:ext cx="3667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  If </a:t>
            </a:r>
            <a:r>
              <a:rPr lang="en-IN" sz="1600" dirty="0">
                <a:latin typeface="Book Antiqua" pitchFamily="18" charset="0"/>
              </a:rPr>
              <a:t>two strings are not </a:t>
            </a:r>
            <a:r>
              <a:rPr lang="en-IN" sz="1600" dirty="0" err="1">
                <a:latin typeface="Book Antiqua" pitchFamily="18" charset="0"/>
              </a:rPr>
              <a:t>equal,it</a:t>
            </a:r>
            <a:r>
              <a:rPr lang="en-IN" sz="1600" dirty="0">
                <a:latin typeface="Book Antiqua" pitchFamily="18" charset="0"/>
              </a:rPr>
              <a:t> returns </a:t>
            </a:r>
            <a:endParaRPr lang="en-IN" sz="1600" dirty="0" smtClean="0">
              <a:latin typeface="Book Antiqua" pitchFamily="18" charset="0"/>
            </a:endParaRPr>
          </a:p>
          <a:p>
            <a:r>
              <a:rPr lang="en-IN" sz="1600" dirty="0" smtClean="0">
                <a:latin typeface="Book Antiqua" pitchFamily="18" charset="0"/>
              </a:rPr>
              <a:t>   True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6256" y="2506288"/>
            <a:ext cx="15199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”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”!=“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</a:t>
            </a:r>
          </a:p>
          <a:p>
            <a:r>
              <a:rPr lang="en-IN" sz="1600" dirty="0">
                <a:latin typeface="Book Antiqua" pitchFamily="18" charset="0"/>
              </a:rPr>
              <a:t>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5616" y="3573016"/>
            <a:ext cx="704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&gt; 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1840" y="3311038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If the first string is greater than the second, it returns 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6257" y="3331250"/>
            <a:ext cx="1805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”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</a:t>
            </a:r>
            <a:r>
              <a:rPr lang="en-IN" sz="1600" b="1" dirty="0">
                <a:latin typeface="Book Antiqua" pitchFamily="18" charset="0"/>
              </a:rPr>
              <a:t>&gt;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</a:t>
            </a:r>
          </a:p>
          <a:p>
            <a:r>
              <a:rPr lang="en-IN" sz="1600" dirty="0">
                <a:latin typeface="Book Antiqua" pitchFamily="18" charset="0"/>
              </a:rPr>
              <a:t>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15616" y="4365104"/>
            <a:ext cx="44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&lt;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31841" y="4234368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If the second string is greater than the </a:t>
            </a:r>
            <a:r>
              <a:rPr lang="en-IN" sz="1600" dirty="0" err="1">
                <a:latin typeface="Book Antiqua" pitchFamily="18" charset="0"/>
              </a:rPr>
              <a:t>first,it</a:t>
            </a:r>
            <a:r>
              <a:rPr lang="en-IN" sz="1600" dirty="0">
                <a:latin typeface="Book Antiqua" pitchFamily="18" charset="0"/>
              </a:rPr>
              <a:t> returns True.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76258" y="4234368"/>
            <a:ext cx="19602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”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</a:t>
            </a:r>
            <a:r>
              <a:rPr lang="en-IN" sz="1600" b="1" dirty="0">
                <a:latin typeface="Book Antiqua" pitchFamily="18" charset="0"/>
              </a:rPr>
              <a:t>&lt;</a:t>
            </a:r>
            <a:r>
              <a:rPr lang="en-IN" sz="1600" dirty="0">
                <a:latin typeface="Book Antiqua" pitchFamily="18" charset="0"/>
              </a:rPr>
              <a:t>“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</a:t>
            </a:r>
          </a:p>
          <a:p>
            <a:r>
              <a:rPr lang="en-IN" sz="1600" dirty="0">
                <a:latin typeface="Book Antiqua" pitchFamily="18" charset="0"/>
              </a:rPr>
              <a:t>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5616" y="5011435"/>
            <a:ext cx="55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&gt;=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9522" y="5009304"/>
            <a:ext cx="3603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If the first string is greater than or equal to the </a:t>
            </a:r>
            <a:r>
              <a:rPr lang="en-IN" sz="1600" dirty="0" err="1">
                <a:latin typeface="Book Antiqua" pitchFamily="18" charset="0"/>
              </a:rPr>
              <a:t>seond,it</a:t>
            </a:r>
            <a:r>
              <a:rPr lang="en-IN" sz="1600" dirty="0">
                <a:latin typeface="Book Antiqua" pitchFamily="18" charset="0"/>
              </a:rPr>
              <a:t> returns 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41391" y="5011435"/>
            <a:ext cx="16498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”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”&gt;=“ABC”</a:t>
            </a:r>
          </a:p>
          <a:p>
            <a:r>
              <a:rPr lang="en-IN" sz="1600" dirty="0">
                <a:latin typeface="Book Antiqua" pitchFamily="18" charset="0"/>
              </a:rPr>
              <a:t>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5615" y="6093296"/>
            <a:ext cx="704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&lt;=</a:t>
            </a:r>
            <a:endParaRPr lang="en-US" sz="1600" dirty="0">
              <a:latin typeface="Book Antiqu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31841" y="5925576"/>
            <a:ext cx="3600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Book Antiqua" pitchFamily="18" charset="0"/>
              </a:rPr>
              <a:t>If the second string is greater than or equal to the </a:t>
            </a:r>
            <a:r>
              <a:rPr lang="en-IN" sz="1600" dirty="0" err="1">
                <a:latin typeface="Book Antiqua" pitchFamily="18" charset="0"/>
              </a:rPr>
              <a:t>first,it</a:t>
            </a:r>
            <a:r>
              <a:rPr lang="en-IN" sz="1600" dirty="0">
                <a:latin typeface="Book Antiqua" pitchFamily="18" charset="0"/>
              </a:rPr>
              <a:t> returns 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76256" y="5940770"/>
            <a:ext cx="1576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smtClean="0">
                <a:latin typeface="Book Antiqua" pitchFamily="18" charset="0"/>
              </a:rPr>
              <a:t>”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”&lt;=“</a:t>
            </a:r>
            <a:r>
              <a:rPr lang="en-IN" sz="1600" dirty="0" err="1">
                <a:latin typeface="Book Antiqua" pitchFamily="18" charset="0"/>
              </a:rPr>
              <a:t>Abc</a:t>
            </a:r>
            <a:r>
              <a:rPr lang="en-IN" sz="1600" dirty="0">
                <a:latin typeface="Book Antiqua" pitchFamily="18" charset="0"/>
              </a:rPr>
              <a:t>”</a:t>
            </a:r>
          </a:p>
          <a:p>
            <a:r>
              <a:rPr lang="en-IN" sz="1600" dirty="0">
                <a:latin typeface="Book Antiqua" pitchFamily="18" charset="0"/>
              </a:rPr>
              <a:t>True</a:t>
            </a:r>
          </a:p>
          <a:p>
            <a:endParaRPr lang="en-US" sz="16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9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5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5" grpId="0"/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91264" cy="1008112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String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is a sequence type (sequence of characters). You can iterate through the string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using for loop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.</a:t>
            </a:r>
            <a:endParaRPr lang="en-IN" sz="2000" dirty="0">
              <a:latin typeface="Book Antiqu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/>
            </a:r>
            <a:b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</a:br>
            <a:r>
              <a:rPr lang="en-US" sz="2000" u="sng" dirty="0" smtClean="0">
                <a:latin typeface="Book Antiqua" pitchFamily="18" charset="0"/>
              </a:rPr>
              <a:t>Example1:</a:t>
            </a:r>
            <a:endParaRPr lang="en-IN" sz="2000" u="sng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 smtClean="0">
                <a:latin typeface="Book Antiqua" pitchFamily="18" charset="0"/>
              </a:rPr>
              <a:t>=“welcome to python”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for i in </a:t>
            </a:r>
            <a:r>
              <a:rPr lang="en-IN" sz="2000" dirty="0" err="1" smtClean="0">
                <a:latin typeface="Book Antiqua" pitchFamily="18" charset="0"/>
              </a:rPr>
              <a:t>str</a:t>
            </a:r>
            <a:r>
              <a:rPr lang="en-IN" sz="2000" dirty="0">
                <a:latin typeface="Book Antiqua" pitchFamily="18" charset="0"/>
              </a:rPr>
              <a:t>:</a:t>
            </a:r>
            <a:endParaRPr lang="en-IN" sz="20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print(</a:t>
            </a:r>
            <a:r>
              <a:rPr lang="en-IN" sz="2000" dirty="0" err="1" smtClean="0">
                <a:latin typeface="Book Antiqua" pitchFamily="18" charset="0"/>
              </a:rPr>
              <a:t>i,end</a:t>
            </a:r>
            <a:r>
              <a:rPr lang="en-IN" sz="2000" dirty="0" smtClean="0">
                <a:latin typeface="Book Antiqua" pitchFamily="18" charset="0"/>
              </a:rPr>
              <a:t>=‘ ‘)</a:t>
            </a:r>
          </a:p>
          <a:p>
            <a:pPr marL="0" indent="0">
              <a:buNone/>
            </a:pPr>
            <a:endParaRPr lang="en-IN" sz="2000" b="1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u="sng" dirty="0" smtClean="0"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IN" sz="2000" dirty="0" smtClean="0">
                <a:latin typeface="Book Antiqua" pitchFamily="18" charset="0"/>
              </a:rPr>
              <a:t>w e l c o m e   t o  p y t h o n</a:t>
            </a:r>
            <a:endParaRPr lang="en-IN" sz="2000" dirty="0">
              <a:latin typeface="Book Antiqua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916832"/>
            <a:ext cx="4038600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/>
            </a:r>
            <a:b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</a:br>
            <a:r>
              <a:rPr lang="en-US" sz="2000" u="sng" dirty="0" smtClean="0">
                <a:latin typeface="Book Antiqua" pitchFamily="18" charset="0"/>
              </a:rPr>
              <a:t>Example2:</a:t>
            </a:r>
            <a:endParaRPr lang="en-IN" sz="2000" u="sng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dirty="0">
                <a:latin typeface="Book Antiqua" pitchFamily="18" charset="0"/>
              </a:rPr>
              <a:t>message=“welcome to python”</a:t>
            </a:r>
          </a:p>
          <a:p>
            <a:pPr marL="0" indent="0">
              <a:buNone/>
            </a:pPr>
            <a:r>
              <a:rPr lang="en-IN" sz="2000" dirty="0">
                <a:latin typeface="Book Antiqua" pitchFamily="18" charset="0"/>
              </a:rPr>
              <a:t>index=0</a:t>
            </a:r>
          </a:p>
          <a:p>
            <a:pPr marL="0" indent="0">
              <a:buNone/>
            </a:pPr>
            <a:r>
              <a:rPr lang="en-IN" sz="2000" dirty="0">
                <a:latin typeface="Book Antiqua" pitchFamily="18" charset="0"/>
              </a:rPr>
              <a:t>while index &lt; </a:t>
            </a:r>
            <a:r>
              <a:rPr lang="en-IN" sz="2000" dirty="0" err="1">
                <a:latin typeface="Book Antiqua" pitchFamily="18" charset="0"/>
              </a:rPr>
              <a:t>len</a:t>
            </a:r>
            <a:r>
              <a:rPr lang="en-IN" sz="2000" dirty="0">
                <a:latin typeface="Book Antiqua" pitchFamily="18" charset="0"/>
              </a:rPr>
              <a:t>(message):</a:t>
            </a:r>
          </a:p>
          <a:p>
            <a:pPr marL="0" indent="0">
              <a:buNone/>
            </a:pPr>
            <a:r>
              <a:rPr lang="en-IN" sz="2000" dirty="0">
                <a:latin typeface="Book Antiqua" pitchFamily="18" charset="0"/>
              </a:rPr>
              <a:t>letter=message[index]</a:t>
            </a:r>
          </a:p>
          <a:p>
            <a:pPr marL="0" indent="0">
              <a:buNone/>
            </a:pPr>
            <a:r>
              <a:rPr lang="en-IN" sz="2000" dirty="0">
                <a:latin typeface="Book Antiqua" pitchFamily="18" charset="0"/>
              </a:rPr>
              <a:t>print(letter , end=‘ ‘)</a:t>
            </a:r>
          </a:p>
          <a:p>
            <a:pPr marL="0" indent="0">
              <a:buNone/>
            </a:pPr>
            <a:r>
              <a:rPr lang="en-IN" sz="2000" dirty="0">
                <a:latin typeface="Book Antiqua" pitchFamily="18" charset="0"/>
              </a:rPr>
              <a:t>index +=1</a:t>
            </a:r>
          </a:p>
          <a:p>
            <a:pPr marL="0" indent="0">
              <a:buNone/>
            </a:pPr>
            <a:endParaRPr lang="en-IN" sz="2000" b="1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2000" u="sng" dirty="0" smtClean="0"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endParaRPr lang="en-IN" sz="2000" u="sng" dirty="0" smtClean="0">
              <a:latin typeface="Book Antiqu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88640"/>
            <a:ext cx="9144000" cy="8083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Iterating String </a:t>
            </a:r>
            <a:endParaRPr lang="en-US" sz="3200" dirty="0">
              <a:latin typeface="Book Antiqu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32040" y="5517232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Book Antiqua" pitchFamily="18" charset="0"/>
              </a:rPr>
              <a:t>w e </a:t>
            </a:r>
            <a:r>
              <a:rPr lang="en-IN" dirty="0">
                <a:latin typeface="Book Antiqua" pitchFamily="18" charset="0"/>
              </a:rPr>
              <a:t>l c o m e  t o  p y t h o 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6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-974" y="620688"/>
            <a:ext cx="9144000" cy="1180457"/>
          </a:xfrm>
        </p:spPr>
        <p:txBody>
          <a:bodyPr>
            <a:normAutofit fontScale="90000"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string module consist of a number of useful constants, classes and functions (some of which are deprecated). These functions are used to manipulate strings.</a:t>
            </a: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</a:br>
            <a:endParaRPr lang="en-IN" sz="2000" dirty="0">
              <a:latin typeface="Book Antiqua" pitchFamily="18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1556792"/>
            <a:ext cx="9036496" cy="530120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IN" sz="2000" b="1" u="sng" dirty="0" smtClean="0">
                <a:solidFill>
                  <a:schemeClr val="tx1"/>
                </a:solidFill>
                <a:latin typeface="Book Antiqua" pitchFamily="18" charset="0"/>
              </a:rPr>
              <a:t>EXAMPLES:</a:t>
            </a:r>
          </a:p>
          <a:p>
            <a:pPr algn="l"/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s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tr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=“welcome to the world of python”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p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rint(“uppercase=“,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str.upper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())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print(“lowercase=“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str.lower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())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print(“split=“,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str.split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())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print(“join=“,join(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str.split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()))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print(“replace=“,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str.replace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(“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python”,”java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”))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print(“count of 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O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=“,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str.count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(‘O’))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print(“find of+”,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str.find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(“of”))</a:t>
            </a:r>
          </a:p>
          <a:p>
            <a:pPr algn="l"/>
            <a:endParaRPr lang="en-IN" sz="20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IN" sz="2000" b="1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u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ppercase=WELCOME TO THE WORLD OF PYTHON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lowercase=welcome to the world of python</a:t>
            </a:r>
          </a:p>
          <a:p>
            <a:pPr algn="l"/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split=[‘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welcome’,’to’,’the’,’world’,’of’,’python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’]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j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oin=welcome-to-the-world-of-python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r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eplace=welcome to the world of java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c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ount of O=5</a:t>
            </a:r>
          </a:p>
          <a:p>
            <a:pPr algn="l"/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f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ind of=21</a:t>
            </a:r>
          </a:p>
          <a:p>
            <a:pPr algn="l"/>
            <a:endParaRPr lang="en-IN" sz="20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IN" sz="2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083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Book Antiqua" pitchFamily="18" charset="0"/>
              </a:rPr>
              <a:t>The String Module</a:t>
            </a:r>
            <a:endParaRPr lang="en-US" sz="20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8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Book Antiqua" pitchFamily="18" charset="0"/>
              </a:rPr>
              <a:t>Illustrative Programs</a:t>
            </a:r>
            <a:br>
              <a:rPr lang="en-US" sz="3200" dirty="0" smtClean="0">
                <a:latin typeface="Book Antiqua" pitchFamily="18" charset="0"/>
              </a:rPr>
            </a:br>
            <a:r>
              <a:rPr lang="en-US" sz="3200" b="1" u="sng" dirty="0" smtClean="0">
                <a:latin typeface="Book Antiqua" pitchFamily="18" charset="0"/>
              </a:rPr>
              <a:t>Square Root</a:t>
            </a:r>
            <a:endParaRPr lang="en-IN" sz="3200" b="1" u="sng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sz="3100" dirty="0">
                <a:latin typeface="Book Antiqua" pitchFamily="18" charset="0"/>
              </a:rPr>
              <a:t>import </a:t>
            </a:r>
            <a:r>
              <a:rPr lang="en-IN" sz="3100" dirty="0" smtClean="0">
                <a:latin typeface="Book Antiqua" pitchFamily="18" charset="0"/>
              </a:rPr>
              <a:t>math		</a:t>
            </a:r>
            <a:endParaRPr lang="en-IN" sz="31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3100" dirty="0" err="1">
                <a:latin typeface="Book Antiqua" pitchFamily="18" charset="0"/>
              </a:rPr>
              <a:t>def</a:t>
            </a:r>
            <a:r>
              <a:rPr lang="en-IN" sz="3100" dirty="0">
                <a:latin typeface="Book Antiqua" pitchFamily="18" charset="0"/>
              </a:rPr>
              <a:t> </a:t>
            </a:r>
            <a:r>
              <a:rPr lang="en-IN" sz="3100" dirty="0" err="1">
                <a:latin typeface="Book Antiqua" pitchFamily="18" charset="0"/>
              </a:rPr>
              <a:t>square_root</a:t>
            </a:r>
            <a:r>
              <a:rPr lang="en-IN" sz="3100" dirty="0">
                <a:latin typeface="Book Antiqua" pitchFamily="18" charset="0"/>
              </a:rPr>
              <a:t>(n</a:t>
            </a:r>
            <a:r>
              <a:rPr lang="en-IN" sz="3100" dirty="0" smtClean="0">
                <a:latin typeface="Book Antiqua" pitchFamily="18" charset="0"/>
              </a:rPr>
              <a:t>):	</a:t>
            </a:r>
            <a:endParaRPr lang="en-IN" sz="31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3100" dirty="0" smtClean="0">
                <a:latin typeface="Book Antiqua" pitchFamily="18" charset="0"/>
              </a:rPr>
              <a:t>	return </a:t>
            </a:r>
            <a:r>
              <a:rPr lang="en-IN" sz="3100" dirty="0" err="1">
                <a:latin typeface="Book Antiqua" pitchFamily="18" charset="0"/>
              </a:rPr>
              <a:t>math.sqrt</a:t>
            </a:r>
            <a:r>
              <a:rPr lang="en-IN" sz="3100" dirty="0">
                <a:latin typeface="Book Antiqua" pitchFamily="18" charset="0"/>
              </a:rPr>
              <a:t>(n)</a:t>
            </a:r>
          </a:p>
          <a:p>
            <a:pPr marL="0" indent="0">
              <a:buNone/>
            </a:pPr>
            <a:r>
              <a:rPr lang="en-IN" sz="3100" dirty="0">
                <a:latin typeface="Book Antiqua" pitchFamily="18" charset="0"/>
              </a:rPr>
              <a:t>print("Enter number")</a:t>
            </a:r>
          </a:p>
          <a:p>
            <a:pPr marL="0" indent="0">
              <a:buNone/>
            </a:pPr>
            <a:r>
              <a:rPr lang="en-IN" sz="3100" dirty="0">
                <a:latin typeface="Book Antiqua" pitchFamily="18" charset="0"/>
              </a:rPr>
              <a:t>n=</a:t>
            </a:r>
            <a:r>
              <a:rPr lang="en-IN" sz="3100" dirty="0" err="1">
                <a:latin typeface="Book Antiqua" pitchFamily="18" charset="0"/>
              </a:rPr>
              <a:t>int</a:t>
            </a:r>
            <a:r>
              <a:rPr lang="en-IN" sz="3100" dirty="0">
                <a:latin typeface="Book Antiqua" pitchFamily="18" charset="0"/>
              </a:rPr>
              <a:t>(input())</a:t>
            </a:r>
          </a:p>
          <a:p>
            <a:pPr marL="0" indent="0">
              <a:buNone/>
            </a:pPr>
            <a:r>
              <a:rPr lang="en-IN" sz="3100" dirty="0">
                <a:latin typeface="Book Antiqua" pitchFamily="18" charset="0"/>
              </a:rPr>
              <a:t>print("</a:t>
            </a:r>
            <a:r>
              <a:rPr lang="en-IN" sz="3100" dirty="0" smtClean="0">
                <a:latin typeface="Book Antiqua" pitchFamily="18" charset="0"/>
              </a:rPr>
              <a:t>Answer is",</a:t>
            </a:r>
            <a:r>
              <a:rPr lang="en-IN" sz="3100" dirty="0" err="1" smtClean="0">
                <a:latin typeface="Book Antiqua" pitchFamily="18" charset="0"/>
              </a:rPr>
              <a:t>square_root</a:t>
            </a:r>
            <a:r>
              <a:rPr lang="en-IN" sz="3100" dirty="0" smtClean="0">
                <a:latin typeface="Book Antiqua" pitchFamily="18" charset="0"/>
              </a:rPr>
              <a:t>(n))</a:t>
            </a:r>
          </a:p>
          <a:p>
            <a:pPr marL="0" indent="0">
              <a:buNone/>
            </a:pPr>
            <a:endParaRPr lang="en-IN" sz="31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3100" u="sng" dirty="0" smtClean="0">
                <a:solidFill>
                  <a:srgbClr val="FF000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IN" sz="3100" dirty="0" smtClean="0">
                <a:solidFill>
                  <a:srgbClr val="FF0000"/>
                </a:solidFill>
                <a:latin typeface="Book Antiqua" pitchFamily="18" charset="0"/>
              </a:rPr>
              <a:t>Enter number</a:t>
            </a:r>
          </a:p>
          <a:p>
            <a:pPr marL="0" indent="0">
              <a:buNone/>
            </a:pPr>
            <a:r>
              <a:rPr lang="en-IN" sz="3100" dirty="0" smtClean="0">
                <a:solidFill>
                  <a:srgbClr val="FF0000"/>
                </a:solidFill>
                <a:latin typeface="Book Antiqua" pitchFamily="18" charset="0"/>
              </a:rPr>
              <a:t>9</a:t>
            </a:r>
          </a:p>
          <a:p>
            <a:pPr marL="0" indent="0">
              <a:buNone/>
            </a:pPr>
            <a:r>
              <a:rPr lang="en-IN" sz="3100" dirty="0" smtClean="0">
                <a:solidFill>
                  <a:srgbClr val="FF0000"/>
                </a:solidFill>
                <a:latin typeface="Book Antiqua" pitchFamily="18" charset="0"/>
              </a:rPr>
              <a:t>Answer is 3.0</a:t>
            </a:r>
          </a:p>
          <a:p>
            <a:pPr marL="0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089288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latin typeface="Book Antiqua" pitchFamily="18" charset="0"/>
              </a:rPr>
              <a:t>Square </a:t>
            </a:r>
            <a:r>
              <a:rPr lang="en-US" sz="3200" b="1" u="sng" dirty="0" smtClean="0">
                <a:latin typeface="Book Antiqua" pitchFamily="18" charset="0"/>
              </a:rPr>
              <a:t>Root- Using Newton’s Method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800" dirty="0" err="1">
                <a:latin typeface="Book Antiqua" pitchFamily="18" charset="0"/>
              </a:rPr>
              <a:t>def</a:t>
            </a:r>
            <a:r>
              <a:rPr lang="en-IN" sz="1800" dirty="0">
                <a:latin typeface="Book Antiqua" pitchFamily="18" charset="0"/>
              </a:rPr>
              <a:t> square(</a:t>
            </a:r>
            <a:r>
              <a:rPr lang="en-IN" sz="1800" dirty="0" err="1">
                <a:latin typeface="Book Antiqua" pitchFamily="18" charset="0"/>
              </a:rPr>
              <a:t>num</a:t>
            </a:r>
            <a:r>
              <a:rPr lang="en-IN" sz="1800" dirty="0"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	</a:t>
            </a:r>
            <a:r>
              <a:rPr lang="en-IN" sz="1800" dirty="0" err="1" smtClean="0">
                <a:latin typeface="Book Antiqua" pitchFamily="18" charset="0"/>
              </a:rPr>
              <a:t>approx</a:t>
            </a:r>
            <a:r>
              <a:rPr lang="en-IN" sz="1800" dirty="0" smtClean="0">
                <a:latin typeface="Book Antiqua" pitchFamily="18" charset="0"/>
              </a:rPr>
              <a:t>=0.5*</a:t>
            </a:r>
            <a:r>
              <a:rPr lang="en-IN" sz="1800" dirty="0" err="1" smtClean="0">
                <a:latin typeface="Book Antiqua" pitchFamily="18" charset="0"/>
              </a:rPr>
              <a:t>num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	better=0.5</a:t>
            </a:r>
            <a:r>
              <a:rPr lang="en-IN" sz="1800" dirty="0">
                <a:latin typeface="Book Antiqua" pitchFamily="18" charset="0"/>
              </a:rPr>
              <a:t>*(</a:t>
            </a:r>
            <a:r>
              <a:rPr lang="en-IN" sz="1800" dirty="0" err="1">
                <a:latin typeface="Book Antiqua" pitchFamily="18" charset="0"/>
              </a:rPr>
              <a:t>approx</a:t>
            </a:r>
            <a:r>
              <a:rPr lang="en-IN" sz="1800" dirty="0">
                <a:latin typeface="Book Antiqua" pitchFamily="18" charset="0"/>
              </a:rPr>
              <a:t>+(</a:t>
            </a:r>
            <a:r>
              <a:rPr lang="en-IN" sz="1800" dirty="0" err="1">
                <a:latin typeface="Book Antiqua" pitchFamily="18" charset="0"/>
              </a:rPr>
              <a:t>num</a:t>
            </a:r>
            <a:r>
              <a:rPr lang="en-IN" sz="1800" dirty="0">
                <a:latin typeface="Book Antiqua" pitchFamily="18" charset="0"/>
              </a:rPr>
              <a:t>/</a:t>
            </a:r>
            <a:r>
              <a:rPr lang="en-IN" sz="1800" dirty="0" err="1">
                <a:latin typeface="Book Antiqua" pitchFamily="18" charset="0"/>
              </a:rPr>
              <a:t>approx</a:t>
            </a:r>
            <a:r>
              <a:rPr lang="en-IN" sz="1800" dirty="0">
                <a:latin typeface="Book Antiqua" pitchFamily="18" charset="0"/>
              </a:rPr>
              <a:t>))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	while </a:t>
            </a:r>
            <a:r>
              <a:rPr lang="en-IN" sz="1800" dirty="0">
                <a:latin typeface="Book Antiqua" pitchFamily="18" charset="0"/>
              </a:rPr>
              <a:t>better!=</a:t>
            </a:r>
            <a:r>
              <a:rPr lang="en-IN" sz="1800" dirty="0" err="1">
                <a:latin typeface="Book Antiqua" pitchFamily="18" charset="0"/>
              </a:rPr>
              <a:t>approx</a:t>
            </a:r>
            <a:r>
              <a:rPr lang="en-IN" sz="1800" dirty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		</a:t>
            </a:r>
            <a:r>
              <a:rPr lang="en-IN" sz="1800" dirty="0" err="1" smtClean="0">
                <a:latin typeface="Book Antiqua" pitchFamily="18" charset="0"/>
              </a:rPr>
              <a:t>approx</a:t>
            </a:r>
            <a:r>
              <a:rPr lang="en-IN" sz="1800" dirty="0" smtClean="0">
                <a:latin typeface="Book Antiqua" pitchFamily="18" charset="0"/>
              </a:rPr>
              <a:t>=better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		better=0.5</a:t>
            </a:r>
            <a:r>
              <a:rPr lang="en-IN" sz="1800" dirty="0">
                <a:latin typeface="Book Antiqua" pitchFamily="18" charset="0"/>
              </a:rPr>
              <a:t>*(</a:t>
            </a:r>
            <a:r>
              <a:rPr lang="en-IN" sz="1800" dirty="0" err="1">
                <a:latin typeface="Book Antiqua" pitchFamily="18" charset="0"/>
              </a:rPr>
              <a:t>approx</a:t>
            </a:r>
            <a:r>
              <a:rPr lang="en-IN" sz="1800" dirty="0">
                <a:latin typeface="Book Antiqua" pitchFamily="18" charset="0"/>
              </a:rPr>
              <a:t>+(</a:t>
            </a:r>
            <a:r>
              <a:rPr lang="en-IN" sz="1800" dirty="0" err="1">
                <a:latin typeface="Book Antiqua" pitchFamily="18" charset="0"/>
              </a:rPr>
              <a:t>num</a:t>
            </a:r>
            <a:r>
              <a:rPr lang="en-IN" sz="1800" dirty="0">
                <a:latin typeface="Book Antiqua" pitchFamily="18" charset="0"/>
              </a:rPr>
              <a:t>/</a:t>
            </a:r>
            <a:r>
              <a:rPr lang="en-IN" sz="1800" dirty="0" err="1">
                <a:latin typeface="Book Antiqua" pitchFamily="18" charset="0"/>
              </a:rPr>
              <a:t>approx</a:t>
            </a:r>
            <a:r>
              <a:rPr lang="en-IN" sz="1800" dirty="0">
                <a:latin typeface="Book Antiqua" pitchFamily="18" charset="0"/>
              </a:rPr>
              <a:t>))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	return </a:t>
            </a:r>
            <a:r>
              <a:rPr lang="en-IN" sz="1800" dirty="0" err="1">
                <a:latin typeface="Book Antiqua" pitchFamily="18" charset="0"/>
              </a:rPr>
              <a:t>approx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print</a:t>
            </a:r>
            <a:r>
              <a:rPr lang="en-IN" sz="1800" dirty="0" smtClean="0">
                <a:latin typeface="Book Antiqua" pitchFamily="18" charset="0"/>
              </a:rPr>
              <a:t>(“Enter </a:t>
            </a:r>
            <a:r>
              <a:rPr lang="en-IN" sz="1800" dirty="0">
                <a:latin typeface="Book Antiqua" pitchFamily="18" charset="0"/>
              </a:rPr>
              <a:t>the </a:t>
            </a:r>
            <a:r>
              <a:rPr lang="en-IN" sz="1800" dirty="0" smtClean="0">
                <a:latin typeface="Book Antiqua" pitchFamily="18" charset="0"/>
              </a:rPr>
              <a:t>number”)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 err="1">
                <a:latin typeface="Book Antiqua" pitchFamily="18" charset="0"/>
              </a:rPr>
              <a:t>num</a:t>
            </a:r>
            <a:r>
              <a:rPr lang="en-IN" sz="1800" dirty="0">
                <a:latin typeface="Book Antiqua" pitchFamily="18" charset="0"/>
              </a:rPr>
              <a:t>=</a:t>
            </a:r>
            <a:r>
              <a:rPr lang="en-IN" sz="1800" dirty="0" err="1">
                <a:latin typeface="Book Antiqua" pitchFamily="18" charset="0"/>
              </a:rPr>
              <a:t>int</a:t>
            </a:r>
            <a:r>
              <a:rPr lang="en-IN" sz="1800" dirty="0">
                <a:latin typeface="Book Antiqua" pitchFamily="18" charset="0"/>
              </a:rPr>
              <a:t>(input())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res=square(</a:t>
            </a:r>
            <a:r>
              <a:rPr lang="en-IN" sz="1800" dirty="0" err="1">
                <a:latin typeface="Book Antiqua" pitchFamily="18" charset="0"/>
              </a:rPr>
              <a:t>num</a:t>
            </a:r>
            <a:r>
              <a:rPr lang="en-IN" sz="1800" dirty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Print(“Answer </a:t>
            </a:r>
            <a:r>
              <a:rPr lang="en-IN" sz="1800" dirty="0" err="1" smtClean="0">
                <a:latin typeface="Book Antiqua" pitchFamily="18" charset="0"/>
              </a:rPr>
              <a:t>is”,res</a:t>
            </a:r>
            <a:r>
              <a:rPr lang="en-IN" sz="1800" dirty="0" smtClean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endParaRPr lang="en-IN" sz="1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b="1" u="sng" dirty="0" smtClean="0">
                <a:solidFill>
                  <a:srgbClr val="FF0000"/>
                </a:solidFill>
                <a:latin typeface="Book Antiqua" pitchFamily="18" charset="0"/>
              </a:rPr>
              <a:t>OUTPUT:</a:t>
            </a:r>
            <a:endParaRPr lang="en-IN" sz="1800" b="1" u="sng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Enter 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the number</a:t>
            </a:r>
          </a:p>
          <a:p>
            <a:pPr marL="0" indent="0">
              <a:buNone/>
            </a:pP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8</a:t>
            </a:r>
          </a:p>
          <a:p>
            <a:pPr marL="0" indent="0">
              <a:buNone/>
            </a:pP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Answer is 2.82842712474619</a:t>
            </a:r>
          </a:p>
        </p:txBody>
      </p:sp>
    </p:spTree>
    <p:extLst>
      <p:ext uri="{BB962C8B-B14F-4D97-AF65-F5344CB8AC3E}">
        <p14:creationId xmlns:p14="http://schemas.microsoft.com/office/powerpoint/2010/main" val="2083068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ook Antiqua" pitchFamily="18" charset="0"/>
              </a:rPr>
              <a:t> GCD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381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800" b="1" dirty="0" err="1">
                <a:latin typeface="Book Antiqua" pitchFamily="18" charset="0"/>
              </a:rPr>
              <a:t>def</a:t>
            </a:r>
            <a:r>
              <a:rPr lang="en-IN" sz="1800" b="1" dirty="0">
                <a:latin typeface="Book Antiqua" pitchFamily="18" charset="0"/>
              </a:rPr>
              <a:t> </a:t>
            </a:r>
            <a:r>
              <a:rPr lang="en-IN" sz="1800" b="1" dirty="0" err="1">
                <a:latin typeface="Book Antiqua" pitchFamily="18" charset="0"/>
              </a:rPr>
              <a:t>gcdofno</a:t>
            </a:r>
            <a:r>
              <a:rPr lang="en-IN" sz="1800" b="1" dirty="0">
                <a:latin typeface="Book Antiqua" pitchFamily="18" charset="0"/>
              </a:rPr>
              <a:t>(</a:t>
            </a:r>
            <a:r>
              <a:rPr lang="en-IN" sz="1800" b="1" dirty="0" err="1">
                <a:latin typeface="Book Antiqua" pitchFamily="18" charset="0"/>
              </a:rPr>
              <a:t>a,b</a:t>
            </a:r>
            <a:r>
              <a:rPr lang="en-IN" sz="1800" b="1" dirty="0" smtClean="0">
                <a:latin typeface="Book Antiqua" pitchFamily="18" charset="0"/>
              </a:rPr>
              <a:t>):</a:t>
            </a:r>
            <a:r>
              <a:rPr lang="en-IN" sz="1800" dirty="0" smtClean="0">
                <a:latin typeface="Book Antiqua" pitchFamily="18" charset="0"/>
              </a:rPr>
              <a:t>		#function </a:t>
            </a:r>
            <a:r>
              <a:rPr lang="en-IN" sz="1800" dirty="0" err="1" smtClean="0">
                <a:latin typeface="Book Antiqua" pitchFamily="18" charset="0"/>
              </a:rPr>
              <a:t>defenition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    if(a&lt;b</a:t>
            </a:r>
            <a:r>
              <a:rPr lang="en-IN" sz="1800" dirty="0"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    </a:t>
            </a:r>
            <a:r>
              <a:rPr lang="en-IN" sz="1800" dirty="0" smtClean="0">
                <a:latin typeface="Book Antiqua" pitchFamily="18" charset="0"/>
              </a:rPr>
              <a:t>min=a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else: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    min=b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while(min&gt;=1):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    if(</a:t>
            </a:r>
            <a:r>
              <a:rPr lang="en-IN" sz="1800" dirty="0" err="1">
                <a:latin typeface="Book Antiqua" pitchFamily="18" charset="0"/>
              </a:rPr>
              <a:t>a%min</a:t>
            </a:r>
            <a:r>
              <a:rPr lang="en-IN" sz="1800" dirty="0">
                <a:latin typeface="Book Antiqua" pitchFamily="18" charset="0"/>
              </a:rPr>
              <a:t>==0 and </a:t>
            </a:r>
            <a:r>
              <a:rPr lang="en-IN" sz="1800" dirty="0" err="1">
                <a:latin typeface="Book Antiqua" pitchFamily="18" charset="0"/>
              </a:rPr>
              <a:t>b%min</a:t>
            </a:r>
            <a:r>
              <a:rPr lang="en-IN" sz="1800" dirty="0">
                <a:latin typeface="Book Antiqua" pitchFamily="18" charset="0"/>
              </a:rPr>
              <a:t>==0):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        </a:t>
            </a:r>
            <a:r>
              <a:rPr lang="en-IN" sz="1800" dirty="0" smtClean="0">
                <a:latin typeface="Book Antiqua" pitchFamily="18" charset="0"/>
              </a:rPr>
              <a:t> </a:t>
            </a:r>
            <a:r>
              <a:rPr lang="en-IN" sz="1800" dirty="0">
                <a:latin typeface="Book Antiqua" pitchFamily="18" charset="0"/>
              </a:rPr>
              <a:t> </a:t>
            </a:r>
            <a:r>
              <a:rPr lang="en-IN" sz="1800" dirty="0" smtClean="0">
                <a:latin typeface="Book Antiqua" pitchFamily="18" charset="0"/>
              </a:rPr>
              <a:t>print</a:t>
            </a:r>
            <a:r>
              <a:rPr lang="en-IN" sz="1800" dirty="0">
                <a:latin typeface="Book Antiqua" pitchFamily="18" charset="0"/>
              </a:rPr>
              <a:t>("GCD </a:t>
            </a:r>
            <a:r>
              <a:rPr lang="en-IN" sz="1800" dirty="0" err="1">
                <a:latin typeface="Book Antiqua" pitchFamily="18" charset="0"/>
              </a:rPr>
              <a:t>is",min</a:t>
            </a:r>
            <a:r>
              <a:rPr lang="en-IN" sz="1800" dirty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        </a:t>
            </a:r>
            <a:r>
              <a:rPr lang="en-IN" sz="1800" dirty="0" smtClean="0">
                <a:latin typeface="Book Antiqua" pitchFamily="18" charset="0"/>
              </a:rPr>
              <a:t>  break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    min=min-1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print("Enter two numbers")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a=</a:t>
            </a:r>
            <a:r>
              <a:rPr lang="en-IN" sz="1800" dirty="0" err="1">
                <a:latin typeface="Book Antiqua" pitchFamily="18" charset="0"/>
              </a:rPr>
              <a:t>int</a:t>
            </a:r>
            <a:r>
              <a:rPr lang="en-IN" sz="1800" dirty="0">
                <a:latin typeface="Book Antiqua" pitchFamily="18" charset="0"/>
              </a:rPr>
              <a:t>(input())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b=</a:t>
            </a:r>
            <a:r>
              <a:rPr lang="en-IN" sz="1800" dirty="0" err="1">
                <a:latin typeface="Book Antiqua" pitchFamily="18" charset="0"/>
              </a:rPr>
              <a:t>int</a:t>
            </a:r>
            <a:r>
              <a:rPr lang="en-IN" sz="1800" dirty="0">
                <a:latin typeface="Book Antiqua" pitchFamily="18" charset="0"/>
              </a:rPr>
              <a:t>(input())</a:t>
            </a:r>
          </a:p>
          <a:p>
            <a:pPr marL="0" indent="0">
              <a:buNone/>
            </a:pPr>
            <a:r>
              <a:rPr lang="en-IN" sz="1800" b="1" dirty="0" err="1">
                <a:latin typeface="Book Antiqua" pitchFamily="18" charset="0"/>
              </a:rPr>
              <a:t>gcdofno</a:t>
            </a:r>
            <a:r>
              <a:rPr lang="en-IN" sz="1800" b="1" dirty="0">
                <a:latin typeface="Book Antiqua" pitchFamily="18" charset="0"/>
              </a:rPr>
              <a:t>(</a:t>
            </a:r>
            <a:r>
              <a:rPr lang="en-IN" sz="1800" b="1" dirty="0" err="1">
                <a:latin typeface="Book Antiqua" pitchFamily="18" charset="0"/>
              </a:rPr>
              <a:t>a,b</a:t>
            </a:r>
            <a:r>
              <a:rPr lang="en-IN" sz="1800" b="1" dirty="0" smtClean="0">
                <a:latin typeface="Book Antiqua" pitchFamily="18" charset="0"/>
              </a:rPr>
              <a:t>)</a:t>
            </a:r>
            <a:r>
              <a:rPr lang="en-IN" sz="1800" dirty="0" smtClean="0">
                <a:latin typeface="Book Antiqua" pitchFamily="18" charset="0"/>
              </a:rPr>
              <a:t>		#</a:t>
            </a:r>
            <a:r>
              <a:rPr lang="en-IN" sz="1800" dirty="0" err="1" smtClean="0">
                <a:latin typeface="Book Antiqua" pitchFamily="18" charset="0"/>
              </a:rPr>
              <a:t>functioncall</a:t>
            </a:r>
            <a:endParaRPr lang="en-IN" sz="18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1800" b="1" u="sng" dirty="0" smtClean="0">
                <a:solidFill>
                  <a:srgbClr val="FF000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Enter two numbers</a:t>
            </a:r>
          </a:p>
          <a:p>
            <a:pPr marL="0" indent="0">
              <a:buNone/>
            </a:pP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12</a:t>
            </a:r>
          </a:p>
          <a:p>
            <a:pPr marL="0" indent="0">
              <a:buNone/>
            </a:pP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28</a:t>
            </a:r>
          </a:p>
          <a:p>
            <a:pPr marL="0" indent="0">
              <a:buNone/>
            </a:pP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GCD is 4</a:t>
            </a:r>
            <a:endParaRPr 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n-IN" sz="1800" b="1" u="sng" dirty="0">
              <a:latin typeface="Book Antiqua" pitchFamily="18" charset="0"/>
            </a:endParaRPr>
          </a:p>
          <a:p>
            <a:pPr marL="0" indent="0">
              <a:buNone/>
            </a:pPr>
            <a:endParaRPr lang="en-IN" sz="1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8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ook Antiqua" pitchFamily="18" charset="0"/>
              </a:rPr>
              <a:t>Exponentiation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def</a:t>
            </a:r>
            <a:r>
              <a:rPr lang="en-US" dirty="0"/>
              <a:t> </a:t>
            </a:r>
            <a:r>
              <a:rPr lang="en-US" dirty="0" err="1"/>
              <a:t>exp</a:t>
            </a:r>
            <a:r>
              <a:rPr lang="en-US" dirty="0"/>
              <a:t>(</a:t>
            </a:r>
            <a:r>
              <a:rPr lang="en-US" dirty="0" err="1"/>
              <a:t>num,p</a:t>
            </a:r>
            <a:r>
              <a:rPr lang="en-US" dirty="0"/>
              <a:t>):</a:t>
            </a:r>
          </a:p>
          <a:p>
            <a:pPr marL="0" indent="0">
              <a:buNone/>
            </a:pPr>
            <a:r>
              <a:rPr lang="en-US" dirty="0"/>
              <a:t>	x=</a:t>
            </a:r>
            <a:r>
              <a:rPr lang="en-US" dirty="0" err="1"/>
              <a:t>pow</a:t>
            </a:r>
            <a:r>
              <a:rPr lang="en-US" dirty="0"/>
              <a:t>(</a:t>
            </a:r>
            <a:r>
              <a:rPr lang="en-US" dirty="0" err="1"/>
              <a:t>num,p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return x</a:t>
            </a:r>
          </a:p>
          <a:p>
            <a:pPr marL="0" indent="0">
              <a:buNone/>
            </a:pPr>
            <a:r>
              <a:rPr lang="en-US" dirty="0"/>
              <a:t>print("Enter the Number")</a:t>
            </a:r>
          </a:p>
          <a:p>
            <a:pPr marL="0" indent="0">
              <a:buNone/>
            </a:pPr>
            <a:r>
              <a:rPr lang="en-US" dirty="0" err="1"/>
              <a:t>num</a:t>
            </a:r>
            <a:r>
              <a:rPr lang="en-US" dirty="0"/>
              <a:t>=</a:t>
            </a:r>
            <a:r>
              <a:rPr lang="en-US" dirty="0" err="1"/>
              <a:t>int</a:t>
            </a:r>
            <a:r>
              <a:rPr lang="en-US" dirty="0"/>
              <a:t>(input())</a:t>
            </a:r>
          </a:p>
          <a:p>
            <a:pPr marL="0" indent="0">
              <a:buNone/>
            </a:pPr>
            <a:r>
              <a:rPr lang="en-US" dirty="0"/>
              <a:t>print("Enter the Power")</a:t>
            </a:r>
          </a:p>
          <a:p>
            <a:pPr marL="0" indent="0">
              <a:buNone/>
            </a:pPr>
            <a:r>
              <a:rPr lang="en-US" dirty="0"/>
              <a:t>p=</a:t>
            </a:r>
            <a:r>
              <a:rPr lang="en-US" dirty="0" err="1"/>
              <a:t>int</a:t>
            </a:r>
            <a:r>
              <a:rPr lang="en-US" dirty="0"/>
              <a:t>(input())</a:t>
            </a:r>
          </a:p>
          <a:p>
            <a:pPr marL="0" indent="0">
              <a:buNone/>
            </a:pPr>
            <a:r>
              <a:rPr lang="en-US" dirty="0"/>
              <a:t>print</a:t>
            </a:r>
            <a:r>
              <a:rPr lang="en-US" dirty="0" smtClean="0"/>
              <a:t>(“Answer </a:t>
            </a:r>
            <a:r>
              <a:rPr lang="en-US" dirty="0"/>
              <a:t>is",</a:t>
            </a:r>
            <a:r>
              <a:rPr lang="en-US" dirty="0" err="1"/>
              <a:t>exp</a:t>
            </a:r>
            <a:r>
              <a:rPr lang="en-US" dirty="0"/>
              <a:t>(</a:t>
            </a:r>
            <a:r>
              <a:rPr lang="en-US" dirty="0" err="1"/>
              <a:t>num,p</a:t>
            </a:r>
            <a:r>
              <a:rPr lang="en-US" dirty="0"/>
              <a:t>))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IN" dirty="0"/>
              <a:t>Enter the Number</a:t>
            </a:r>
          </a:p>
          <a:p>
            <a:pPr marL="0" indent="0">
              <a:buNone/>
            </a:pPr>
            <a:r>
              <a:rPr lang="en-IN" dirty="0"/>
              <a:t>5</a:t>
            </a:r>
          </a:p>
          <a:p>
            <a:pPr marL="0" indent="0">
              <a:buNone/>
            </a:pPr>
            <a:r>
              <a:rPr lang="en-IN" dirty="0"/>
              <a:t>Enter the Power</a:t>
            </a:r>
          </a:p>
          <a:p>
            <a:pPr marL="0" indent="0">
              <a:buNone/>
            </a:pPr>
            <a:r>
              <a:rPr lang="en-IN" dirty="0"/>
              <a:t>2</a:t>
            </a:r>
          </a:p>
          <a:p>
            <a:pPr marL="0" indent="0">
              <a:buNone/>
            </a:pPr>
            <a:r>
              <a:rPr lang="en-IN" dirty="0" smtClean="0"/>
              <a:t>Answer </a:t>
            </a:r>
            <a:r>
              <a:rPr lang="en-IN" dirty="0"/>
              <a:t>is 25</a:t>
            </a:r>
          </a:p>
        </p:txBody>
      </p:sp>
    </p:spTree>
    <p:extLst>
      <p:ext uri="{BB962C8B-B14F-4D97-AF65-F5344CB8AC3E}">
        <p14:creationId xmlns:p14="http://schemas.microsoft.com/office/powerpoint/2010/main" val="2853579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ook Antiqua" pitchFamily="18" charset="0"/>
              </a:rPr>
              <a:t>Sum of Array of Numbers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507288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800" dirty="0" err="1">
                <a:latin typeface="Book Antiqua" pitchFamily="18" charset="0"/>
              </a:rPr>
              <a:t>def</a:t>
            </a:r>
            <a:r>
              <a:rPr lang="en-IN" sz="1800" dirty="0">
                <a:latin typeface="Book Antiqua" pitchFamily="18" charset="0"/>
              </a:rPr>
              <a:t> </a:t>
            </a:r>
            <a:r>
              <a:rPr lang="en-IN" sz="1800" dirty="0" err="1">
                <a:latin typeface="Book Antiqua" pitchFamily="18" charset="0"/>
              </a:rPr>
              <a:t>sumoflist</a:t>
            </a:r>
            <a:r>
              <a:rPr lang="en-IN" sz="1800" dirty="0">
                <a:latin typeface="Book Antiqua" pitchFamily="18" charset="0"/>
              </a:rPr>
              <a:t>(a):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sum=0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for i in range(0,len(a)):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    </a:t>
            </a:r>
            <a:r>
              <a:rPr lang="en-IN" sz="1800" dirty="0" smtClean="0">
                <a:latin typeface="Book Antiqua" pitchFamily="18" charset="0"/>
              </a:rPr>
              <a:t>  	sum=</a:t>
            </a:r>
            <a:r>
              <a:rPr lang="en-IN" sz="1800" dirty="0" err="1" smtClean="0">
                <a:latin typeface="Book Antiqua" pitchFamily="18" charset="0"/>
              </a:rPr>
              <a:t>sum+a</a:t>
            </a:r>
            <a:r>
              <a:rPr lang="en-IN" sz="1800" dirty="0" smtClean="0">
                <a:latin typeface="Book Antiqua" pitchFamily="18" charset="0"/>
              </a:rPr>
              <a:t>[i</a:t>
            </a:r>
            <a:r>
              <a:rPr lang="en-IN" sz="1800" dirty="0">
                <a:latin typeface="Book Antiqua" pitchFamily="18" charset="0"/>
              </a:rPr>
              <a:t>]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return sum</a:t>
            </a: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a</a:t>
            </a:r>
            <a:r>
              <a:rPr lang="en-IN" sz="1800" dirty="0" smtClean="0">
                <a:latin typeface="Book Antiqua" pitchFamily="18" charset="0"/>
              </a:rPr>
              <a:t>=[]						</a:t>
            </a:r>
            <a:r>
              <a:rPr lang="en-US" sz="1800" b="1" u="sng" dirty="0">
                <a:solidFill>
                  <a:srgbClr val="FF000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print</a:t>
            </a:r>
            <a:r>
              <a:rPr lang="en-IN" sz="1800" dirty="0">
                <a:latin typeface="Book Antiqua" pitchFamily="18" charset="0"/>
              </a:rPr>
              <a:t>("Enter the Size of List</a:t>
            </a:r>
            <a:r>
              <a:rPr lang="en-IN" sz="1800" dirty="0" smtClean="0">
                <a:latin typeface="Book Antiqua" pitchFamily="18" charset="0"/>
              </a:rPr>
              <a:t>")			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Enter 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the Size of 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List</a:t>
            </a:r>
            <a:r>
              <a:rPr lang="en-US" sz="1800" dirty="0" smtClean="0">
                <a:latin typeface="Book Antiqua" pitchFamily="18" charset="0"/>
              </a:rPr>
              <a:t>	</a:t>
            </a:r>
            <a:endParaRPr lang="en-IN" sz="1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n=</a:t>
            </a:r>
            <a:r>
              <a:rPr lang="en-IN" sz="1800" dirty="0" err="1" smtClean="0">
                <a:latin typeface="Book Antiqua" pitchFamily="18" charset="0"/>
              </a:rPr>
              <a:t>int</a:t>
            </a:r>
            <a:r>
              <a:rPr lang="en-IN" sz="1800" dirty="0" smtClean="0">
                <a:latin typeface="Book Antiqua" pitchFamily="18" charset="0"/>
              </a:rPr>
              <a:t>(input())					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3</a:t>
            </a:r>
            <a:endParaRPr lang="en-IN" sz="18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print("Enter the Elements</a:t>
            </a:r>
            <a:r>
              <a:rPr lang="en-IN" sz="1800" dirty="0" smtClean="0">
                <a:latin typeface="Book Antiqua" pitchFamily="18" charset="0"/>
              </a:rPr>
              <a:t>")				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Enter the Elements</a:t>
            </a:r>
          </a:p>
          <a:p>
            <a:pPr marL="0" indent="0">
              <a:buNone/>
            </a:pPr>
            <a:r>
              <a:rPr lang="en-IN" sz="1800" dirty="0" smtClean="0">
                <a:latin typeface="Book Antiqua" pitchFamily="18" charset="0"/>
              </a:rPr>
              <a:t>for </a:t>
            </a:r>
            <a:r>
              <a:rPr lang="en-IN" sz="1800" dirty="0">
                <a:latin typeface="Book Antiqua" pitchFamily="18" charset="0"/>
              </a:rPr>
              <a:t>i in range(0,n</a:t>
            </a:r>
            <a:r>
              <a:rPr lang="en-IN" sz="1800" dirty="0" smtClean="0">
                <a:latin typeface="Book Antiqua" pitchFamily="18" charset="0"/>
              </a:rPr>
              <a:t>):					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3</a:t>
            </a:r>
            <a:endParaRPr lang="en-IN" sz="18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    </a:t>
            </a:r>
            <a:r>
              <a:rPr lang="en-IN" sz="1800" dirty="0" smtClean="0">
                <a:latin typeface="Book Antiqua" pitchFamily="18" charset="0"/>
              </a:rPr>
              <a:t>	</a:t>
            </a:r>
            <a:r>
              <a:rPr lang="en-IN" sz="1800" dirty="0" err="1" smtClean="0">
                <a:latin typeface="Book Antiqua" pitchFamily="18" charset="0"/>
              </a:rPr>
              <a:t>a.append</a:t>
            </a:r>
            <a:r>
              <a:rPr lang="en-IN" sz="1800" dirty="0" smtClean="0">
                <a:latin typeface="Book Antiqua" pitchFamily="18" charset="0"/>
              </a:rPr>
              <a:t>(</a:t>
            </a:r>
            <a:r>
              <a:rPr lang="en-IN" sz="1800" dirty="0" err="1" smtClean="0">
                <a:latin typeface="Book Antiqua" pitchFamily="18" charset="0"/>
              </a:rPr>
              <a:t>int</a:t>
            </a:r>
            <a:r>
              <a:rPr lang="en-IN" sz="1800" dirty="0" smtClean="0">
                <a:latin typeface="Book Antiqua" pitchFamily="18" charset="0"/>
              </a:rPr>
              <a:t>(input()))			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2</a:t>
            </a:r>
            <a:endParaRPr lang="en-IN" sz="18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1800" dirty="0">
                <a:latin typeface="Book Antiqua" pitchFamily="18" charset="0"/>
              </a:rPr>
              <a:t>print("Sum of List is",</a:t>
            </a:r>
            <a:r>
              <a:rPr lang="en-IN" sz="1800" dirty="0" err="1">
                <a:latin typeface="Book Antiqua" pitchFamily="18" charset="0"/>
              </a:rPr>
              <a:t>sumoflist</a:t>
            </a:r>
            <a:r>
              <a:rPr lang="en-IN" sz="1800" dirty="0">
                <a:latin typeface="Book Antiqua" pitchFamily="18" charset="0"/>
              </a:rPr>
              <a:t>(a</a:t>
            </a:r>
            <a:r>
              <a:rPr lang="en-IN" sz="1800" dirty="0" smtClean="0">
                <a:latin typeface="Book Antiqua" pitchFamily="18" charset="0"/>
              </a:rPr>
              <a:t>))			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4</a:t>
            </a:r>
          </a:p>
          <a:p>
            <a:pPr marL="0" indent="0">
              <a:buNone/>
            </a:pP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	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					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Sum of List is 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9</a:t>
            </a:r>
            <a:endParaRPr lang="en-IN" sz="18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68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454"/>
            <a:ext cx="8229600" cy="77809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ook Antiqua" pitchFamily="18" charset="0"/>
              </a:rPr>
              <a:t>Linear Search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568863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IN" dirty="0" err="1">
                <a:latin typeface="Book Antiqua" pitchFamily="18" charset="0"/>
              </a:rPr>
              <a:t>def</a:t>
            </a:r>
            <a:r>
              <a:rPr lang="en-IN" dirty="0">
                <a:latin typeface="Book Antiqua" pitchFamily="18" charset="0"/>
              </a:rPr>
              <a:t> </a:t>
            </a:r>
            <a:r>
              <a:rPr lang="en-IN" dirty="0" err="1">
                <a:latin typeface="Book Antiqua" pitchFamily="18" charset="0"/>
              </a:rPr>
              <a:t>linearsearch</a:t>
            </a:r>
            <a:r>
              <a:rPr lang="en-IN" dirty="0">
                <a:latin typeface="Book Antiqua" pitchFamily="18" charset="0"/>
              </a:rPr>
              <a:t>(</a:t>
            </a:r>
            <a:r>
              <a:rPr lang="en-IN" dirty="0" err="1">
                <a:latin typeface="Book Antiqua" pitchFamily="18" charset="0"/>
              </a:rPr>
              <a:t>a,f</a:t>
            </a:r>
            <a:r>
              <a:rPr lang="en-IN" dirty="0" smtClean="0"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    </a:t>
            </a:r>
            <a:r>
              <a:rPr lang="en-IN" dirty="0" err="1" smtClean="0">
                <a:latin typeface="Book Antiqua" pitchFamily="18" charset="0"/>
              </a:rPr>
              <a:t>pos</a:t>
            </a:r>
            <a:r>
              <a:rPr lang="en-IN" dirty="0">
                <a:latin typeface="Book Antiqua" pitchFamily="18" charset="0"/>
              </a:rPr>
              <a:t>=-1</a:t>
            </a:r>
          </a:p>
          <a:p>
            <a:pPr marL="0" indent="0">
              <a:buNone/>
            </a:pPr>
            <a:r>
              <a:rPr lang="en-IN" dirty="0">
                <a:latin typeface="Book Antiqua" pitchFamily="18" charset="0"/>
              </a:rPr>
              <a:t> </a:t>
            </a:r>
            <a:r>
              <a:rPr lang="en-IN" dirty="0" smtClean="0">
                <a:latin typeface="Book Antiqua" pitchFamily="18" charset="0"/>
              </a:rPr>
              <a:t>   for </a:t>
            </a:r>
            <a:r>
              <a:rPr lang="en-IN" dirty="0">
                <a:latin typeface="Book Antiqua" pitchFamily="18" charset="0"/>
              </a:rPr>
              <a:t>i in range(0,len(a)):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	if(a[i</a:t>
            </a:r>
            <a:r>
              <a:rPr lang="en-IN" dirty="0">
                <a:latin typeface="Book Antiqua" pitchFamily="18" charset="0"/>
              </a:rPr>
              <a:t>]==f):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		</a:t>
            </a:r>
            <a:r>
              <a:rPr lang="en-IN" dirty="0" err="1" smtClean="0">
                <a:latin typeface="Book Antiqua" pitchFamily="18" charset="0"/>
              </a:rPr>
              <a:t>pos</a:t>
            </a:r>
            <a:r>
              <a:rPr lang="en-IN" dirty="0" smtClean="0">
                <a:latin typeface="Book Antiqua" pitchFamily="18" charset="0"/>
              </a:rPr>
              <a:t>=i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		print(“Element </a:t>
            </a:r>
            <a:r>
              <a:rPr lang="en-IN" dirty="0">
                <a:latin typeface="Book Antiqua" pitchFamily="18" charset="0"/>
              </a:rPr>
              <a:t>is Present in </a:t>
            </a:r>
            <a:r>
              <a:rPr lang="en-IN" dirty="0" smtClean="0">
                <a:latin typeface="Book Antiqua" pitchFamily="18" charset="0"/>
              </a:rPr>
              <a:t>position”,</a:t>
            </a:r>
            <a:r>
              <a:rPr lang="en-IN" dirty="0" err="1" smtClean="0">
                <a:latin typeface="Book Antiqua" pitchFamily="18" charset="0"/>
              </a:rPr>
              <a:t>pos</a:t>
            </a:r>
            <a:r>
              <a:rPr lang="en-IN" dirty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		break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>
                <a:latin typeface="Book Antiqua" pitchFamily="18" charset="0"/>
              </a:rPr>
              <a:t> </a:t>
            </a:r>
            <a:r>
              <a:rPr lang="en-IN" dirty="0" smtClean="0">
                <a:latin typeface="Book Antiqua" pitchFamily="18" charset="0"/>
              </a:rPr>
              <a:t>   if(</a:t>
            </a:r>
            <a:r>
              <a:rPr lang="en-IN" dirty="0" err="1" smtClean="0">
                <a:latin typeface="Book Antiqua" pitchFamily="18" charset="0"/>
              </a:rPr>
              <a:t>pos</a:t>
            </a:r>
            <a:r>
              <a:rPr lang="en-IN" dirty="0">
                <a:latin typeface="Book Antiqua" pitchFamily="18" charset="0"/>
              </a:rPr>
              <a:t>==-1):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	print(“Element is not present in the list”)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    return</a:t>
            </a:r>
          </a:p>
          <a:p>
            <a:pPr marL="0" indent="0">
              <a:buNone/>
            </a:pPr>
            <a:r>
              <a:rPr lang="en-IN" dirty="0">
                <a:latin typeface="Book Antiqua" pitchFamily="18" charset="0"/>
              </a:rPr>
              <a:t>a=[]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print(“Enter the Size of List”)		</a:t>
            </a:r>
            <a:r>
              <a:rPr lang="en-IN" b="1" u="sng" dirty="0" smtClean="0">
                <a:solidFill>
                  <a:srgbClr val="FF0000"/>
                </a:solidFill>
                <a:latin typeface="Book Antiqua" pitchFamily="18" charset="0"/>
              </a:rPr>
              <a:t>Output</a:t>
            </a:r>
            <a:r>
              <a:rPr lang="en-IN" b="1" u="sng" dirty="0">
                <a:solidFill>
                  <a:srgbClr val="FF0000"/>
                </a:solidFill>
                <a:latin typeface="Book Antiqua" pitchFamily="18" charset="0"/>
              </a:rPr>
              <a:t>:</a:t>
            </a:r>
            <a:endParaRPr lang="en-IN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>
                <a:latin typeface="Book Antiqua" pitchFamily="18" charset="0"/>
              </a:rPr>
              <a:t>n=</a:t>
            </a:r>
            <a:r>
              <a:rPr lang="en-IN" dirty="0" err="1">
                <a:latin typeface="Book Antiqua" pitchFamily="18" charset="0"/>
              </a:rPr>
              <a:t>int</a:t>
            </a:r>
            <a:r>
              <a:rPr lang="en-IN" dirty="0">
                <a:latin typeface="Book Antiqua" pitchFamily="18" charset="0"/>
              </a:rPr>
              <a:t>(input</a:t>
            </a:r>
            <a:r>
              <a:rPr lang="en-IN" dirty="0" smtClean="0">
                <a:latin typeface="Book Antiqua" pitchFamily="18" charset="0"/>
              </a:rPr>
              <a:t>())				</a:t>
            </a:r>
            <a:r>
              <a:rPr lang="en-IN" dirty="0">
                <a:solidFill>
                  <a:srgbClr val="FF0000"/>
                </a:solidFill>
                <a:latin typeface="Book Antiqua" pitchFamily="18" charset="0"/>
              </a:rPr>
              <a:t>Enter the Size of </a:t>
            </a:r>
            <a:r>
              <a:rPr lang="en-IN" dirty="0" smtClean="0">
                <a:solidFill>
                  <a:srgbClr val="FF0000"/>
                </a:solidFill>
                <a:latin typeface="Book Antiqua" pitchFamily="18" charset="0"/>
              </a:rPr>
              <a:t>List</a:t>
            </a:r>
            <a:endParaRPr lang="en-IN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print(“Enter </a:t>
            </a:r>
            <a:r>
              <a:rPr lang="en-IN" dirty="0">
                <a:latin typeface="Book Antiqua" pitchFamily="18" charset="0"/>
              </a:rPr>
              <a:t>the elements of </a:t>
            </a:r>
            <a:r>
              <a:rPr lang="en-IN" dirty="0" smtClean="0">
                <a:latin typeface="Book Antiqua" pitchFamily="18" charset="0"/>
              </a:rPr>
              <a:t>List”)	</a:t>
            </a:r>
            <a:r>
              <a:rPr lang="en-IN" dirty="0">
                <a:latin typeface="Book Antiqua" pitchFamily="18" charset="0"/>
              </a:rPr>
              <a:t>	</a:t>
            </a:r>
            <a:r>
              <a:rPr lang="en-IN" dirty="0" smtClean="0">
                <a:solidFill>
                  <a:srgbClr val="FF0000"/>
                </a:solidFill>
                <a:latin typeface="Book Antiqua" pitchFamily="18" charset="0"/>
              </a:rPr>
              <a:t>3</a:t>
            </a:r>
            <a:endParaRPr lang="en-IN" b="1" u="sng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for i in range(0,n):				</a:t>
            </a:r>
            <a:r>
              <a:rPr lang="en-IN" dirty="0">
                <a:solidFill>
                  <a:srgbClr val="FF0000"/>
                </a:solidFill>
                <a:latin typeface="Book Antiqua" pitchFamily="18" charset="0"/>
              </a:rPr>
              <a:t>Enter the elements of </a:t>
            </a:r>
            <a:r>
              <a:rPr lang="en-IN" dirty="0" smtClean="0">
                <a:solidFill>
                  <a:srgbClr val="FF0000"/>
                </a:solidFill>
                <a:latin typeface="Book Antiqua" pitchFamily="18" charset="0"/>
              </a:rPr>
              <a:t>List</a:t>
            </a:r>
            <a:endParaRPr lang="en-IN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>
                <a:latin typeface="Book Antiqua" pitchFamily="18" charset="0"/>
              </a:rPr>
              <a:t> </a:t>
            </a:r>
            <a:r>
              <a:rPr lang="en-IN" dirty="0" smtClean="0">
                <a:latin typeface="Book Antiqua" pitchFamily="18" charset="0"/>
              </a:rPr>
              <a:t>   </a:t>
            </a:r>
            <a:r>
              <a:rPr lang="en-IN" dirty="0" err="1" smtClean="0">
                <a:latin typeface="Book Antiqua" pitchFamily="18" charset="0"/>
              </a:rPr>
              <a:t>a.append</a:t>
            </a:r>
            <a:r>
              <a:rPr lang="en-IN" dirty="0" smtClean="0">
                <a:latin typeface="Book Antiqua" pitchFamily="18" charset="0"/>
              </a:rPr>
              <a:t>(</a:t>
            </a:r>
            <a:r>
              <a:rPr lang="en-IN" dirty="0" err="1" smtClean="0">
                <a:latin typeface="Book Antiqua" pitchFamily="18" charset="0"/>
              </a:rPr>
              <a:t>int</a:t>
            </a:r>
            <a:r>
              <a:rPr lang="en-IN" dirty="0" smtClean="0">
                <a:latin typeface="Book Antiqua" pitchFamily="18" charset="0"/>
              </a:rPr>
              <a:t>(input()))			</a:t>
            </a:r>
            <a:r>
              <a:rPr lang="en-IN" dirty="0" smtClean="0">
                <a:solidFill>
                  <a:srgbClr val="FF0000"/>
                </a:solidFill>
                <a:latin typeface="Book Antiqua" pitchFamily="18" charset="0"/>
              </a:rPr>
              <a:t>4</a:t>
            </a:r>
            <a:r>
              <a:rPr lang="en-IN" dirty="0" smtClean="0">
                <a:latin typeface="Book Antiqua" pitchFamily="18" charset="0"/>
              </a:rPr>
              <a:t>	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print(“Enter </a:t>
            </a:r>
            <a:r>
              <a:rPr lang="en-IN" dirty="0">
                <a:latin typeface="Book Antiqua" pitchFamily="18" charset="0"/>
              </a:rPr>
              <a:t>Element to find in the </a:t>
            </a:r>
            <a:r>
              <a:rPr lang="en-IN" dirty="0" smtClean="0">
                <a:latin typeface="Book Antiqua" pitchFamily="18" charset="0"/>
              </a:rPr>
              <a:t>List”)	</a:t>
            </a:r>
            <a:r>
              <a:rPr lang="en-IN" dirty="0" smtClean="0">
                <a:solidFill>
                  <a:srgbClr val="FF0000"/>
                </a:solidFill>
                <a:latin typeface="Book Antiqua" pitchFamily="18" charset="0"/>
              </a:rPr>
              <a:t>6</a:t>
            </a:r>
          </a:p>
          <a:p>
            <a:pPr marL="0" indent="0">
              <a:buNone/>
            </a:pPr>
            <a:r>
              <a:rPr lang="en-IN" dirty="0" smtClean="0">
                <a:latin typeface="Book Antiqua" pitchFamily="18" charset="0"/>
              </a:rPr>
              <a:t>find=</a:t>
            </a:r>
            <a:r>
              <a:rPr lang="en-IN" dirty="0" err="1" smtClean="0">
                <a:latin typeface="Book Antiqua" pitchFamily="18" charset="0"/>
              </a:rPr>
              <a:t>int</a:t>
            </a:r>
            <a:r>
              <a:rPr lang="en-IN" dirty="0" smtClean="0">
                <a:latin typeface="Book Antiqua" pitchFamily="18" charset="0"/>
              </a:rPr>
              <a:t>(input())				</a:t>
            </a:r>
            <a:r>
              <a:rPr lang="en-IN" dirty="0" smtClean="0">
                <a:solidFill>
                  <a:srgbClr val="FF0000"/>
                </a:solidFill>
                <a:latin typeface="Book Antiqua" pitchFamily="18" charset="0"/>
              </a:rPr>
              <a:t>7</a:t>
            </a:r>
          </a:p>
          <a:p>
            <a:pPr marL="0" indent="0">
              <a:buNone/>
            </a:pPr>
            <a:r>
              <a:rPr lang="en-IN" dirty="0" err="1" smtClean="0">
                <a:latin typeface="Book Antiqua" pitchFamily="18" charset="0"/>
              </a:rPr>
              <a:t>linearsearch</a:t>
            </a:r>
            <a:r>
              <a:rPr lang="en-IN" dirty="0" smtClean="0">
                <a:latin typeface="Book Antiqua" pitchFamily="18" charset="0"/>
              </a:rPr>
              <a:t>(</a:t>
            </a:r>
            <a:r>
              <a:rPr lang="en-IN" dirty="0" err="1" smtClean="0">
                <a:latin typeface="Book Antiqua" pitchFamily="18" charset="0"/>
              </a:rPr>
              <a:t>a,find</a:t>
            </a:r>
            <a:r>
              <a:rPr lang="en-IN" dirty="0" smtClean="0">
                <a:latin typeface="Book Antiqua" pitchFamily="18" charset="0"/>
              </a:rPr>
              <a:t>)			</a:t>
            </a:r>
            <a:r>
              <a:rPr lang="en-IN" dirty="0" smtClean="0">
                <a:solidFill>
                  <a:srgbClr val="FF0000"/>
                </a:solidFill>
                <a:latin typeface="Book Antiqua" pitchFamily="18" charset="0"/>
              </a:rPr>
              <a:t>Element </a:t>
            </a:r>
            <a:r>
              <a:rPr lang="en-IN" dirty="0">
                <a:solidFill>
                  <a:srgbClr val="FF0000"/>
                </a:solidFill>
                <a:latin typeface="Book Antiqua" pitchFamily="18" charset="0"/>
              </a:rPr>
              <a:t>is not present in the list</a:t>
            </a:r>
          </a:p>
        </p:txBody>
      </p:sp>
    </p:spTree>
    <p:extLst>
      <p:ext uri="{BB962C8B-B14F-4D97-AF65-F5344CB8AC3E}">
        <p14:creationId xmlns:p14="http://schemas.microsoft.com/office/powerpoint/2010/main" val="4292860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Book Antiqua" pitchFamily="18" charset="0"/>
              </a:rPr>
              <a:t>Binary </a:t>
            </a:r>
            <a:r>
              <a:rPr lang="en-US" sz="3200" dirty="0">
                <a:latin typeface="Book Antiqua" pitchFamily="18" charset="0"/>
              </a:rPr>
              <a:t>Search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15354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IN" sz="5600" dirty="0" err="1">
                <a:latin typeface="Book Antiqua" pitchFamily="18" charset="0"/>
              </a:rPr>
              <a:t>def</a:t>
            </a:r>
            <a:r>
              <a:rPr lang="en-IN" sz="5600" dirty="0">
                <a:latin typeface="Book Antiqua" pitchFamily="18" charset="0"/>
              </a:rPr>
              <a:t> </a:t>
            </a:r>
            <a:r>
              <a:rPr lang="en-IN" sz="5600" dirty="0" err="1">
                <a:latin typeface="Book Antiqua" pitchFamily="18" charset="0"/>
              </a:rPr>
              <a:t>binarysearch</a:t>
            </a:r>
            <a:r>
              <a:rPr lang="en-IN" sz="5600" dirty="0">
                <a:latin typeface="Book Antiqua" pitchFamily="18" charset="0"/>
              </a:rPr>
              <a:t>(</a:t>
            </a:r>
            <a:r>
              <a:rPr lang="en-IN" sz="5600" dirty="0" err="1">
                <a:latin typeface="Book Antiqua" pitchFamily="18" charset="0"/>
              </a:rPr>
              <a:t>a,f</a:t>
            </a:r>
            <a:r>
              <a:rPr lang="en-IN" sz="5600" dirty="0"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 </a:t>
            </a:r>
            <a:r>
              <a:rPr lang="en-IN" sz="5600" dirty="0" smtClean="0">
                <a:latin typeface="Book Antiqua" pitchFamily="18" charset="0"/>
              </a:rPr>
              <a:t>   </a:t>
            </a:r>
            <a:r>
              <a:rPr lang="en-IN" sz="5600" dirty="0" err="1" smtClean="0">
                <a:latin typeface="Book Antiqua" pitchFamily="18" charset="0"/>
              </a:rPr>
              <a:t>pos</a:t>
            </a:r>
            <a:r>
              <a:rPr lang="en-IN" sz="5600" dirty="0">
                <a:latin typeface="Book Antiqua" pitchFamily="18" charset="0"/>
              </a:rPr>
              <a:t>=-1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    first=0</a:t>
            </a:r>
            <a:endParaRPr lang="en-IN" sz="56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    last=</a:t>
            </a:r>
            <a:r>
              <a:rPr lang="en-IN" sz="5600" dirty="0" err="1" smtClean="0">
                <a:latin typeface="Book Antiqua" pitchFamily="18" charset="0"/>
              </a:rPr>
              <a:t>len</a:t>
            </a:r>
            <a:r>
              <a:rPr lang="en-IN" sz="5600" dirty="0" smtClean="0">
                <a:latin typeface="Book Antiqua" pitchFamily="18" charset="0"/>
              </a:rPr>
              <a:t>(a</a:t>
            </a:r>
            <a:r>
              <a:rPr lang="en-IN" sz="5600" dirty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    while(first&lt;=last</a:t>
            </a:r>
            <a:r>
              <a:rPr lang="en-IN" sz="5600" dirty="0"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mid</a:t>
            </a:r>
            <a:r>
              <a:rPr lang="en-IN" sz="5600" dirty="0">
                <a:latin typeface="Book Antiqua" pitchFamily="18" charset="0"/>
              </a:rPr>
              <a:t>=(</a:t>
            </a:r>
            <a:r>
              <a:rPr lang="en-IN" sz="5600" dirty="0" err="1">
                <a:latin typeface="Book Antiqua" pitchFamily="18" charset="0"/>
              </a:rPr>
              <a:t>first+last</a:t>
            </a:r>
            <a:r>
              <a:rPr lang="en-IN" sz="5600" dirty="0">
                <a:latin typeface="Book Antiqua" pitchFamily="18" charset="0"/>
              </a:rPr>
              <a:t>)//2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if(a[mid</a:t>
            </a:r>
            <a:r>
              <a:rPr lang="en-IN" sz="5600" dirty="0">
                <a:latin typeface="Book Antiqua" pitchFamily="18" charset="0"/>
              </a:rPr>
              <a:t>]==f):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    </a:t>
            </a:r>
            <a:r>
              <a:rPr lang="en-IN" sz="5600" dirty="0" err="1" smtClean="0">
                <a:latin typeface="Book Antiqua" pitchFamily="18" charset="0"/>
              </a:rPr>
              <a:t>pos</a:t>
            </a:r>
            <a:r>
              <a:rPr lang="en-IN" sz="5600" dirty="0" smtClean="0">
                <a:latin typeface="Book Antiqua" pitchFamily="18" charset="0"/>
              </a:rPr>
              <a:t>=mid</a:t>
            </a: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	 </a:t>
            </a:r>
            <a:r>
              <a:rPr lang="en-IN" sz="5600" dirty="0" smtClean="0">
                <a:latin typeface="Book Antiqua" pitchFamily="18" charset="0"/>
              </a:rPr>
              <a:t>   print(“Element </a:t>
            </a:r>
            <a:r>
              <a:rPr lang="en-IN" sz="5600" dirty="0">
                <a:latin typeface="Book Antiqua" pitchFamily="18" charset="0"/>
              </a:rPr>
              <a:t>is Present in </a:t>
            </a:r>
            <a:r>
              <a:rPr lang="en-IN" sz="5600" dirty="0" smtClean="0">
                <a:latin typeface="Book Antiqua" pitchFamily="18" charset="0"/>
              </a:rPr>
              <a:t>position”,</a:t>
            </a:r>
            <a:r>
              <a:rPr lang="en-IN" sz="5600" dirty="0" err="1" smtClean="0">
                <a:latin typeface="Book Antiqua" pitchFamily="18" charset="0"/>
              </a:rPr>
              <a:t>pos</a:t>
            </a:r>
            <a:r>
              <a:rPr lang="en-IN" sz="5600" dirty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    break</a:t>
            </a:r>
            <a:endParaRPr lang="en-IN" sz="56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else</a:t>
            </a:r>
            <a:r>
              <a:rPr lang="en-IN" sz="5600" dirty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    if(f&lt;a[mid</a:t>
            </a:r>
            <a:r>
              <a:rPr lang="en-IN" sz="5600" dirty="0">
                <a:latin typeface="Book Antiqua" pitchFamily="18" charset="0"/>
              </a:rPr>
              <a:t>]):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 	last=mid-1</a:t>
            </a:r>
            <a:endParaRPr lang="en-IN" sz="56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    else</a:t>
            </a:r>
            <a:r>
              <a:rPr lang="en-IN" sz="5600" dirty="0"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	first=mid+1</a:t>
            </a:r>
            <a:endParaRPr lang="en-IN" sz="56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    if(</a:t>
            </a:r>
            <a:r>
              <a:rPr lang="en-IN" sz="5600" dirty="0" err="1" smtClean="0">
                <a:latin typeface="Book Antiqua" pitchFamily="18" charset="0"/>
              </a:rPr>
              <a:t>pos</a:t>
            </a:r>
            <a:r>
              <a:rPr lang="en-IN" sz="5600" dirty="0">
                <a:latin typeface="Book Antiqua" pitchFamily="18" charset="0"/>
              </a:rPr>
              <a:t>==-1):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	print(“Element </a:t>
            </a:r>
            <a:r>
              <a:rPr lang="en-IN" sz="5600" dirty="0">
                <a:latin typeface="Book Antiqua" pitchFamily="18" charset="0"/>
              </a:rPr>
              <a:t>is not present in the </a:t>
            </a:r>
            <a:r>
              <a:rPr lang="en-IN" sz="5600" dirty="0" smtClean="0">
                <a:latin typeface="Book Antiqua" pitchFamily="18" charset="0"/>
              </a:rPr>
              <a:t>list”)</a:t>
            </a:r>
            <a:endParaRPr lang="en-IN" sz="56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 </a:t>
            </a:r>
            <a:r>
              <a:rPr lang="en-IN" sz="5600" dirty="0" smtClean="0">
                <a:latin typeface="Book Antiqua" pitchFamily="18" charset="0"/>
              </a:rPr>
              <a:t>   return</a:t>
            </a:r>
          </a:p>
          <a:p>
            <a:pPr marL="0" indent="0">
              <a:buNone/>
            </a:pPr>
            <a:r>
              <a:rPr lang="en-IN" sz="5600" dirty="0" smtClean="0">
                <a:latin typeface="Book Antiqua" pitchFamily="18" charset="0"/>
              </a:rPr>
              <a:t>a</a:t>
            </a:r>
            <a:r>
              <a:rPr lang="en-IN" sz="5600" dirty="0">
                <a:latin typeface="Book Antiqua" pitchFamily="18" charset="0"/>
              </a:rPr>
              <a:t>=[]</a:t>
            </a: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print(“Enter the Size of List”)		</a:t>
            </a:r>
            <a:r>
              <a:rPr lang="en-IN" sz="5600" dirty="0" smtClean="0">
                <a:latin typeface="Book Antiqua" pitchFamily="18" charset="0"/>
              </a:rPr>
              <a:t>	</a:t>
            </a:r>
            <a:r>
              <a:rPr lang="en-IN" sz="5600" b="1" u="sng" dirty="0" smtClean="0">
                <a:solidFill>
                  <a:srgbClr val="FF0000"/>
                </a:solidFill>
                <a:latin typeface="Book Antiqua" pitchFamily="18" charset="0"/>
              </a:rPr>
              <a:t>Output</a:t>
            </a:r>
            <a:r>
              <a:rPr lang="en-IN" sz="5600" b="1" u="sng" dirty="0">
                <a:solidFill>
                  <a:srgbClr val="FF0000"/>
                </a:solidFill>
                <a:latin typeface="Book Antiqua" pitchFamily="18" charset="0"/>
              </a:rPr>
              <a:t>:</a:t>
            </a:r>
            <a:endParaRPr lang="en-IN" sz="56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n=</a:t>
            </a:r>
            <a:r>
              <a:rPr lang="en-IN" sz="5600" dirty="0" err="1">
                <a:latin typeface="Book Antiqua" pitchFamily="18" charset="0"/>
              </a:rPr>
              <a:t>int</a:t>
            </a:r>
            <a:r>
              <a:rPr lang="en-IN" sz="5600" dirty="0">
                <a:latin typeface="Book Antiqua" pitchFamily="18" charset="0"/>
              </a:rPr>
              <a:t>(input())				</a:t>
            </a:r>
            <a:r>
              <a:rPr lang="en-IN" sz="5600" dirty="0">
                <a:solidFill>
                  <a:srgbClr val="FF0000"/>
                </a:solidFill>
                <a:latin typeface="Book Antiqua" pitchFamily="18" charset="0"/>
              </a:rPr>
              <a:t>Enter the Size of List</a:t>
            </a: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print(“Enter the elements of List”)		</a:t>
            </a:r>
            <a:r>
              <a:rPr lang="en-IN" sz="5600" dirty="0" smtClean="0">
                <a:latin typeface="Book Antiqua" pitchFamily="18" charset="0"/>
              </a:rPr>
              <a:t>	</a:t>
            </a:r>
            <a:r>
              <a:rPr lang="en-IN" sz="5600" dirty="0" smtClean="0">
                <a:solidFill>
                  <a:srgbClr val="FF0000"/>
                </a:solidFill>
                <a:latin typeface="Book Antiqua" pitchFamily="18" charset="0"/>
              </a:rPr>
              <a:t>3</a:t>
            </a:r>
            <a:endParaRPr lang="en-IN" sz="5600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for i in range(0,n):			</a:t>
            </a:r>
            <a:r>
              <a:rPr lang="en-IN" sz="5600" dirty="0" smtClean="0">
                <a:latin typeface="Book Antiqua" pitchFamily="18" charset="0"/>
              </a:rPr>
              <a:t>	</a:t>
            </a:r>
            <a:r>
              <a:rPr lang="en-IN" sz="5600" dirty="0" smtClean="0">
                <a:solidFill>
                  <a:srgbClr val="FF0000"/>
                </a:solidFill>
                <a:latin typeface="Book Antiqua" pitchFamily="18" charset="0"/>
              </a:rPr>
              <a:t>Enter </a:t>
            </a:r>
            <a:r>
              <a:rPr lang="en-IN" sz="5600" dirty="0">
                <a:solidFill>
                  <a:srgbClr val="FF0000"/>
                </a:solidFill>
                <a:latin typeface="Book Antiqua" pitchFamily="18" charset="0"/>
              </a:rPr>
              <a:t>the elements of List</a:t>
            </a: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    </a:t>
            </a:r>
            <a:r>
              <a:rPr lang="en-IN" sz="5600" dirty="0" err="1">
                <a:latin typeface="Book Antiqua" pitchFamily="18" charset="0"/>
              </a:rPr>
              <a:t>a.append</a:t>
            </a:r>
            <a:r>
              <a:rPr lang="en-IN" sz="5600" dirty="0">
                <a:latin typeface="Book Antiqua" pitchFamily="18" charset="0"/>
              </a:rPr>
              <a:t>(</a:t>
            </a:r>
            <a:r>
              <a:rPr lang="en-IN" sz="5600" dirty="0" err="1">
                <a:latin typeface="Book Antiqua" pitchFamily="18" charset="0"/>
              </a:rPr>
              <a:t>int</a:t>
            </a:r>
            <a:r>
              <a:rPr lang="en-IN" sz="5600" dirty="0">
                <a:latin typeface="Book Antiqua" pitchFamily="18" charset="0"/>
              </a:rPr>
              <a:t>(input()))			</a:t>
            </a:r>
            <a:r>
              <a:rPr lang="en-IN" sz="5600" dirty="0">
                <a:solidFill>
                  <a:srgbClr val="FF0000"/>
                </a:solidFill>
                <a:latin typeface="Book Antiqua" pitchFamily="18" charset="0"/>
              </a:rPr>
              <a:t>4</a:t>
            </a:r>
            <a:r>
              <a:rPr lang="en-IN" sz="5600" dirty="0">
                <a:latin typeface="Book Antiqua" pitchFamily="18" charset="0"/>
              </a:rPr>
              <a:t>	</a:t>
            </a: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print(“Enter Element to find in the List”)	</a:t>
            </a:r>
            <a:r>
              <a:rPr lang="en-IN" sz="5600" dirty="0" smtClean="0">
                <a:latin typeface="Book Antiqua" pitchFamily="18" charset="0"/>
              </a:rPr>
              <a:t>	</a:t>
            </a:r>
            <a:r>
              <a:rPr lang="en-IN" sz="5600" dirty="0" smtClean="0">
                <a:solidFill>
                  <a:srgbClr val="FF0000"/>
                </a:solidFill>
                <a:latin typeface="Book Antiqua" pitchFamily="18" charset="0"/>
              </a:rPr>
              <a:t>6</a:t>
            </a:r>
            <a:endParaRPr lang="en-IN" sz="56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>
                <a:latin typeface="Book Antiqua" pitchFamily="18" charset="0"/>
              </a:rPr>
              <a:t>find=</a:t>
            </a:r>
            <a:r>
              <a:rPr lang="en-IN" sz="5600" dirty="0" err="1">
                <a:latin typeface="Book Antiqua" pitchFamily="18" charset="0"/>
              </a:rPr>
              <a:t>int</a:t>
            </a:r>
            <a:r>
              <a:rPr lang="en-IN" sz="5600" dirty="0">
                <a:latin typeface="Book Antiqua" pitchFamily="18" charset="0"/>
              </a:rPr>
              <a:t>(input())			</a:t>
            </a:r>
            <a:r>
              <a:rPr lang="en-IN" sz="5600" dirty="0" smtClean="0">
                <a:latin typeface="Book Antiqua" pitchFamily="18" charset="0"/>
              </a:rPr>
              <a:t>	</a:t>
            </a:r>
            <a:r>
              <a:rPr lang="en-IN" sz="5600" dirty="0" smtClean="0">
                <a:solidFill>
                  <a:srgbClr val="FF0000"/>
                </a:solidFill>
                <a:latin typeface="Book Antiqua" pitchFamily="18" charset="0"/>
              </a:rPr>
              <a:t>7</a:t>
            </a:r>
            <a:endParaRPr lang="en-IN" sz="56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sz="5600" dirty="0" err="1">
                <a:latin typeface="Book Antiqua" pitchFamily="18" charset="0"/>
              </a:rPr>
              <a:t>linearsearch</a:t>
            </a:r>
            <a:r>
              <a:rPr lang="en-IN" sz="5600" dirty="0">
                <a:latin typeface="Book Antiqua" pitchFamily="18" charset="0"/>
              </a:rPr>
              <a:t>(</a:t>
            </a:r>
            <a:r>
              <a:rPr lang="en-IN" sz="5600" dirty="0" err="1">
                <a:latin typeface="Book Antiqua" pitchFamily="18" charset="0"/>
              </a:rPr>
              <a:t>a,find</a:t>
            </a:r>
            <a:r>
              <a:rPr lang="en-IN" sz="5600" dirty="0">
                <a:latin typeface="Book Antiqua" pitchFamily="18" charset="0"/>
              </a:rPr>
              <a:t>)			</a:t>
            </a:r>
            <a:r>
              <a:rPr lang="en-IN" sz="5600" dirty="0" smtClean="0">
                <a:latin typeface="Book Antiqua" pitchFamily="18" charset="0"/>
              </a:rPr>
              <a:t>	</a:t>
            </a:r>
            <a:r>
              <a:rPr lang="en-IN" sz="5600" dirty="0" smtClean="0">
                <a:solidFill>
                  <a:srgbClr val="FF0000"/>
                </a:solidFill>
                <a:latin typeface="Book Antiqua" pitchFamily="18" charset="0"/>
              </a:rPr>
              <a:t>Element </a:t>
            </a:r>
            <a:r>
              <a:rPr lang="en-IN" sz="5600" dirty="0">
                <a:solidFill>
                  <a:srgbClr val="FF0000"/>
                </a:solidFill>
                <a:latin typeface="Book Antiqua" pitchFamily="18" charset="0"/>
              </a:rPr>
              <a:t>is not present in the list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0277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967</TotalTime>
  <Words>1264</Words>
  <Application>Microsoft Office PowerPoint</Application>
  <PresentationFormat>On-screen Show (4:3)</PresentationFormat>
  <Paragraphs>428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Strings</vt:lpstr>
      <vt:lpstr>Concatenating &amp; Multiplying Strings</vt:lpstr>
      <vt:lpstr> Concatenating Strings </vt:lpstr>
      <vt:lpstr>Strings are Immutable </vt:lpstr>
      <vt:lpstr> String Formatting Operator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Specifying Stride while Slicing Strings</vt:lpstr>
      <vt:lpstr>PowerPoint Presentation</vt:lpstr>
      <vt:lpstr>Comparing Strings</vt:lpstr>
      <vt:lpstr>String is a sequence type (sequence of characters). You can iterate through the string using for loop.</vt:lpstr>
      <vt:lpstr>The string module consist of a number of useful constants, classes and functions (some of which are deprecated). These functions are used to manipulate strings. </vt:lpstr>
      <vt:lpstr>Illustrative Programs Square Root</vt:lpstr>
      <vt:lpstr>Square Root- Using Newton’s Method</vt:lpstr>
      <vt:lpstr> GCD</vt:lpstr>
      <vt:lpstr>Exponentiation</vt:lpstr>
      <vt:lpstr>Sum of Array of Numbers</vt:lpstr>
      <vt:lpstr>Linear Search</vt:lpstr>
      <vt:lpstr>Binary Search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Strings</dc:title>
  <dc:creator>Nandhini</dc:creator>
  <cp:lastModifiedBy>english</cp:lastModifiedBy>
  <cp:revision>101</cp:revision>
  <dcterms:created xsi:type="dcterms:W3CDTF">2017-08-18T15:16:44Z</dcterms:created>
  <dcterms:modified xsi:type="dcterms:W3CDTF">2017-11-07T07:28:59Z</dcterms:modified>
</cp:coreProperties>
</file>