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1E85F-FDE3-4EB4-9B6F-7DA74D78EA0E}" type="datetimeFigureOut">
              <a:rPr lang="en-IN" smtClean="0"/>
              <a:t>03-06-2020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EE973-EEF9-463C-8EBE-FCC0A3EFC77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1E85F-FDE3-4EB4-9B6F-7DA74D78EA0E}" type="datetimeFigureOut">
              <a:rPr lang="en-IN" smtClean="0"/>
              <a:t>03-06-2020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EE973-EEF9-463C-8EBE-FCC0A3EFC77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1E85F-FDE3-4EB4-9B6F-7DA74D78EA0E}" type="datetimeFigureOut">
              <a:rPr lang="en-IN" smtClean="0"/>
              <a:t>03-06-2020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EE973-EEF9-463C-8EBE-FCC0A3EFC77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1E85F-FDE3-4EB4-9B6F-7DA74D78EA0E}" type="datetimeFigureOut">
              <a:rPr lang="en-IN" smtClean="0"/>
              <a:t>03-06-2020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EE973-EEF9-463C-8EBE-FCC0A3EFC77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1E85F-FDE3-4EB4-9B6F-7DA74D78EA0E}" type="datetimeFigureOut">
              <a:rPr lang="en-IN" smtClean="0"/>
              <a:t>03-06-2020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EE973-EEF9-463C-8EBE-FCC0A3EFC77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1E85F-FDE3-4EB4-9B6F-7DA74D78EA0E}" type="datetimeFigureOut">
              <a:rPr lang="en-IN" smtClean="0"/>
              <a:t>03-06-2020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EE973-EEF9-463C-8EBE-FCC0A3EFC77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1E85F-FDE3-4EB4-9B6F-7DA74D78EA0E}" type="datetimeFigureOut">
              <a:rPr lang="en-IN" smtClean="0"/>
              <a:t>03-06-2020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EE973-EEF9-463C-8EBE-FCC0A3EFC77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1E85F-FDE3-4EB4-9B6F-7DA74D78EA0E}" type="datetimeFigureOut">
              <a:rPr lang="en-IN" smtClean="0"/>
              <a:t>03-06-2020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EE973-EEF9-463C-8EBE-FCC0A3EFC772}" type="slidenum">
              <a:rPr lang="en-IN" smtClean="0"/>
              <a:t>‹#›</a:t>
            </a:fld>
            <a:endParaRPr lang="en-IN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1E85F-FDE3-4EB4-9B6F-7DA74D78EA0E}" type="datetimeFigureOut">
              <a:rPr lang="en-IN" smtClean="0"/>
              <a:t>03-06-2020</a:t>
            </a:fld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DCEE973-EEF9-463C-8EBE-FCC0A3EFC772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1E85F-FDE3-4EB4-9B6F-7DA74D78EA0E}" type="datetimeFigureOut">
              <a:rPr lang="en-IN" smtClean="0"/>
              <a:t>03-06-2020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EE973-EEF9-463C-8EBE-FCC0A3EFC77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1E85F-FDE3-4EB4-9B6F-7DA74D78EA0E}" type="datetimeFigureOut">
              <a:rPr lang="en-IN" smtClean="0"/>
              <a:t>03-06-2020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EE973-EEF9-463C-8EBE-FCC0A3EFC77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2DCEE973-EEF9-463C-8EBE-FCC0A3EFC772}" type="slidenum">
              <a:rPr lang="en-IN" smtClean="0"/>
              <a:t>‹#›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5171E85F-FDE3-4EB4-9B6F-7DA74D78EA0E}" type="datetimeFigureOut">
              <a:rPr lang="en-IN" smtClean="0"/>
              <a:t>03-06-2020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afaribooksonline.com/library/view/understanding-the-linux/0596002130/apb.html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68761"/>
            <a:ext cx="7772400" cy="233169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Book Antiqua" pitchFamily="18" charset="0"/>
              </a:rPr>
              <a:t>UNIT III</a:t>
            </a:r>
            <a:br>
              <a:rPr lang="en-US" sz="3600" b="1" dirty="0" smtClean="0">
                <a:solidFill>
                  <a:schemeClr val="tx1"/>
                </a:solidFill>
                <a:latin typeface="Book Antiqua" pitchFamily="18" charset="0"/>
              </a:rPr>
            </a:br>
            <a:r>
              <a:rPr lang="en-US" sz="3600" b="1" dirty="0">
                <a:solidFill>
                  <a:schemeClr val="tx1"/>
                </a:solidFill>
                <a:latin typeface="Book Antiqua" pitchFamily="18" charset="0"/>
              </a:rPr>
              <a:t/>
            </a:r>
            <a:br>
              <a:rPr lang="en-US" sz="3600" b="1" dirty="0">
                <a:solidFill>
                  <a:schemeClr val="tx1"/>
                </a:solidFill>
                <a:latin typeface="Book Antiqua" pitchFamily="18" charset="0"/>
              </a:rPr>
            </a:br>
            <a:r>
              <a:rPr lang="en-US" sz="3600" b="1" dirty="0" smtClean="0">
                <a:solidFill>
                  <a:schemeClr val="tx1"/>
                </a:solidFill>
                <a:latin typeface="Book Antiqua" pitchFamily="18" charset="0"/>
              </a:rPr>
              <a:t> FILE SYSTEM</a:t>
            </a:r>
            <a:r>
              <a:rPr lang="en-IN" sz="3600" dirty="0" smtClean="0">
                <a:solidFill>
                  <a:schemeClr val="tx1"/>
                </a:solidFill>
                <a:latin typeface="Book Antiqua" pitchFamily="18" charset="0"/>
              </a:rPr>
              <a:t/>
            </a:r>
            <a:br>
              <a:rPr lang="en-IN" sz="3600" dirty="0" smtClean="0">
                <a:solidFill>
                  <a:schemeClr val="tx1"/>
                </a:solidFill>
                <a:latin typeface="Book Antiqua" pitchFamily="18" charset="0"/>
              </a:rPr>
            </a:br>
            <a:r>
              <a:rPr lang="en-IN" sz="3600" dirty="0" smtClean="0">
                <a:solidFill>
                  <a:schemeClr val="tx1"/>
                </a:solidFill>
              </a:rPr>
              <a:t/>
            </a:r>
            <a:br>
              <a:rPr lang="en-IN" sz="3600" dirty="0" smtClean="0">
                <a:solidFill>
                  <a:schemeClr val="tx1"/>
                </a:solidFill>
              </a:rPr>
            </a:br>
            <a:endParaRPr lang="en-IN" sz="3600" b="1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27784" y="4556720"/>
            <a:ext cx="6516216" cy="1752600"/>
          </a:xfrm>
        </p:spPr>
        <p:txBody>
          <a:bodyPr>
            <a:normAutofit/>
          </a:bodyPr>
          <a:lstStyle/>
          <a:p>
            <a:pPr algn="l"/>
            <a:r>
              <a:rPr lang="en-US" b="1" dirty="0">
                <a:solidFill>
                  <a:srgbClr val="7030A0"/>
                </a:solidFill>
              </a:rPr>
              <a:t>Dr. </a:t>
            </a:r>
            <a:r>
              <a:rPr lang="en-US" b="1" dirty="0" err="1">
                <a:solidFill>
                  <a:srgbClr val="7030A0"/>
                </a:solidFill>
              </a:rPr>
              <a:t>V.Kumar</a:t>
            </a:r>
            <a:endParaRPr lang="en-US" b="1" dirty="0">
              <a:solidFill>
                <a:srgbClr val="7030A0"/>
              </a:solidFill>
            </a:endParaRPr>
          </a:p>
          <a:p>
            <a:pPr algn="l"/>
            <a:r>
              <a:rPr lang="en-US" b="1" dirty="0">
                <a:solidFill>
                  <a:srgbClr val="7030A0"/>
                </a:solidFill>
              </a:rPr>
              <a:t>Professor and Head</a:t>
            </a:r>
          </a:p>
          <a:p>
            <a:pPr algn="l"/>
            <a:r>
              <a:rPr lang="en-US" b="1" dirty="0">
                <a:solidFill>
                  <a:srgbClr val="7030A0"/>
                </a:solidFill>
              </a:rPr>
              <a:t>Department of Computer Science and Engineering</a:t>
            </a:r>
          </a:p>
          <a:p>
            <a:pPr algn="l"/>
            <a:r>
              <a:rPr lang="en-US" b="1" dirty="0">
                <a:solidFill>
                  <a:srgbClr val="7030A0"/>
                </a:solidFill>
              </a:rPr>
              <a:t>Knowledge Institute of Technology</a:t>
            </a:r>
            <a:endParaRPr lang="en-IN" b="1" dirty="0">
              <a:solidFill>
                <a:srgbClr val="7030A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 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4776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>
                <a:latin typeface="Book Antiqua" pitchFamily="18" charset="0"/>
              </a:rPr>
              <a:t>The Virtual </a:t>
            </a:r>
            <a:r>
              <a:rPr lang="en-US" sz="4000" b="1" dirty="0" smtClean="0">
                <a:latin typeface="Book Antiqua" pitchFamily="18" charset="0"/>
              </a:rPr>
              <a:t>File system</a:t>
            </a:r>
            <a:r>
              <a:rPr lang="en-IN" sz="4000" b="1" dirty="0">
                <a:latin typeface="Book Antiqua" pitchFamily="18" charset="0"/>
              </a:rPr>
              <a:t/>
            </a:r>
            <a:br>
              <a:rPr lang="en-IN" sz="4000" b="1" dirty="0">
                <a:latin typeface="Book Antiqua" pitchFamily="18" charset="0"/>
              </a:rPr>
            </a:br>
            <a:endParaRPr lang="en-IN" sz="40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Book Antiqua" pitchFamily="18" charset="0"/>
              </a:rPr>
              <a:t>T</a:t>
            </a:r>
            <a:r>
              <a:rPr lang="en-US" dirty="0" smtClean="0">
                <a:latin typeface="Book Antiqua" pitchFamily="18" charset="0"/>
              </a:rPr>
              <a:t>ransparently </a:t>
            </a:r>
            <a:r>
              <a:rPr lang="en-US" dirty="0">
                <a:latin typeface="Book Antiqua" pitchFamily="18" charset="0"/>
              </a:rPr>
              <a:t>mount disks or partitions that host file formats used by Windows, other Unix </a:t>
            </a:r>
            <a:r>
              <a:rPr lang="en-US" dirty="0" smtClean="0">
                <a:latin typeface="Book Antiqua" pitchFamily="18" charset="0"/>
              </a:rPr>
              <a:t>systems.</a:t>
            </a:r>
          </a:p>
          <a:p>
            <a:pPr marL="114300" indent="0">
              <a:buNone/>
            </a:pPr>
            <a:endParaRPr lang="en-US" dirty="0" smtClean="0">
              <a:latin typeface="Book Antiqua" pitchFamily="18" charset="0"/>
            </a:endParaRPr>
          </a:p>
          <a:p>
            <a:r>
              <a:rPr lang="en-US" dirty="0">
                <a:latin typeface="Book Antiqua" pitchFamily="18" charset="0"/>
              </a:rPr>
              <a:t>T</a:t>
            </a:r>
            <a:r>
              <a:rPr lang="en-US" dirty="0" smtClean="0">
                <a:latin typeface="Book Antiqua" pitchFamily="18" charset="0"/>
              </a:rPr>
              <a:t>he </a:t>
            </a:r>
            <a:r>
              <a:rPr lang="en-US" dirty="0">
                <a:latin typeface="Book Antiqua" pitchFamily="18" charset="0"/>
              </a:rPr>
              <a:t>Virtual </a:t>
            </a:r>
            <a:r>
              <a:rPr lang="en-US" dirty="0" smtClean="0">
                <a:latin typeface="Book Antiqua" pitchFamily="18" charset="0"/>
              </a:rPr>
              <a:t>File system </a:t>
            </a:r>
            <a:r>
              <a:rPr lang="en-US" dirty="0">
                <a:latin typeface="Book Antiqua" pitchFamily="18" charset="0"/>
              </a:rPr>
              <a:t>is to put a wide range of information in the kernel to represent many different types of </a:t>
            </a:r>
            <a:r>
              <a:rPr lang="en-US" dirty="0" smtClean="0">
                <a:latin typeface="Book Antiqua" pitchFamily="18" charset="0"/>
              </a:rPr>
              <a:t>file systems.</a:t>
            </a:r>
          </a:p>
          <a:p>
            <a:pPr marL="114300" indent="0">
              <a:buNone/>
            </a:pPr>
            <a:endParaRPr lang="en-US" dirty="0" smtClean="0">
              <a:latin typeface="Book Antiqua" pitchFamily="18" charset="0"/>
            </a:endParaRPr>
          </a:p>
          <a:p>
            <a:r>
              <a:rPr lang="en-US" dirty="0">
                <a:latin typeface="Book Antiqua" pitchFamily="18" charset="0"/>
              </a:rPr>
              <a:t>R</a:t>
            </a:r>
            <a:r>
              <a:rPr lang="en-US" dirty="0" smtClean="0">
                <a:latin typeface="Book Antiqua" pitchFamily="18" charset="0"/>
              </a:rPr>
              <a:t>ead</a:t>
            </a:r>
            <a:r>
              <a:rPr lang="en-US" dirty="0">
                <a:latin typeface="Book Antiqua" pitchFamily="18" charset="0"/>
              </a:rPr>
              <a:t>, write, or other function called, the kernel </a:t>
            </a:r>
            <a:r>
              <a:rPr lang="en-US" dirty="0" smtClean="0">
                <a:latin typeface="Book Antiqua" pitchFamily="18" charset="0"/>
              </a:rPr>
              <a:t>substitutes.</a:t>
            </a:r>
          </a:p>
          <a:p>
            <a:pPr marL="114300" indent="0">
              <a:buNone/>
            </a:pPr>
            <a:endParaRPr lang="en-US" dirty="0" smtClean="0">
              <a:latin typeface="Book Antiqua" pitchFamily="18" charset="0"/>
            </a:endParaRPr>
          </a:p>
          <a:p>
            <a:r>
              <a:rPr lang="en-US" dirty="0" smtClean="0">
                <a:latin typeface="Book Antiqua" pitchFamily="18" charset="0"/>
              </a:rPr>
              <a:t>Five </a:t>
            </a:r>
            <a:r>
              <a:rPr lang="en-US" dirty="0">
                <a:latin typeface="Book Antiqua" pitchFamily="18" charset="0"/>
              </a:rPr>
              <a:t>standard Unix file types—namely, regular files, directories, and symbolic </a:t>
            </a:r>
            <a:r>
              <a:rPr lang="en-US" dirty="0" smtClean="0">
                <a:latin typeface="Book Antiqua" pitchFamily="18" charset="0"/>
              </a:rPr>
              <a:t>links</a:t>
            </a:r>
            <a:r>
              <a:rPr lang="en-US" dirty="0">
                <a:latin typeface="Book Antiqua" pitchFamily="18" charset="0"/>
              </a:rPr>
              <a:t>.</a:t>
            </a:r>
            <a:endParaRPr lang="en-US" dirty="0" smtClean="0">
              <a:latin typeface="Book Antiqua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67390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440160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Book Antiqua" pitchFamily="18" charset="0"/>
              </a:rPr>
              <a:t>The Role of the Virtual </a:t>
            </a:r>
            <a:r>
              <a:rPr lang="en-US" sz="4000" b="1" dirty="0" smtClean="0">
                <a:latin typeface="Book Antiqua" pitchFamily="18" charset="0"/>
              </a:rPr>
              <a:t>File system </a:t>
            </a:r>
            <a:r>
              <a:rPr lang="en-US" sz="4000" b="1" dirty="0">
                <a:latin typeface="Book Antiqua" pitchFamily="18" charset="0"/>
              </a:rPr>
              <a:t>(VFS)</a:t>
            </a:r>
            <a:r>
              <a:rPr lang="en-IN" sz="4000" b="1" dirty="0">
                <a:latin typeface="Book Antiqua" pitchFamily="18" charset="0"/>
              </a:rPr>
              <a:t/>
            </a:r>
            <a:br>
              <a:rPr lang="en-IN" sz="4000" b="1" dirty="0">
                <a:latin typeface="Book Antiqua" pitchFamily="18" charset="0"/>
              </a:rPr>
            </a:br>
            <a:endParaRPr lang="en-IN" sz="40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Book Antiqua" pitchFamily="18" charset="0"/>
              </a:rPr>
              <a:t>It is </a:t>
            </a:r>
            <a:r>
              <a:rPr lang="en-US" dirty="0">
                <a:latin typeface="Book Antiqua" pitchFamily="18" charset="0"/>
              </a:rPr>
              <a:t>a kernel software layer that handles all system calls related to a standard Unix </a:t>
            </a:r>
            <a:r>
              <a:rPr lang="en-US" dirty="0" smtClean="0">
                <a:latin typeface="Book Antiqua" pitchFamily="18" charset="0"/>
              </a:rPr>
              <a:t>file system</a:t>
            </a:r>
            <a:r>
              <a:rPr lang="en-US" dirty="0">
                <a:latin typeface="Book Antiqua" pitchFamily="18" charset="0"/>
              </a:rPr>
              <a:t>. </a:t>
            </a:r>
            <a:endParaRPr lang="en-US" dirty="0" smtClean="0">
              <a:latin typeface="Book Antiqua" pitchFamily="18" charset="0"/>
            </a:endParaRPr>
          </a:p>
          <a:p>
            <a:pPr marL="0" indent="0">
              <a:buNone/>
            </a:pPr>
            <a:endParaRPr lang="en-US" dirty="0" smtClean="0">
              <a:latin typeface="Book Antiqua" pitchFamily="18" charset="0"/>
            </a:endParaRPr>
          </a:p>
          <a:p>
            <a:r>
              <a:rPr lang="en-US" dirty="0" smtClean="0">
                <a:latin typeface="Book Antiqua" pitchFamily="18" charset="0"/>
              </a:rPr>
              <a:t>Shell </a:t>
            </a:r>
            <a:r>
              <a:rPr lang="en-US" dirty="0">
                <a:latin typeface="Book Antiqua" pitchFamily="18" charset="0"/>
              </a:rPr>
              <a:t>command:</a:t>
            </a:r>
            <a:endParaRPr lang="en-IN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             $ </a:t>
            </a:r>
            <a:r>
              <a:rPr lang="en-US" dirty="0" err="1">
                <a:latin typeface="Book Antiqua" pitchFamily="18" charset="0"/>
              </a:rPr>
              <a:t>cp</a:t>
            </a:r>
            <a:r>
              <a:rPr lang="en-US" dirty="0">
                <a:latin typeface="Book Antiqua" pitchFamily="18" charset="0"/>
              </a:rPr>
              <a:t> /floppy/TEST /</a:t>
            </a:r>
            <a:r>
              <a:rPr lang="en-US" dirty="0" err="1" smtClean="0">
                <a:latin typeface="Book Antiqua" pitchFamily="18" charset="0"/>
              </a:rPr>
              <a:t>tmp</a:t>
            </a:r>
            <a:r>
              <a:rPr lang="en-US" dirty="0" smtClean="0">
                <a:latin typeface="Book Antiqua" pitchFamily="18" charset="0"/>
              </a:rPr>
              <a:t>/test</a:t>
            </a:r>
          </a:p>
          <a:p>
            <a:pPr marL="0" indent="0">
              <a:buNone/>
            </a:pPr>
            <a:endParaRPr lang="en-US" dirty="0" smtClean="0">
              <a:latin typeface="Book Antiqua" pitchFamily="18" charset="0"/>
            </a:endParaRPr>
          </a:p>
          <a:p>
            <a:r>
              <a:rPr lang="en-US" dirty="0" smtClean="0">
                <a:latin typeface="Book Antiqua" pitchFamily="18" charset="0"/>
              </a:rPr>
              <a:t>VFS </a:t>
            </a:r>
            <a:r>
              <a:rPr lang="en-US" dirty="0">
                <a:latin typeface="Book Antiqua" pitchFamily="18" charset="0"/>
              </a:rPr>
              <a:t>by means of generic system calls known to anyone who has done Unix programming</a:t>
            </a:r>
            <a:endParaRPr lang="en-IN" dirty="0">
              <a:latin typeface="Book Antiqua" pitchFamily="18" charset="0"/>
            </a:endParaRPr>
          </a:p>
          <a:p>
            <a:pPr marL="0" indent="0">
              <a:buNone/>
            </a:pPr>
            <a:endParaRPr lang="en-US" dirty="0" smtClean="0"/>
          </a:p>
          <a:p>
            <a:endParaRPr lang="en-IN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785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426170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Book Antiqua" pitchFamily="18" charset="0"/>
              </a:rPr>
              <a:t>VFS role in a simple file copy operation</a:t>
            </a:r>
            <a:r>
              <a:rPr lang="en-IN" sz="4000" dirty="0"/>
              <a:t/>
            </a:r>
            <a:br>
              <a:rPr lang="en-IN" sz="4000" dirty="0"/>
            </a:br>
            <a:endParaRPr lang="en-IN" sz="40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00808"/>
            <a:ext cx="10801200" cy="3942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837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Interaction between processes and VFS objects</a:t>
            </a:r>
            <a:endParaRPr lang="en-IN" b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3065106"/>
            <a:ext cx="7620000" cy="1870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3165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805664" cy="151216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Book Antiqua" pitchFamily="18" charset="0"/>
              </a:rPr>
              <a:t>System Calls Handled by the VFS</a:t>
            </a:r>
            <a:r>
              <a:rPr lang="en-IN" b="1" dirty="0">
                <a:latin typeface="Book Antiqua" pitchFamily="18" charset="0"/>
              </a:rPr>
              <a:t/>
            </a:r>
            <a:br>
              <a:rPr lang="en-IN" b="1" dirty="0">
                <a:latin typeface="Book Antiqua" pitchFamily="18" charset="0"/>
              </a:rPr>
            </a:br>
            <a:r>
              <a:rPr lang="en-US" b="1" dirty="0">
                <a:latin typeface="Book Antiqua" pitchFamily="18" charset="0"/>
              </a:rPr>
              <a:t> </a:t>
            </a:r>
            <a:r>
              <a:rPr lang="en-IN" dirty="0">
                <a:latin typeface="Book Antiqua" pitchFamily="18" charset="0"/>
              </a:rPr>
              <a:t/>
            </a:r>
            <a:br>
              <a:rPr lang="en-IN" dirty="0">
                <a:latin typeface="Book Antiqua" pitchFamily="18" charset="0"/>
              </a:rPr>
            </a:br>
            <a:endParaRPr lang="en-IN" dirty="0">
              <a:latin typeface="Book Antiqua" pitchFamily="18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3387649"/>
              </p:ext>
            </p:extLst>
          </p:nvPr>
        </p:nvGraphicFramePr>
        <p:xfrm>
          <a:off x="1475656" y="2204864"/>
          <a:ext cx="6144260" cy="115062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096344"/>
                <a:gridCol w="3047916"/>
              </a:tblGrid>
              <a:tr h="365125">
                <a:tc>
                  <a:txBody>
                    <a:bodyPr/>
                    <a:lstStyle/>
                    <a:p>
                      <a:pPr marL="95250">
                        <a:spcBef>
                          <a:spcPts val="75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System call name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75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Description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98780">
                <a:tc>
                  <a:txBody>
                    <a:bodyPr/>
                    <a:lstStyle/>
                    <a:p>
                      <a:pPr marL="95250">
                        <a:spcBef>
                          <a:spcPts val="84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mount( ) umount( )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84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Mount/unmount filesystems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86715">
                <a:tc>
                  <a:txBody>
                    <a:bodyPr/>
                    <a:lstStyle/>
                    <a:p>
                      <a:pPr marL="95250">
                        <a:spcBef>
                          <a:spcPts val="79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sysfs( )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795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Get </a:t>
                      </a:r>
                      <a:r>
                        <a:rPr lang="en-US" sz="1200" dirty="0" err="1">
                          <a:effectLst/>
                        </a:rPr>
                        <a:t>filesystem</a:t>
                      </a:r>
                      <a:r>
                        <a:rPr lang="en-US" sz="1200" dirty="0">
                          <a:effectLst/>
                        </a:rPr>
                        <a:t> information</a:t>
                      </a:r>
                      <a:endParaRPr lang="en-IN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132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Superblock Objects</a:t>
            </a:r>
            <a:r>
              <a:rPr lang="en-IN" b="1" dirty="0"/>
              <a:t/>
            </a:r>
            <a:br>
              <a:rPr lang="en-IN" b="1" dirty="0"/>
            </a:b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309052" y="1782921"/>
          <a:ext cx="6525895" cy="416052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741170"/>
                <a:gridCol w="1207770"/>
                <a:gridCol w="3576955"/>
              </a:tblGrid>
              <a:tr h="365125">
                <a:tc>
                  <a:txBody>
                    <a:bodyPr/>
                    <a:lstStyle/>
                    <a:p>
                      <a:pPr marL="95250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Type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Field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Description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98780">
                <a:tc>
                  <a:txBody>
                    <a:bodyPr/>
                    <a:lstStyle/>
                    <a:p>
                      <a:pPr marL="95250">
                        <a:spcBef>
                          <a:spcPts val="84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struct list_head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84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s_list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84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Pointers for superblock list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89890">
                <a:tc>
                  <a:txBody>
                    <a:bodyPr/>
                    <a:lstStyle/>
                    <a:p>
                      <a:pPr marL="95250">
                        <a:spcBef>
                          <a:spcPts val="8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kdev_t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8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s_dev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8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Device identifier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98780">
                <a:tc>
                  <a:txBody>
                    <a:bodyPr/>
                    <a:lstStyle/>
                    <a:p>
                      <a:pPr marL="95250">
                        <a:spcBef>
                          <a:spcPts val="84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unsigned long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84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s_blocksize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84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Block size in bytes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89255">
                <a:tc>
                  <a:txBody>
                    <a:bodyPr/>
                    <a:lstStyle/>
                    <a:p>
                      <a:pPr marL="95250">
                        <a:spcBef>
                          <a:spcPts val="79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unsigned char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79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s_blocksize_bits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79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Block size in number of bits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98780">
                <a:tc>
                  <a:txBody>
                    <a:bodyPr/>
                    <a:lstStyle/>
                    <a:p>
                      <a:pPr marL="95250">
                        <a:spcBef>
                          <a:spcPts val="85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unsigned char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85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s_dirt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85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Modified (dirty) flag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89255">
                <a:tc>
                  <a:txBody>
                    <a:bodyPr/>
                    <a:lstStyle/>
                    <a:p>
                      <a:pPr marL="95250">
                        <a:spcBef>
                          <a:spcPts val="79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unsigned long long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79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s_maxbytes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79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Maximum size of the files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71805">
                <a:tc>
                  <a:txBody>
                    <a:bodyPr/>
                    <a:lstStyle/>
                    <a:p>
                      <a:pPr marL="95250">
                        <a:spcBef>
                          <a:spcPts val="113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struct file_system_type *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113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s_type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113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Filesystem type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83870">
                <a:tc>
                  <a:txBody>
                    <a:bodyPr/>
                    <a:lstStyle/>
                    <a:p>
                      <a:pPr marL="95250"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IN" sz="1100">
                        <a:effectLst/>
                      </a:endParaRPr>
                    </a:p>
                    <a:p>
                      <a:pPr marL="95250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struct super_operations *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IN" sz="1100">
                        <a:effectLst/>
                      </a:endParaRPr>
                    </a:p>
                    <a:p>
                      <a:pPr marL="95250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s_op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IN" sz="1100">
                        <a:effectLst/>
                      </a:endParaRPr>
                    </a:p>
                    <a:p>
                      <a:pPr marL="95250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Superblock methods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74980">
                <a:tc>
                  <a:txBody>
                    <a:bodyPr/>
                    <a:lstStyle/>
                    <a:p>
                      <a:pPr marL="95250">
                        <a:spcBef>
                          <a:spcPts val="113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struct dquot_operations *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113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dq_op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1135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Disk quota methods</a:t>
                      </a:r>
                      <a:endParaRPr lang="en-IN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885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620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 </a:t>
            </a:r>
            <a:r>
              <a:rPr lang="en-IN" dirty="0"/>
              <a:t/>
            </a:r>
            <a:br>
              <a:rPr lang="en-IN" dirty="0"/>
            </a:br>
            <a:r>
              <a:rPr lang="en-US" b="1" dirty="0" err="1" smtClean="0">
                <a:latin typeface="Book Antiqua" pitchFamily="18" charset="0"/>
              </a:rPr>
              <a:t>Dentry</a:t>
            </a:r>
            <a:r>
              <a:rPr lang="en-US" b="1" dirty="0" smtClean="0">
                <a:latin typeface="Book Antiqua" pitchFamily="18" charset="0"/>
              </a:rPr>
              <a:t> </a:t>
            </a:r>
            <a:r>
              <a:rPr lang="en-US" b="1" dirty="0">
                <a:latin typeface="Book Antiqua" pitchFamily="18" charset="0"/>
              </a:rPr>
              <a:t>Objects</a:t>
            </a:r>
            <a:endParaRPr lang="en-IN" b="1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Book Antiqua" pitchFamily="18" charset="0"/>
              </a:rPr>
              <a:t>The kernel creates a </a:t>
            </a:r>
            <a:r>
              <a:rPr lang="en-US" dirty="0" err="1">
                <a:latin typeface="Book Antiqua" pitchFamily="18" charset="0"/>
              </a:rPr>
              <a:t>dentry</a:t>
            </a:r>
            <a:r>
              <a:rPr lang="en-US" dirty="0">
                <a:latin typeface="Book Antiqua" pitchFamily="18" charset="0"/>
              </a:rPr>
              <a:t> object for every component of a pathname that a process looks </a:t>
            </a:r>
            <a:r>
              <a:rPr lang="en-US" dirty="0" smtClean="0">
                <a:latin typeface="Book Antiqua" pitchFamily="18" charset="0"/>
              </a:rPr>
              <a:t>up.</a:t>
            </a:r>
          </a:p>
          <a:p>
            <a:r>
              <a:rPr lang="en-US" dirty="0">
                <a:latin typeface="Book Antiqua" pitchFamily="18" charset="0"/>
              </a:rPr>
              <a:t>T</a:t>
            </a:r>
            <a:r>
              <a:rPr lang="en-US" dirty="0" smtClean="0">
                <a:latin typeface="Book Antiqua" pitchFamily="18" charset="0"/>
              </a:rPr>
              <a:t>he </a:t>
            </a:r>
            <a:r>
              <a:rPr lang="en-US" dirty="0" err="1">
                <a:latin typeface="Book Antiqua" pitchFamily="18" charset="0"/>
              </a:rPr>
              <a:t>dentry</a:t>
            </a:r>
            <a:r>
              <a:rPr lang="en-US" dirty="0">
                <a:latin typeface="Book Antiqua" pitchFamily="18" charset="0"/>
              </a:rPr>
              <a:t> object associates the component to its corresponding </a:t>
            </a:r>
            <a:r>
              <a:rPr lang="en-US" dirty="0" err="1">
                <a:latin typeface="Book Antiqua" pitchFamily="18" charset="0"/>
              </a:rPr>
              <a:t>inode</a:t>
            </a:r>
            <a:r>
              <a:rPr lang="en-US" dirty="0">
                <a:latin typeface="Book Antiqua" pitchFamily="18" charset="0"/>
              </a:rPr>
              <a:t>. </a:t>
            </a:r>
            <a:endParaRPr lang="en-US" dirty="0" smtClean="0">
              <a:latin typeface="Book Antiqua" pitchFamily="18" charset="0"/>
            </a:endParaRPr>
          </a:p>
          <a:p>
            <a:r>
              <a:rPr lang="en-US" dirty="0" err="1">
                <a:latin typeface="Book Antiqua" pitchFamily="18" charset="0"/>
              </a:rPr>
              <a:t>dentry</a:t>
            </a:r>
            <a:r>
              <a:rPr lang="en-US" dirty="0">
                <a:latin typeface="Book Antiqua" pitchFamily="18" charset="0"/>
              </a:rPr>
              <a:t> objects have no corresponding image on </a:t>
            </a:r>
            <a:r>
              <a:rPr lang="en-US" dirty="0" smtClean="0">
                <a:latin typeface="Book Antiqua" pitchFamily="18" charset="0"/>
              </a:rPr>
              <a:t>disk.</a:t>
            </a:r>
          </a:p>
          <a:p>
            <a:r>
              <a:rPr lang="en-US" dirty="0" err="1">
                <a:latin typeface="Book Antiqua" pitchFamily="18" charset="0"/>
              </a:rPr>
              <a:t>Dentry</a:t>
            </a:r>
            <a:r>
              <a:rPr lang="en-US" dirty="0">
                <a:latin typeface="Book Antiqua" pitchFamily="18" charset="0"/>
              </a:rPr>
              <a:t> objects are stored in a slab allocator cache </a:t>
            </a:r>
            <a:r>
              <a:rPr lang="en-US" dirty="0" smtClean="0">
                <a:latin typeface="Book Antiqua" pitchFamily="18" charset="0"/>
              </a:rPr>
              <a:t>called </a:t>
            </a:r>
            <a:r>
              <a:rPr lang="en-US" dirty="0" err="1" smtClean="0">
                <a:latin typeface="Book Antiqua" pitchFamily="18" charset="0"/>
              </a:rPr>
              <a:t>dentry_cache</a:t>
            </a:r>
            <a:endParaRPr lang="en-US" dirty="0" smtClean="0">
              <a:latin typeface="Book Antiqua" pitchFamily="18" charset="0"/>
            </a:endParaRPr>
          </a:p>
          <a:p>
            <a:r>
              <a:rPr lang="en-US" dirty="0" err="1" smtClean="0">
                <a:latin typeface="Book Antiqua" pitchFamily="18" charset="0"/>
              </a:rPr>
              <a:t>Dentry</a:t>
            </a:r>
            <a:r>
              <a:rPr lang="en-US" dirty="0" smtClean="0">
                <a:latin typeface="Book Antiqua" pitchFamily="18" charset="0"/>
              </a:rPr>
              <a:t> </a:t>
            </a:r>
            <a:r>
              <a:rPr lang="en-US" dirty="0">
                <a:latin typeface="Book Antiqua" pitchFamily="18" charset="0"/>
              </a:rPr>
              <a:t>objects are thus created and destroyed by invoking </a:t>
            </a:r>
            <a:r>
              <a:rPr lang="en-US" dirty="0" err="1" smtClean="0">
                <a:latin typeface="Book Antiqua" pitchFamily="18" charset="0"/>
              </a:rPr>
              <a:t>kmem_cache_alloc</a:t>
            </a:r>
            <a:r>
              <a:rPr lang="en-US" dirty="0">
                <a:latin typeface="Book Antiqua" pitchFamily="18" charset="0"/>
              </a:rPr>
              <a:t>( ) </a:t>
            </a:r>
            <a:r>
              <a:rPr lang="en-US" dirty="0" smtClean="0">
                <a:latin typeface="Book Antiqua" pitchFamily="18" charset="0"/>
              </a:rPr>
              <a:t>and     </a:t>
            </a:r>
            <a:r>
              <a:rPr lang="en-US" dirty="0" err="1" smtClean="0">
                <a:latin typeface="Book Antiqua" pitchFamily="18" charset="0"/>
              </a:rPr>
              <a:t>kmem_cache_free</a:t>
            </a:r>
            <a:r>
              <a:rPr lang="en-US" dirty="0">
                <a:latin typeface="Book Antiqua" pitchFamily="18" charset="0"/>
              </a:rPr>
              <a:t>( ).</a:t>
            </a:r>
            <a:endParaRPr lang="en-IN" dirty="0">
              <a:latin typeface="Book Antiqua" pitchFamily="18" charset="0"/>
            </a:endParaRPr>
          </a:p>
          <a:p>
            <a:pPr marL="0" indent="0">
              <a:buNone/>
            </a:pPr>
            <a:endParaRPr lang="en-IN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66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latin typeface="Book Antiqua" pitchFamily="18" charset="0"/>
              </a:rPr>
              <a:t>The fields of the </a:t>
            </a:r>
            <a:r>
              <a:rPr lang="en-US" sz="4000" b="1" dirty="0" err="1">
                <a:latin typeface="Book Antiqua" pitchFamily="18" charset="0"/>
              </a:rPr>
              <a:t>dentry</a:t>
            </a:r>
            <a:r>
              <a:rPr lang="en-US" sz="4000" b="1" dirty="0">
                <a:latin typeface="Book Antiqua" pitchFamily="18" charset="0"/>
              </a:rPr>
              <a:t> object</a:t>
            </a:r>
            <a:endParaRPr lang="en-IN" sz="4000" b="1" dirty="0">
              <a:latin typeface="Book Antiqua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9798374"/>
              </p:ext>
            </p:extLst>
          </p:nvPr>
        </p:nvGraphicFramePr>
        <p:xfrm>
          <a:off x="1547664" y="1772816"/>
          <a:ext cx="6286500" cy="270256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640205"/>
                <a:gridCol w="902335"/>
                <a:gridCol w="3743960"/>
              </a:tblGrid>
              <a:tr h="365125">
                <a:tc>
                  <a:txBody>
                    <a:bodyPr/>
                    <a:lstStyle/>
                    <a:p>
                      <a:pPr marL="95250">
                        <a:spcBef>
                          <a:spcPts val="75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Type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885">
                        <a:spcBef>
                          <a:spcPts val="75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Field</a:t>
                      </a:r>
                      <a:endParaRPr lang="en-IN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885">
                        <a:spcBef>
                          <a:spcPts val="75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Description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95605">
                <a:tc>
                  <a:txBody>
                    <a:bodyPr/>
                    <a:lstStyle/>
                    <a:p>
                      <a:pPr marL="95250">
                        <a:spcBef>
                          <a:spcPts val="82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atomic_t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885">
                        <a:spcBef>
                          <a:spcPts val="82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d_count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885">
                        <a:spcBef>
                          <a:spcPts val="82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Dentry object usage counter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83540">
                <a:tc>
                  <a:txBody>
                    <a:bodyPr/>
                    <a:lstStyle/>
                    <a:p>
                      <a:pPr marL="95250">
                        <a:spcBef>
                          <a:spcPts val="77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unsigned int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885">
                        <a:spcBef>
                          <a:spcPts val="77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d_flags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885">
                        <a:spcBef>
                          <a:spcPts val="77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Dentry flags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95605">
                <a:tc>
                  <a:txBody>
                    <a:bodyPr/>
                    <a:lstStyle/>
                    <a:p>
                      <a:pPr marL="95250">
                        <a:spcBef>
                          <a:spcPts val="82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struct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inode</a:t>
                      </a:r>
                      <a:r>
                        <a:rPr lang="en-US" sz="1200" dirty="0">
                          <a:effectLst/>
                        </a:rPr>
                        <a:t> *</a:t>
                      </a:r>
                      <a:endParaRPr lang="en-IN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885">
                        <a:spcBef>
                          <a:spcPts val="82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d_inode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885">
                        <a:spcBef>
                          <a:spcPts val="82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Inode</a:t>
                      </a:r>
                      <a:r>
                        <a:rPr lang="en-US" sz="1200" dirty="0">
                          <a:effectLst/>
                        </a:rPr>
                        <a:t> associated with filename</a:t>
                      </a:r>
                      <a:endParaRPr lang="en-IN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83540">
                <a:tc>
                  <a:txBody>
                    <a:bodyPr/>
                    <a:lstStyle/>
                    <a:p>
                      <a:pPr marL="95250">
                        <a:spcBef>
                          <a:spcPts val="77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struct dentry *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885">
                        <a:spcBef>
                          <a:spcPts val="77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d_parent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885">
                        <a:spcBef>
                          <a:spcPts val="77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Dentry object of parent directory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95605">
                <a:tc>
                  <a:txBody>
                    <a:bodyPr/>
                    <a:lstStyle/>
                    <a:p>
                      <a:pPr marL="95250">
                        <a:spcBef>
                          <a:spcPts val="82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struct list_head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885">
                        <a:spcBef>
                          <a:spcPts val="82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d_hash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885">
                        <a:spcBef>
                          <a:spcPts val="82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Pointers for list in hash table entry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83540">
                <a:tc>
                  <a:txBody>
                    <a:bodyPr/>
                    <a:lstStyle/>
                    <a:p>
                      <a:pPr marL="95250">
                        <a:spcBef>
                          <a:spcPts val="77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struct list_head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885">
                        <a:spcBef>
                          <a:spcPts val="77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d_lru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885">
                        <a:spcBef>
                          <a:spcPts val="775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Pointers for unused list</a:t>
                      </a:r>
                      <a:endParaRPr lang="en-IN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911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err="1" smtClean="0">
                <a:latin typeface="Book Antiqua" pitchFamily="18" charset="0"/>
              </a:rPr>
              <a:t>Dentry</a:t>
            </a:r>
            <a:r>
              <a:rPr lang="en-US" sz="4000" b="1" dirty="0" smtClean="0">
                <a:latin typeface="Book Antiqua" pitchFamily="18" charset="0"/>
              </a:rPr>
              <a:t> </a:t>
            </a:r>
            <a:r>
              <a:rPr lang="en-US" sz="4000" b="1" dirty="0">
                <a:latin typeface="Book Antiqua" pitchFamily="18" charset="0"/>
              </a:rPr>
              <a:t>object </a:t>
            </a:r>
            <a:r>
              <a:rPr lang="en-US" sz="4000" b="1" dirty="0" smtClean="0">
                <a:latin typeface="Book Antiqua" pitchFamily="18" charset="0"/>
              </a:rPr>
              <a:t>–Four States</a:t>
            </a:r>
            <a:endParaRPr lang="en-IN" sz="4000" b="1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3400" b="1" dirty="0" smtClean="0">
                <a:latin typeface="Book Antiqua" pitchFamily="18" charset="0"/>
                <a:cs typeface="Times New Roman" pitchFamily="18" charset="0"/>
              </a:rPr>
              <a:t>Free</a:t>
            </a:r>
          </a:p>
          <a:p>
            <a:pPr marL="0" indent="0">
              <a:buNone/>
            </a:pPr>
            <a:r>
              <a:rPr lang="en-US" sz="3400" dirty="0">
                <a:latin typeface="Book Antiqua" pitchFamily="18" charset="0"/>
                <a:cs typeface="Times New Roman" pitchFamily="18" charset="0"/>
              </a:rPr>
              <a:t> </a:t>
            </a:r>
            <a:r>
              <a:rPr lang="en-US" sz="3400" dirty="0" smtClean="0">
                <a:latin typeface="Book Antiqua" pitchFamily="18" charset="0"/>
                <a:cs typeface="Times New Roman" pitchFamily="18" charset="0"/>
              </a:rPr>
              <a:t>    </a:t>
            </a:r>
            <a:r>
              <a:rPr lang="en-US" sz="3400" dirty="0">
                <a:latin typeface="Book Antiqua" pitchFamily="18" charset="0"/>
                <a:cs typeface="Times New Roman" pitchFamily="18" charset="0"/>
              </a:rPr>
              <a:t>The corresponding memory area is handled by the slab allocator.</a:t>
            </a:r>
            <a:endParaRPr lang="en-IN" sz="3400" dirty="0">
              <a:latin typeface="Book Antiqua" pitchFamily="18" charset="0"/>
              <a:cs typeface="Times New Roman" pitchFamily="18" charset="0"/>
            </a:endParaRPr>
          </a:p>
          <a:p>
            <a:r>
              <a:rPr lang="en-US" sz="3400" b="1" dirty="0" smtClean="0">
                <a:latin typeface="Book Antiqua" pitchFamily="18" charset="0"/>
                <a:cs typeface="Times New Roman" pitchFamily="18" charset="0"/>
              </a:rPr>
              <a:t>Unused</a:t>
            </a:r>
          </a:p>
          <a:p>
            <a:pPr marL="0" indent="0">
              <a:buNone/>
            </a:pPr>
            <a:r>
              <a:rPr lang="en-US" sz="3400" dirty="0" smtClean="0">
                <a:latin typeface="Book Antiqua" pitchFamily="18" charset="0"/>
                <a:cs typeface="Times New Roman" pitchFamily="18" charset="0"/>
              </a:rPr>
              <a:t>     The </a:t>
            </a:r>
            <a:r>
              <a:rPr lang="en-US" sz="3400" dirty="0" err="1">
                <a:latin typeface="Book Antiqua" pitchFamily="18" charset="0"/>
                <a:cs typeface="Times New Roman" pitchFamily="18" charset="0"/>
              </a:rPr>
              <a:t>d_count</a:t>
            </a:r>
            <a:r>
              <a:rPr lang="en-US" sz="3400" dirty="0">
                <a:latin typeface="Book Antiqua" pitchFamily="18" charset="0"/>
                <a:cs typeface="Times New Roman" pitchFamily="18" charset="0"/>
              </a:rPr>
              <a:t> usage counter of the object is 0, but the </a:t>
            </a:r>
            <a:r>
              <a:rPr lang="en-US" sz="3400" dirty="0" err="1">
                <a:latin typeface="Book Antiqua" pitchFamily="18" charset="0"/>
                <a:cs typeface="Times New Roman" pitchFamily="18" charset="0"/>
              </a:rPr>
              <a:t>d_inode</a:t>
            </a:r>
            <a:r>
              <a:rPr lang="en-US" sz="3400" dirty="0">
                <a:latin typeface="Book Antiqua" pitchFamily="18" charset="0"/>
                <a:cs typeface="Times New Roman" pitchFamily="18" charset="0"/>
              </a:rPr>
              <a:t> field still points to the associated </a:t>
            </a:r>
            <a:r>
              <a:rPr lang="en-US" sz="3400" dirty="0" err="1">
                <a:latin typeface="Book Antiqua" pitchFamily="18" charset="0"/>
                <a:cs typeface="Times New Roman" pitchFamily="18" charset="0"/>
              </a:rPr>
              <a:t>inode</a:t>
            </a:r>
            <a:r>
              <a:rPr lang="en-US" sz="3400" dirty="0">
                <a:latin typeface="Book Antiqua" pitchFamily="18" charset="0"/>
                <a:cs typeface="Times New Roman" pitchFamily="18" charset="0"/>
              </a:rPr>
              <a:t>. </a:t>
            </a:r>
            <a:endParaRPr lang="en-IN" sz="3400" dirty="0">
              <a:latin typeface="Book Antiqua" pitchFamily="18" charset="0"/>
              <a:cs typeface="Times New Roman" pitchFamily="18" charset="0"/>
            </a:endParaRPr>
          </a:p>
          <a:p>
            <a:r>
              <a:rPr lang="en-US" sz="3400" b="1" dirty="0">
                <a:latin typeface="Book Antiqua" pitchFamily="18" charset="0"/>
                <a:cs typeface="Times New Roman" pitchFamily="18" charset="0"/>
              </a:rPr>
              <a:t>In </a:t>
            </a:r>
            <a:r>
              <a:rPr lang="en-US" sz="3400" b="1" dirty="0" smtClean="0">
                <a:latin typeface="Book Antiqua" pitchFamily="18" charset="0"/>
                <a:cs typeface="Times New Roman" pitchFamily="18" charset="0"/>
              </a:rPr>
              <a:t>use</a:t>
            </a:r>
          </a:p>
          <a:p>
            <a:pPr marL="0" indent="0">
              <a:buNone/>
            </a:pPr>
            <a:r>
              <a:rPr lang="en-US" sz="3400" dirty="0" smtClean="0">
                <a:latin typeface="Book Antiqua" pitchFamily="18" charset="0"/>
                <a:cs typeface="Times New Roman" pitchFamily="18" charset="0"/>
              </a:rPr>
              <a:t>     The </a:t>
            </a:r>
            <a:r>
              <a:rPr lang="en-US" sz="3400" dirty="0" err="1">
                <a:latin typeface="Book Antiqua" pitchFamily="18" charset="0"/>
                <a:cs typeface="Times New Roman" pitchFamily="18" charset="0"/>
              </a:rPr>
              <a:t>d_count</a:t>
            </a:r>
            <a:r>
              <a:rPr lang="en-US" sz="3400" dirty="0">
                <a:latin typeface="Book Antiqua" pitchFamily="18" charset="0"/>
                <a:cs typeface="Times New Roman" pitchFamily="18" charset="0"/>
              </a:rPr>
              <a:t> usage counter is positive and </a:t>
            </a:r>
            <a:r>
              <a:rPr lang="en-US" sz="3400" dirty="0" err="1">
                <a:latin typeface="Book Antiqua" pitchFamily="18" charset="0"/>
                <a:cs typeface="Times New Roman" pitchFamily="18" charset="0"/>
              </a:rPr>
              <a:t>thed_inode</a:t>
            </a:r>
            <a:r>
              <a:rPr lang="en-US" sz="3400" dirty="0">
                <a:latin typeface="Book Antiqua" pitchFamily="18" charset="0"/>
                <a:cs typeface="Times New Roman" pitchFamily="18" charset="0"/>
              </a:rPr>
              <a:t> field points to the associated </a:t>
            </a:r>
            <a:r>
              <a:rPr lang="en-US" sz="3400" dirty="0" err="1">
                <a:latin typeface="Book Antiqua" pitchFamily="18" charset="0"/>
                <a:cs typeface="Times New Roman" pitchFamily="18" charset="0"/>
              </a:rPr>
              <a:t>inode</a:t>
            </a:r>
            <a:r>
              <a:rPr lang="en-US" sz="3400" dirty="0">
                <a:latin typeface="Book Antiqua" pitchFamily="18" charset="0"/>
                <a:cs typeface="Times New Roman" pitchFamily="18" charset="0"/>
              </a:rPr>
              <a:t> object. </a:t>
            </a:r>
            <a:endParaRPr lang="en-IN" sz="3400" dirty="0">
              <a:latin typeface="Book Antiqua" pitchFamily="18" charset="0"/>
              <a:cs typeface="Times New Roman" pitchFamily="18" charset="0"/>
            </a:endParaRPr>
          </a:p>
          <a:p>
            <a:r>
              <a:rPr lang="en-US" sz="3400" b="1" dirty="0" smtClean="0">
                <a:latin typeface="Book Antiqua" pitchFamily="18" charset="0"/>
                <a:cs typeface="Times New Roman" pitchFamily="18" charset="0"/>
              </a:rPr>
              <a:t>Negative</a:t>
            </a:r>
          </a:p>
          <a:p>
            <a:pPr marL="0" indent="0">
              <a:buNone/>
            </a:pPr>
            <a:r>
              <a:rPr lang="en-US" sz="3400" dirty="0" smtClean="0">
                <a:latin typeface="Book Antiqua" pitchFamily="18" charset="0"/>
                <a:cs typeface="Times New Roman" pitchFamily="18" charset="0"/>
              </a:rPr>
              <a:t>     </a:t>
            </a:r>
            <a:r>
              <a:rPr lang="en-US" sz="3400" dirty="0">
                <a:latin typeface="Book Antiqua" pitchFamily="18" charset="0"/>
                <a:cs typeface="Times New Roman" pitchFamily="18" charset="0"/>
              </a:rPr>
              <a:t>The </a:t>
            </a:r>
            <a:r>
              <a:rPr lang="en-US" sz="3400" dirty="0" err="1">
                <a:latin typeface="Book Antiqua" pitchFamily="18" charset="0"/>
                <a:cs typeface="Times New Roman" pitchFamily="18" charset="0"/>
              </a:rPr>
              <a:t>d_inode</a:t>
            </a:r>
            <a:r>
              <a:rPr lang="en-US" sz="3400" dirty="0">
                <a:latin typeface="Book Antiqua" pitchFamily="18" charset="0"/>
                <a:cs typeface="Times New Roman" pitchFamily="18" charset="0"/>
              </a:rPr>
              <a:t> field of the </a:t>
            </a:r>
            <a:r>
              <a:rPr lang="en-US" sz="3400" dirty="0" err="1">
                <a:latin typeface="Book Antiqua" pitchFamily="18" charset="0"/>
                <a:cs typeface="Times New Roman" pitchFamily="18" charset="0"/>
              </a:rPr>
              <a:t>dentry</a:t>
            </a:r>
            <a:r>
              <a:rPr lang="en-US" sz="3400" dirty="0">
                <a:latin typeface="Book Antiqua" pitchFamily="18" charset="0"/>
                <a:cs typeface="Times New Roman" pitchFamily="18" charset="0"/>
              </a:rPr>
              <a:t> object is set to NULL, but the object still remains in the </a:t>
            </a:r>
            <a:r>
              <a:rPr lang="en-US" sz="3400" dirty="0" err="1">
                <a:latin typeface="Book Antiqua" pitchFamily="18" charset="0"/>
                <a:cs typeface="Times New Roman" pitchFamily="18" charset="0"/>
              </a:rPr>
              <a:t>dentry</a:t>
            </a:r>
            <a:r>
              <a:rPr lang="en-US" sz="3400" dirty="0">
                <a:latin typeface="Book Antiqua" pitchFamily="18" charset="0"/>
                <a:cs typeface="Times New Roman" pitchFamily="18" charset="0"/>
              </a:rPr>
              <a:t> cache so that further lookup operations to the same file pathname can be quickly resolved. </a:t>
            </a:r>
            <a:endParaRPr lang="en-IN" sz="3400" dirty="0">
              <a:latin typeface="Book Antiqua" pitchFamily="18" charset="0"/>
              <a:cs typeface="Times New Roman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52124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Files Associated with a Process</a:t>
            </a:r>
            <a:r>
              <a:rPr lang="en-IN" b="1" dirty="0"/>
              <a:t/>
            </a:r>
            <a:br>
              <a:rPr lang="en-IN" b="1" dirty="0"/>
            </a:b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13957" y="1600200"/>
          <a:ext cx="6116086" cy="452596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020849"/>
                <a:gridCol w="781250"/>
                <a:gridCol w="4313987"/>
              </a:tblGrid>
              <a:tr h="348290">
                <a:tc>
                  <a:txBody>
                    <a:bodyPr/>
                    <a:lstStyle/>
                    <a:p>
                      <a:pPr marL="95250">
                        <a:spcBef>
                          <a:spcPts val="7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Type</a:t>
                      </a:r>
                      <a:endParaRPr lang="en-IN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7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Field</a:t>
                      </a:r>
                      <a:endParaRPr lang="en-IN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7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Description</a:t>
                      </a:r>
                      <a:endParaRPr lang="en-IN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86121">
                <a:tc>
                  <a:txBody>
                    <a:bodyPr/>
                    <a:lstStyle/>
                    <a:p>
                      <a:pPr marL="95250">
                        <a:spcBef>
                          <a:spcPts val="87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atomic_t</a:t>
                      </a:r>
                      <a:endParaRPr lang="en-IN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87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count</a:t>
                      </a:r>
                      <a:endParaRPr lang="en-IN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87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Number of processes sharing this table</a:t>
                      </a:r>
                      <a:endParaRPr lang="en-IN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74111">
                <a:tc>
                  <a:txBody>
                    <a:bodyPr/>
                    <a:lstStyle/>
                    <a:p>
                      <a:pPr marL="95250">
                        <a:spcBef>
                          <a:spcPts val="82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rwlock_t</a:t>
                      </a:r>
                      <a:endParaRPr lang="en-IN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82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lock</a:t>
                      </a:r>
                      <a:endParaRPr lang="en-IN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82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Read/write spin lock for the table fields</a:t>
                      </a:r>
                      <a:endParaRPr lang="en-IN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85521">
                <a:tc>
                  <a:txBody>
                    <a:bodyPr/>
                    <a:lstStyle/>
                    <a:p>
                      <a:pPr marL="95250">
                        <a:spcBef>
                          <a:spcPts val="87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int</a:t>
                      </a:r>
                      <a:endParaRPr lang="en-IN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87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umask</a:t>
                      </a:r>
                      <a:endParaRPr lang="en-IN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87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Bit mask used when opening the file to set the file permissions</a:t>
                      </a:r>
                      <a:endParaRPr lang="en-IN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57580">
                <a:tc>
                  <a:txBody>
                    <a:bodyPr/>
                    <a:lstStyle/>
                    <a:p>
                      <a:pPr marL="95250"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IN" sz="1000">
                        <a:effectLst/>
                      </a:endParaRPr>
                    </a:p>
                    <a:p>
                      <a:pPr marL="95250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struct dentry *</a:t>
                      </a:r>
                      <a:endParaRPr lang="en-IN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IN" sz="1000">
                        <a:effectLst/>
                      </a:endParaRPr>
                    </a:p>
                    <a:p>
                      <a:pPr marL="95250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root</a:t>
                      </a:r>
                      <a:endParaRPr lang="en-IN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IN" sz="1000">
                        <a:effectLst/>
                      </a:endParaRPr>
                    </a:p>
                    <a:p>
                      <a:pPr marL="95250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Dentry of the root directory</a:t>
                      </a:r>
                      <a:endParaRPr lang="en-IN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61183">
                <a:tc>
                  <a:txBody>
                    <a:bodyPr/>
                    <a:lstStyle/>
                    <a:p>
                      <a:pPr marL="95250"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IN" sz="1000">
                        <a:effectLst/>
                      </a:endParaRPr>
                    </a:p>
                    <a:p>
                      <a:pPr marL="95250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struct dentry *</a:t>
                      </a:r>
                      <a:endParaRPr lang="en-IN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IN" sz="1000">
                        <a:effectLst/>
                      </a:endParaRPr>
                    </a:p>
                    <a:p>
                      <a:pPr marL="95250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pwd</a:t>
                      </a:r>
                      <a:endParaRPr lang="en-IN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IN" sz="1000">
                        <a:effectLst/>
                      </a:endParaRPr>
                    </a:p>
                    <a:p>
                      <a:pPr marL="95250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Dentry of the current working directory</a:t>
                      </a:r>
                      <a:endParaRPr lang="en-IN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512226">
                <a:tc>
                  <a:txBody>
                    <a:bodyPr/>
                    <a:lstStyle/>
                    <a:p>
                      <a:pPr marL="95250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IN" sz="1000">
                        <a:effectLst/>
                      </a:endParaRPr>
                    </a:p>
                    <a:p>
                      <a:pPr marL="95250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struct dentry *</a:t>
                      </a:r>
                      <a:endParaRPr lang="en-IN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IN" sz="1000">
                        <a:effectLst/>
                      </a:endParaRPr>
                    </a:p>
                    <a:p>
                      <a:pPr marL="95250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altroot</a:t>
                      </a:r>
                      <a:endParaRPr lang="en-IN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 marR="26162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Dentry of the emulated root directory (always NULL for the 80 × 86 architecture)</a:t>
                      </a:r>
                      <a:endParaRPr lang="en-IN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509824">
                <a:tc>
                  <a:txBody>
                    <a:bodyPr/>
                    <a:lstStyle/>
                    <a:p>
                      <a:pPr marL="95250" marR="271780">
                        <a:lnSpc>
                          <a:spcPct val="98000"/>
                        </a:lnSpc>
                        <a:spcBef>
                          <a:spcPts val="71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struct vfsmount *</a:t>
                      </a:r>
                      <a:endParaRPr lang="en-IN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IN" sz="1000">
                        <a:effectLst/>
                      </a:endParaRPr>
                    </a:p>
                    <a:p>
                      <a:pPr marL="95250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rootmnt</a:t>
                      </a:r>
                      <a:endParaRPr lang="en-IN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IN" sz="1000">
                        <a:effectLst/>
                      </a:endParaRPr>
                    </a:p>
                    <a:p>
                      <a:pPr marL="95250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Mounted filesystem object of the root directory</a:t>
                      </a:r>
                      <a:endParaRPr lang="en-IN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512226">
                <a:tc>
                  <a:txBody>
                    <a:bodyPr/>
                    <a:lstStyle/>
                    <a:p>
                      <a:pPr marL="95250" marR="271780">
                        <a:lnSpc>
                          <a:spcPct val="98000"/>
                        </a:lnSpc>
                        <a:spcBef>
                          <a:spcPts val="73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struct vfsmount *</a:t>
                      </a:r>
                      <a:endParaRPr lang="en-IN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IN" sz="1000">
                        <a:effectLst/>
                      </a:endParaRPr>
                    </a:p>
                    <a:p>
                      <a:pPr marL="95250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pwdmnt</a:t>
                      </a:r>
                      <a:endParaRPr lang="en-IN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IN" sz="1000">
                        <a:effectLst/>
                      </a:endParaRPr>
                    </a:p>
                    <a:p>
                      <a:pPr marL="95250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Mounted filesystem object of the current working directory</a:t>
                      </a:r>
                      <a:endParaRPr lang="en-IN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578881">
                <a:tc>
                  <a:txBody>
                    <a:bodyPr/>
                    <a:lstStyle/>
                    <a:p>
                      <a:pPr marL="95250" marR="271780">
                        <a:lnSpc>
                          <a:spcPct val="100000"/>
                        </a:lnSpc>
                        <a:spcBef>
                          <a:spcPts val="99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struct vfsmount *</a:t>
                      </a:r>
                      <a:endParaRPr lang="en-IN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IN" sz="1000">
                        <a:effectLst/>
                      </a:endParaRPr>
                    </a:p>
                    <a:p>
                      <a:pPr marL="95250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altrootmnt</a:t>
                      </a:r>
                      <a:endParaRPr lang="en-IN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 marR="960755">
                        <a:lnSpc>
                          <a:spcPct val="100000"/>
                        </a:lnSpc>
                        <a:spcBef>
                          <a:spcPts val="99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Mounted </a:t>
                      </a:r>
                      <a:r>
                        <a:rPr lang="en-US" sz="1100" dirty="0" err="1">
                          <a:effectLst/>
                        </a:rPr>
                        <a:t>filesystem</a:t>
                      </a:r>
                      <a:r>
                        <a:rPr lang="en-US" sz="1100" dirty="0">
                          <a:effectLst/>
                        </a:rPr>
                        <a:t> object of the emulated root directory (always NULL for the 80 × 86 architecture)</a:t>
                      </a:r>
                      <a:endParaRPr lang="en-IN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1802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>
                <a:latin typeface="Book Antiqua" pitchFamily="18" charset="0"/>
              </a:rPr>
              <a:t>files_struct</a:t>
            </a:r>
            <a:r>
              <a:rPr lang="en-US" b="1" dirty="0">
                <a:latin typeface="Book Antiqua" pitchFamily="18" charset="0"/>
              </a:rPr>
              <a:t> structure</a:t>
            </a:r>
            <a:r>
              <a:rPr lang="en-IN" b="1" dirty="0">
                <a:latin typeface="Book Antiqua" pitchFamily="18" charset="0"/>
              </a:rPr>
              <a:t/>
            </a:r>
            <a:br>
              <a:rPr lang="en-IN" b="1" dirty="0">
                <a:latin typeface="Book Antiqua" pitchFamily="18" charset="0"/>
              </a:rPr>
            </a:br>
            <a:endParaRPr lang="en-IN" b="1" dirty="0">
              <a:latin typeface="Book Antiqua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275715" y="2099786"/>
          <a:ext cx="6592570" cy="352679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128395"/>
                <a:gridCol w="1604010"/>
                <a:gridCol w="3860165"/>
              </a:tblGrid>
              <a:tr h="365125">
                <a:tc>
                  <a:txBody>
                    <a:bodyPr/>
                    <a:lstStyle/>
                    <a:p>
                      <a:pPr marL="95250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Type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Field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Description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89890">
                <a:tc>
                  <a:txBody>
                    <a:bodyPr/>
                    <a:lstStyle/>
                    <a:p>
                      <a:pPr marL="95250">
                        <a:spcBef>
                          <a:spcPts val="82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int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82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max_fdset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82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Current maximum number of file descriptors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01320">
                <a:tc>
                  <a:txBody>
                    <a:bodyPr/>
                    <a:lstStyle/>
                    <a:p>
                      <a:pPr marL="95250">
                        <a:spcBef>
                          <a:spcPts val="84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int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84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next_fd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84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Maximum file descriptors ever allocated plus 1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89255">
                <a:tc>
                  <a:txBody>
                    <a:bodyPr/>
                    <a:lstStyle/>
                    <a:p>
                      <a:pPr marL="95250">
                        <a:spcBef>
                          <a:spcPts val="79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struct file **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79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fd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79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Pointer to array of file object pointers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98780">
                <a:tc>
                  <a:txBody>
                    <a:bodyPr/>
                    <a:lstStyle/>
                    <a:p>
                      <a:pPr marL="95250">
                        <a:spcBef>
                          <a:spcPts val="84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fd_set *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84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close_on_exec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84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Pointer to file descriptors to be closed on exec( )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92430">
                <a:tc>
                  <a:txBody>
                    <a:bodyPr/>
                    <a:lstStyle/>
                    <a:p>
                      <a:pPr marL="95250">
                        <a:spcBef>
                          <a:spcPts val="82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fd_set *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82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open_fds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82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Pointer to open file descriptors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98780">
                <a:tc>
                  <a:txBody>
                    <a:bodyPr/>
                    <a:lstStyle/>
                    <a:p>
                      <a:pPr marL="95250">
                        <a:spcBef>
                          <a:spcPts val="84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fd_set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84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close_on_exec_init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84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Initial set of file descriptors to be closed on exec( )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89890">
                <a:tc>
                  <a:txBody>
                    <a:bodyPr/>
                    <a:lstStyle/>
                    <a:p>
                      <a:pPr marL="95250">
                        <a:spcBef>
                          <a:spcPts val="8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fd_set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8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open_fds_init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8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Initial set of file descriptors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01320">
                <a:tc>
                  <a:txBody>
                    <a:bodyPr/>
                    <a:lstStyle/>
                    <a:p>
                      <a:pPr marL="95250">
                        <a:spcBef>
                          <a:spcPts val="84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struct file **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84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fd_array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845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Initial array of file object pointers</a:t>
                      </a:r>
                      <a:endParaRPr lang="en-IN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252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Book Antiqua" pitchFamily="18" charset="0"/>
              </a:rPr>
              <a:t>The </a:t>
            </a:r>
            <a:r>
              <a:rPr lang="en-US" b="1" dirty="0" err="1">
                <a:latin typeface="Book Antiqua" pitchFamily="18" charset="0"/>
              </a:rPr>
              <a:t>fd</a:t>
            </a:r>
            <a:r>
              <a:rPr lang="en-US" b="1" dirty="0">
                <a:latin typeface="Book Antiqua" pitchFamily="18" charset="0"/>
              </a:rPr>
              <a:t> array</a:t>
            </a:r>
            <a:r>
              <a:rPr lang="en-IN" b="1" dirty="0">
                <a:latin typeface="Book Antiqua" pitchFamily="18" charset="0"/>
              </a:rPr>
              <a:t/>
            </a:r>
            <a:br>
              <a:rPr lang="en-IN" b="1" dirty="0">
                <a:latin typeface="Book Antiqua" pitchFamily="18" charset="0"/>
              </a:rPr>
            </a:br>
            <a:endParaRPr lang="en-IN" b="1" dirty="0">
              <a:latin typeface="Book Antiqua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628800"/>
            <a:ext cx="6120680" cy="3763182"/>
          </a:xfrm>
        </p:spPr>
      </p:pic>
    </p:spTree>
    <p:extLst>
      <p:ext uri="{BB962C8B-B14F-4D97-AF65-F5344CB8AC3E}">
        <p14:creationId xmlns:p14="http://schemas.microsoft.com/office/powerpoint/2010/main" val="184829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Book Antiqua" pitchFamily="18" charset="0"/>
              </a:rPr>
              <a:t>File system </a:t>
            </a:r>
            <a:r>
              <a:rPr lang="en-US" b="1" dirty="0">
                <a:latin typeface="Book Antiqua" pitchFamily="18" charset="0"/>
              </a:rPr>
              <a:t>Type Registration</a:t>
            </a:r>
            <a:endParaRPr lang="en-IN" b="1" dirty="0">
              <a:latin typeface="Book Antiqua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390332" y="2223611"/>
          <a:ext cx="6363335" cy="327914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658620"/>
                <a:gridCol w="859790"/>
                <a:gridCol w="3844925"/>
              </a:tblGrid>
              <a:tr h="368300">
                <a:tc>
                  <a:txBody>
                    <a:bodyPr/>
                    <a:lstStyle/>
                    <a:p>
                      <a:pPr marL="95250">
                        <a:spcBef>
                          <a:spcPts val="75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Type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885">
                        <a:spcBef>
                          <a:spcPts val="75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Field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885">
                        <a:spcBef>
                          <a:spcPts val="75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Description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08305">
                <a:tc>
                  <a:txBody>
                    <a:bodyPr/>
                    <a:lstStyle/>
                    <a:p>
                      <a:pPr marL="95250">
                        <a:spcBef>
                          <a:spcPts val="89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const char *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885">
                        <a:spcBef>
                          <a:spcPts val="89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name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885">
                        <a:spcBef>
                          <a:spcPts val="89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Filesystem name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98780">
                <a:tc>
                  <a:txBody>
                    <a:bodyPr/>
                    <a:lstStyle/>
                    <a:p>
                      <a:pPr marL="95250">
                        <a:spcBef>
                          <a:spcPts val="84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int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885">
                        <a:spcBef>
                          <a:spcPts val="84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fs_flags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885">
                        <a:spcBef>
                          <a:spcPts val="84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Filesystem type flags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542290">
                <a:tc>
                  <a:txBody>
                    <a:bodyPr/>
                    <a:lstStyle/>
                    <a:p>
                      <a:pPr marL="95250">
                        <a:spcBef>
                          <a:spcPts val="7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struct super_block *(*)(</a:t>
                      </a:r>
                      <a:endParaRPr lang="en-IN" sz="1100">
                        <a:effectLst/>
                      </a:endParaRPr>
                    </a:p>
                    <a:p>
                      <a:pPr marL="95250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)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IN" sz="1100">
                        <a:effectLst/>
                      </a:endParaRPr>
                    </a:p>
                    <a:p>
                      <a:pPr marL="95885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read_super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IN" sz="1100">
                        <a:effectLst/>
                      </a:endParaRPr>
                    </a:p>
                    <a:p>
                      <a:pPr marL="95885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Method for reading superblock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614680">
                <a:tc>
                  <a:txBody>
                    <a:bodyPr/>
                    <a:lstStyle/>
                    <a:p>
                      <a:pPr marL="95250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450">
                          <a:effectLst/>
                        </a:rPr>
                        <a:t> </a:t>
                      </a:r>
                      <a:endParaRPr lang="en-IN" sz="1100">
                        <a:effectLst/>
                      </a:endParaRPr>
                    </a:p>
                    <a:p>
                      <a:pPr marL="95250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struct module *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450">
                          <a:effectLst/>
                        </a:rPr>
                        <a:t> </a:t>
                      </a:r>
                      <a:endParaRPr lang="en-IN" sz="1100">
                        <a:effectLst/>
                      </a:endParaRPr>
                    </a:p>
                    <a:p>
                      <a:pPr marL="95885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owner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885" marR="416560">
                        <a:lnSpc>
                          <a:spcPct val="100000"/>
                        </a:lnSpc>
                        <a:spcBef>
                          <a:spcPts val="99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Pointer to the module implementing the filesystem (see </a:t>
                      </a:r>
                      <a:r>
                        <a:rPr lang="en-US" sz="1200" u="none" strike="noStrike">
                          <a:effectLst/>
                          <a:hlinkClick r:id="rId2"/>
                        </a:rPr>
                        <a:t>Appendix B</a:t>
                      </a:r>
                      <a:r>
                        <a:rPr lang="en-US" sz="1200">
                          <a:effectLst/>
                        </a:rPr>
                        <a:t>)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539115">
                <a:tc>
                  <a:txBody>
                    <a:bodyPr/>
                    <a:lstStyle/>
                    <a:p>
                      <a:pPr marL="95250">
                        <a:spcBef>
                          <a:spcPts val="7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struct file_system_type</a:t>
                      </a:r>
                      <a:endParaRPr lang="en-IN" sz="1100">
                        <a:effectLst/>
                      </a:endParaRPr>
                    </a:p>
                    <a:p>
                      <a:pPr marL="95250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*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IN" sz="1100">
                        <a:effectLst/>
                      </a:endParaRPr>
                    </a:p>
                    <a:p>
                      <a:pPr marL="95885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next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IN" sz="1100">
                        <a:effectLst/>
                      </a:endParaRPr>
                    </a:p>
                    <a:p>
                      <a:pPr marL="95885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Pointer to the next list element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07670">
                <a:tc>
                  <a:txBody>
                    <a:bodyPr/>
                    <a:lstStyle/>
                    <a:p>
                      <a:pPr marL="95250">
                        <a:spcBef>
                          <a:spcPts val="89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struct list_head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885">
                        <a:spcBef>
                          <a:spcPts val="89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fs_supers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885">
                        <a:spcBef>
                          <a:spcPts val="895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Head of a list of superblock objects</a:t>
                      </a:r>
                      <a:endParaRPr lang="en-IN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704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Book Antiqua" pitchFamily="18" charset="0"/>
              </a:rPr>
              <a:t>File system </a:t>
            </a:r>
            <a:r>
              <a:rPr lang="en-US" b="1" dirty="0">
                <a:latin typeface="Book Antiqua" pitchFamily="18" charset="0"/>
              </a:rPr>
              <a:t>Mounting</a:t>
            </a:r>
            <a:r>
              <a:rPr lang="en-IN" b="1" dirty="0">
                <a:latin typeface="Book Antiqua" pitchFamily="18" charset="0"/>
              </a:rPr>
              <a:t/>
            </a:r>
            <a:br>
              <a:rPr lang="en-IN" b="1" dirty="0">
                <a:latin typeface="Book Antiqua" pitchFamily="18" charset="0"/>
              </a:rPr>
            </a:br>
            <a:endParaRPr lang="en-IN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Book Antiqua" pitchFamily="18" charset="0"/>
              </a:rPr>
              <a:t>The </a:t>
            </a:r>
            <a:r>
              <a:rPr lang="en-US" dirty="0" smtClean="0">
                <a:latin typeface="Book Antiqua" pitchFamily="18" charset="0"/>
              </a:rPr>
              <a:t>file system </a:t>
            </a:r>
            <a:r>
              <a:rPr lang="en-US" dirty="0">
                <a:latin typeface="Book Antiqua" pitchFamily="18" charset="0"/>
              </a:rPr>
              <a:t>whose root directory is the root of the system’s directory tree is called </a:t>
            </a:r>
            <a:r>
              <a:rPr lang="en-US" i="1" dirty="0">
                <a:latin typeface="Book Antiqua" pitchFamily="18" charset="0"/>
              </a:rPr>
              <a:t>root </a:t>
            </a:r>
            <a:r>
              <a:rPr lang="en-US" i="1" dirty="0" smtClean="0">
                <a:latin typeface="Book Antiqua" pitchFamily="18" charset="0"/>
              </a:rPr>
              <a:t>file system </a:t>
            </a:r>
            <a:r>
              <a:rPr lang="en-US" dirty="0">
                <a:latin typeface="Book Antiqua" pitchFamily="18" charset="0"/>
              </a:rPr>
              <a:t>. </a:t>
            </a:r>
            <a:endParaRPr lang="en-US" dirty="0" smtClean="0">
              <a:latin typeface="Book Antiqua" pitchFamily="18" charset="0"/>
            </a:endParaRPr>
          </a:p>
          <a:p>
            <a:pPr marL="114300" indent="0">
              <a:buNone/>
            </a:pPr>
            <a:endParaRPr lang="en-US" dirty="0" smtClean="0">
              <a:latin typeface="Book Antiqua" pitchFamily="18" charset="0"/>
            </a:endParaRPr>
          </a:p>
          <a:p>
            <a:r>
              <a:rPr lang="en-US" dirty="0">
                <a:latin typeface="Book Antiqua" pitchFamily="18" charset="0"/>
              </a:rPr>
              <a:t>mount -t ext2 /</a:t>
            </a:r>
            <a:r>
              <a:rPr lang="en-US" dirty="0" err="1">
                <a:latin typeface="Book Antiqua" pitchFamily="18" charset="0"/>
              </a:rPr>
              <a:t>dev</a:t>
            </a:r>
            <a:r>
              <a:rPr lang="en-US" dirty="0">
                <a:latin typeface="Book Antiqua" pitchFamily="18" charset="0"/>
              </a:rPr>
              <a:t>/fd0 /</a:t>
            </a:r>
            <a:r>
              <a:rPr lang="en-US" dirty="0" err="1" smtClean="0">
                <a:latin typeface="Book Antiqua" pitchFamily="18" charset="0"/>
              </a:rPr>
              <a:t>flp</a:t>
            </a:r>
            <a:endParaRPr lang="en-US" dirty="0" smtClean="0">
              <a:latin typeface="Book Antiqua" pitchFamily="18" charset="0"/>
            </a:endParaRPr>
          </a:p>
          <a:p>
            <a:pPr marL="114300" indent="0">
              <a:buNone/>
            </a:pPr>
            <a:endParaRPr lang="en-IN" dirty="0">
              <a:latin typeface="Book Antiqua" pitchFamily="18" charset="0"/>
            </a:endParaRPr>
          </a:p>
          <a:p>
            <a:r>
              <a:rPr lang="en-US" dirty="0">
                <a:latin typeface="Book Antiqua" pitchFamily="18" charset="0"/>
              </a:rPr>
              <a:t>mount -t ext2 -o </a:t>
            </a:r>
            <a:r>
              <a:rPr lang="en-US" dirty="0" err="1">
                <a:latin typeface="Book Antiqua" pitchFamily="18" charset="0"/>
              </a:rPr>
              <a:t>ro</a:t>
            </a:r>
            <a:r>
              <a:rPr lang="en-US" dirty="0">
                <a:latin typeface="Book Antiqua" pitchFamily="18" charset="0"/>
              </a:rPr>
              <a:t> /</a:t>
            </a:r>
            <a:r>
              <a:rPr lang="en-US" dirty="0" err="1">
                <a:latin typeface="Book Antiqua" pitchFamily="18" charset="0"/>
              </a:rPr>
              <a:t>dev</a:t>
            </a:r>
            <a:r>
              <a:rPr lang="en-US" dirty="0">
                <a:latin typeface="Book Antiqua" pitchFamily="18" charset="0"/>
              </a:rPr>
              <a:t>/fd0 /</a:t>
            </a:r>
            <a:r>
              <a:rPr lang="en-US" dirty="0" err="1" smtClean="0">
                <a:latin typeface="Book Antiqua" pitchFamily="18" charset="0"/>
              </a:rPr>
              <a:t>flp-ro</a:t>
            </a:r>
            <a:endParaRPr lang="en-US" dirty="0" smtClean="0">
              <a:latin typeface="Book Antiqua" pitchFamily="18" charset="0"/>
            </a:endParaRPr>
          </a:p>
          <a:p>
            <a:pPr marL="114300" indent="0">
              <a:buNone/>
            </a:pPr>
            <a:endParaRPr lang="en-IN" dirty="0">
              <a:latin typeface="Book Antiqua" pitchFamily="18" charset="0"/>
            </a:endParaRPr>
          </a:p>
          <a:p>
            <a:r>
              <a:rPr lang="en-US" dirty="0">
                <a:latin typeface="Book Antiqua" pitchFamily="18" charset="0"/>
              </a:rPr>
              <a:t> Each new mount on the same mount point hides the previously mounted </a:t>
            </a:r>
            <a:r>
              <a:rPr lang="en-US" dirty="0" smtClean="0">
                <a:latin typeface="Book Antiqua" pitchFamily="18" charset="0"/>
              </a:rPr>
              <a:t>file system</a:t>
            </a:r>
            <a:endParaRPr lang="en-IN" dirty="0">
              <a:latin typeface="Book Antiqua" pitchFamily="18" charset="0"/>
            </a:endParaRPr>
          </a:p>
          <a:p>
            <a:endParaRPr lang="en-IN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30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>
                <a:latin typeface="Book Antiqua" pitchFamily="18" charset="0"/>
              </a:rPr>
              <a:t>vfsmount</a:t>
            </a:r>
            <a:r>
              <a:rPr lang="en-US" b="1" dirty="0">
                <a:latin typeface="Book Antiqua" pitchFamily="18" charset="0"/>
              </a:rPr>
              <a:t> data structure</a:t>
            </a:r>
            <a:r>
              <a:rPr lang="en-IN" b="1" dirty="0">
                <a:latin typeface="Book Antiqua" pitchFamily="18" charset="0"/>
              </a:rPr>
              <a:t/>
            </a:r>
            <a:br>
              <a:rPr lang="en-IN" b="1" dirty="0">
                <a:latin typeface="Book Antiqua" pitchFamily="18" charset="0"/>
              </a:rPr>
            </a:br>
            <a:endParaRPr lang="en-IN" b="1" dirty="0">
              <a:latin typeface="Book Antiqua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209040" y="2856706"/>
          <a:ext cx="6725920" cy="201295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381125"/>
                <a:gridCol w="1207135"/>
                <a:gridCol w="4137660"/>
              </a:tblGrid>
              <a:tr h="365760">
                <a:tc>
                  <a:txBody>
                    <a:bodyPr/>
                    <a:lstStyle/>
                    <a:p>
                      <a:pPr marL="95250">
                        <a:spcBef>
                          <a:spcPts val="73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Type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885">
                        <a:spcBef>
                          <a:spcPts val="73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Field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885">
                        <a:spcBef>
                          <a:spcPts val="73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Description</a:t>
                      </a:r>
                      <a:endParaRPr lang="en-IN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71475">
                <a:tc>
                  <a:txBody>
                    <a:bodyPr/>
                    <a:lstStyle/>
                    <a:p>
                      <a:pPr marL="95250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struct list_head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885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mnt_hash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885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Pointers for the hash table list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539115">
                <a:tc>
                  <a:txBody>
                    <a:bodyPr/>
                    <a:lstStyle/>
                    <a:p>
                      <a:pPr marL="95250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IN" sz="1100">
                        <a:effectLst/>
                      </a:endParaRPr>
                    </a:p>
                    <a:p>
                      <a:pPr marL="95250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struct vfsmount *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IN" sz="1100">
                        <a:effectLst/>
                      </a:endParaRPr>
                    </a:p>
                    <a:p>
                      <a:pPr marL="95885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mnt_parent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885" marR="254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Points to the parent filesystem on which this filesystem is mounted on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71475">
                <a:tc>
                  <a:txBody>
                    <a:bodyPr/>
                    <a:lstStyle/>
                    <a:p>
                      <a:pPr marL="95250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struct dentry *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885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mnt_mountpoint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885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Points to the dentry of the mount directory of this filesystem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65125">
                <a:tc>
                  <a:txBody>
                    <a:bodyPr/>
                    <a:lstStyle/>
                    <a:p>
                      <a:pPr marL="95250">
                        <a:spcBef>
                          <a:spcPts val="7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struct dentry *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885">
                        <a:spcBef>
                          <a:spcPts val="7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mnt_root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885">
                        <a:spcBef>
                          <a:spcPts val="7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Points to the </a:t>
                      </a:r>
                      <a:r>
                        <a:rPr lang="en-US" sz="1200" dirty="0" err="1">
                          <a:effectLst/>
                        </a:rPr>
                        <a:t>dentry</a:t>
                      </a:r>
                      <a:r>
                        <a:rPr lang="en-US" sz="1200" dirty="0">
                          <a:effectLst/>
                        </a:rPr>
                        <a:t> of the root directory of this </a:t>
                      </a:r>
                      <a:r>
                        <a:rPr lang="en-US" sz="1200" dirty="0" err="1">
                          <a:effectLst/>
                        </a:rPr>
                        <a:t>filesystem</a:t>
                      </a:r>
                      <a:endParaRPr lang="en-IN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3698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Book Antiqua" pitchFamily="18" charset="0"/>
              </a:rPr>
              <a:t>Mounted </a:t>
            </a:r>
            <a:r>
              <a:rPr lang="en-US" b="1" dirty="0" smtClean="0">
                <a:latin typeface="Book Antiqua" pitchFamily="18" charset="0"/>
              </a:rPr>
              <a:t>file system </a:t>
            </a:r>
            <a:r>
              <a:rPr lang="en-US" b="1" dirty="0">
                <a:latin typeface="Book Antiqua" pitchFamily="18" charset="0"/>
              </a:rPr>
              <a:t>flags</a:t>
            </a:r>
            <a:r>
              <a:rPr lang="en-IN" b="1" dirty="0">
                <a:latin typeface="Book Antiqua" pitchFamily="18" charset="0"/>
              </a:rPr>
              <a:t/>
            </a:r>
            <a:br>
              <a:rPr lang="en-IN" b="1" dirty="0">
                <a:latin typeface="Book Antiqua" pitchFamily="18" charset="0"/>
              </a:rPr>
            </a:br>
            <a:endParaRPr lang="en-IN" b="1" dirty="0">
              <a:latin typeface="Book Antiqua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161415" y="3131344"/>
          <a:ext cx="6821170" cy="146367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725930"/>
                <a:gridCol w="5095240"/>
              </a:tblGrid>
              <a:tr h="365125">
                <a:tc>
                  <a:txBody>
                    <a:bodyPr/>
                    <a:lstStyle/>
                    <a:p>
                      <a:pPr marL="95250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Name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Description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65125">
                <a:tc>
                  <a:txBody>
                    <a:bodyPr/>
                    <a:lstStyle/>
                    <a:p>
                      <a:pPr marL="95250">
                        <a:spcBef>
                          <a:spcPts val="7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MNT_NOSUID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7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Forbid setuid and setgid flags in the mounted filesystem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65125">
                <a:tc>
                  <a:txBody>
                    <a:bodyPr/>
                    <a:lstStyle/>
                    <a:p>
                      <a:pPr marL="95250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MNT_NODEV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Forbid access to device files in the mounted filesystem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68300">
                <a:tc>
                  <a:txBody>
                    <a:bodyPr/>
                    <a:lstStyle/>
                    <a:p>
                      <a:pPr marL="95250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MNT_NOEXEC</a:t>
                      </a:r>
                      <a:endParaRPr lang="en-IN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Disallow program execution in the mounted </a:t>
                      </a:r>
                      <a:r>
                        <a:rPr lang="en-US" sz="1200" dirty="0" err="1">
                          <a:effectLst/>
                        </a:rPr>
                        <a:t>filesystem</a:t>
                      </a:r>
                      <a:endParaRPr lang="en-IN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162050" y="31321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89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Book Antiqua" pitchFamily="18" charset="0"/>
              </a:rPr>
              <a:t>Mounting the Root </a:t>
            </a:r>
            <a:r>
              <a:rPr lang="en-US" b="1" dirty="0" smtClean="0">
                <a:latin typeface="Book Antiqua" pitchFamily="18" charset="0"/>
              </a:rPr>
              <a:t>File system</a:t>
            </a:r>
            <a:r>
              <a:rPr lang="en-IN" b="1" dirty="0">
                <a:latin typeface="Book Antiqua" pitchFamily="18" charset="0"/>
              </a:rPr>
              <a:t/>
            </a:r>
            <a:br>
              <a:rPr lang="en-IN" b="1" dirty="0">
                <a:latin typeface="Book Antiqua" pitchFamily="18" charset="0"/>
              </a:rPr>
            </a:br>
            <a:endParaRPr lang="en-IN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Book Antiqua" pitchFamily="18" charset="0"/>
              </a:rPr>
              <a:t>Mounting the root </a:t>
            </a:r>
            <a:r>
              <a:rPr lang="en-US" dirty="0" smtClean="0">
                <a:latin typeface="Book Antiqua" pitchFamily="18" charset="0"/>
              </a:rPr>
              <a:t>file system </a:t>
            </a:r>
            <a:r>
              <a:rPr lang="en-US" dirty="0">
                <a:latin typeface="Book Antiqua" pitchFamily="18" charset="0"/>
              </a:rPr>
              <a:t>is a two-stage </a:t>
            </a:r>
            <a:r>
              <a:rPr lang="en-US" dirty="0" smtClean="0">
                <a:latin typeface="Book Antiqua" pitchFamily="18" charset="0"/>
              </a:rPr>
              <a:t>procedure</a:t>
            </a:r>
          </a:p>
          <a:p>
            <a:pPr marL="0" indent="0">
              <a:buNone/>
            </a:pPr>
            <a:r>
              <a:rPr lang="en-US" dirty="0">
                <a:latin typeface="Book Antiqua" pitchFamily="18" charset="0"/>
              </a:rPr>
              <a:t> </a:t>
            </a:r>
            <a:r>
              <a:rPr lang="en-US" dirty="0" smtClean="0">
                <a:latin typeface="Book Antiqua" pitchFamily="18" charset="0"/>
              </a:rPr>
              <a:t>           </a:t>
            </a:r>
            <a:r>
              <a:rPr lang="en-US" dirty="0">
                <a:latin typeface="Book Antiqua" pitchFamily="18" charset="0"/>
              </a:rPr>
              <a:t>The kernel mounts the special </a:t>
            </a:r>
            <a:r>
              <a:rPr lang="en-US" i="1" dirty="0" err="1">
                <a:latin typeface="Book Antiqua" pitchFamily="18" charset="0"/>
              </a:rPr>
              <a:t>rootfs</a:t>
            </a:r>
            <a:r>
              <a:rPr lang="en-US" i="1" dirty="0">
                <a:latin typeface="Book Antiqua" pitchFamily="18" charset="0"/>
              </a:rPr>
              <a:t> </a:t>
            </a:r>
            <a:r>
              <a:rPr lang="en-US" dirty="0" smtClean="0">
                <a:latin typeface="Book Antiqua" pitchFamily="18" charset="0"/>
              </a:rPr>
              <a:t>file system</a:t>
            </a:r>
            <a:r>
              <a:rPr lang="en-US" dirty="0">
                <a:latin typeface="Book Antiqua" pitchFamily="18" charset="0"/>
              </a:rPr>
              <a:t>, which just provides an empty directory that serves as initial mount </a:t>
            </a:r>
            <a:r>
              <a:rPr lang="en-US" dirty="0" smtClean="0">
                <a:latin typeface="Book Antiqua" pitchFamily="18" charset="0"/>
              </a:rPr>
              <a:t>point.</a:t>
            </a:r>
            <a:endParaRPr lang="en-IN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IN" dirty="0">
                <a:latin typeface="Book Antiqua" pitchFamily="18" charset="0"/>
              </a:rPr>
              <a:t> </a:t>
            </a:r>
            <a:r>
              <a:rPr lang="en-IN" dirty="0" smtClean="0">
                <a:latin typeface="Book Antiqua" pitchFamily="18" charset="0"/>
              </a:rPr>
              <a:t>            </a:t>
            </a:r>
          </a:p>
          <a:p>
            <a:pPr indent="-342900"/>
            <a:r>
              <a:rPr lang="en-US" dirty="0" smtClean="0">
                <a:latin typeface="Book Antiqua" pitchFamily="18" charset="0"/>
              </a:rPr>
              <a:t>The kernel </a:t>
            </a:r>
            <a:r>
              <a:rPr lang="en-US" dirty="0">
                <a:latin typeface="Book Antiqua" pitchFamily="18" charset="0"/>
              </a:rPr>
              <a:t>mounts the real root </a:t>
            </a:r>
            <a:r>
              <a:rPr lang="en-US" dirty="0" smtClean="0">
                <a:latin typeface="Book Antiqua" pitchFamily="18" charset="0"/>
              </a:rPr>
              <a:t>file system </a:t>
            </a:r>
            <a:r>
              <a:rPr lang="en-US" dirty="0">
                <a:latin typeface="Book Antiqua" pitchFamily="18" charset="0"/>
              </a:rPr>
              <a:t>over the empty directory.</a:t>
            </a:r>
            <a:endParaRPr lang="en-IN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   </a:t>
            </a:r>
            <a:endParaRPr lang="en-IN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8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Book Antiqua" pitchFamily="18" charset="0"/>
              </a:rPr>
              <a:t>Mounting the Root </a:t>
            </a:r>
            <a:r>
              <a:rPr lang="en-US" b="1" dirty="0" smtClean="0">
                <a:latin typeface="Book Antiqua" pitchFamily="18" charset="0"/>
              </a:rPr>
              <a:t>File system</a:t>
            </a:r>
            <a:r>
              <a:rPr lang="en-IN" b="1" dirty="0">
                <a:latin typeface="Book Antiqua" pitchFamily="18" charset="0"/>
              </a:rPr>
              <a:t/>
            </a:r>
            <a:br>
              <a:rPr lang="en-IN" b="1" dirty="0">
                <a:latin typeface="Book Antiqua" pitchFamily="18" charset="0"/>
              </a:rPr>
            </a:br>
            <a:endParaRPr lang="en-IN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Book Antiqua" pitchFamily="18" charset="0"/>
              </a:rPr>
              <a:t>struct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file_system_type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root_fs_type</a:t>
            </a:r>
            <a:r>
              <a:rPr lang="en-US" dirty="0">
                <a:latin typeface="Book Antiqua" pitchFamily="18" charset="0"/>
              </a:rPr>
              <a:t>; root_fs_type.name = "</a:t>
            </a:r>
            <a:r>
              <a:rPr lang="en-US" dirty="0" err="1">
                <a:latin typeface="Book Antiqua" pitchFamily="18" charset="0"/>
              </a:rPr>
              <a:t>rootfs</a:t>
            </a:r>
            <a:r>
              <a:rPr lang="en-US" dirty="0">
                <a:latin typeface="Book Antiqua" pitchFamily="18" charset="0"/>
              </a:rPr>
              <a:t>"; </a:t>
            </a:r>
            <a:r>
              <a:rPr lang="en-US" dirty="0" err="1">
                <a:latin typeface="Book Antiqua" pitchFamily="18" charset="0"/>
              </a:rPr>
              <a:t>root_fs_type.read_super</a:t>
            </a:r>
            <a:r>
              <a:rPr lang="en-US" dirty="0">
                <a:latin typeface="Book Antiqua" pitchFamily="18" charset="0"/>
              </a:rPr>
              <a:t> = </a:t>
            </a:r>
            <a:r>
              <a:rPr lang="en-US" dirty="0" err="1">
                <a:latin typeface="Book Antiqua" pitchFamily="18" charset="0"/>
              </a:rPr>
              <a:t>rootfs_read_super</a:t>
            </a:r>
            <a:r>
              <a:rPr lang="en-US" dirty="0">
                <a:latin typeface="Book Antiqua" pitchFamily="18" charset="0"/>
              </a:rPr>
              <a:t>; </a:t>
            </a:r>
            <a:r>
              <a:rPr lang="en-US" dirty="0" err="1">
                <a:latin typeface="Book Antiqua" pitchFamily="18" charset="0"/>
              </a:rPr>
              <a:t>root_fs_type.fs_flags</a:t>
            </a:r>
            <a:r>
              <a:rPr lang="en-US" dirty="0">
                <a:latin typeface="Book Antiqua" pitchFamily="18" charset="0"/>
              </a:rPr>
              <a:t> = FS_NOMOUNT; </a:t>
            </a:r>
            <a:r>
              <a:rPr lang="en-US" dirty="0" err="1">
                <a:latin typeface="Book Antiqua" pitchFamily="18" charset="0"/>
              </a:rPr>
              <a:t>register_filesystem</a:t>
            </a:r>
            <a:r>
              <a:rPr lang="en-US" dirty="0">
                <a:latin typeface="Book Antiqua" pitchFamily="18" charset="0"/>
              </a:rPr>
              <a:t>(&amp;</a:t>
            </a:r>
            <a:r>
              <a:rPr lang="en-US" dirty="0" err="1">
                <a:latin typeface="Book Antiqua" pitchFamily="18" charset="0"/>
              </a:rPr>
              <a:t>root_fs_type</a:t>
            </a:r>
            <a:r>
              <a:rPr lang="en-US" dirty="0" smtClean="0">
                <a:latin typeface="Book Antiqua" pitchFamily="18" charset="0"/>
              </a:rPr>
              <a:t>);</a:t>
            </a:r>
          </a:p>
          <a:p>
            <a:pPr marL="114300" indent="0">
              <a:buNone/>
            </a:pPr>
            <a:endParaRPr lang="en-IN" dirty="0">
              <a:latin typeface="Book Antiqua" pitchFamily="18" charset="0"/>
            </a:endParaRPr>
          </a:p>
          <a:p>
            <a:r>
              <a:rPr lang="en-US" dirty="0" err="1">
                <a:latin typeface="Book Antiqua" pitchFamily="18" charset="0"/>
              </a:rPr>
              <a:t>root_vfsmnt</a:t>
            </a:r>
            <a:r>
              <a:rPr lang="en-US" dirty="0">
                <a:latin typeface="Book Antiqua" pitchFamily="18" charset="0"/>
              </a:rPr>
              <a:t> = </a:t>
            </a:r>
            <a:r>
              <a:rPr lang="en-US" dirty="0" err="1">
                <a:latin typeface="Book Antiqua" pitchFamily="18" charset="0"/>
              </a:rPr>
              <a:t>do_kern_mount</a:t>
            </a:r>
            <a:r>
              <a:rPr lang="en-US" dirty="0">
                <a:latin typeface="Book Antiqua" pitchFamily="18" charset="0"/>
              </a:rPr>
              <a:t>("</a:t>
            </a:r>
            <a:r>
              <a:rPr lang="en-US" dirty="0" err="1">
                <a:latin typeface="Book Antiqua" pitchFamily="18" charset="0"/>
              </a:rPr>
              <a:t>rootfs</a:t>
            </a:r>
            <a:r>
              <a:rPr lang="en-US" dirty="0">
                <a:latin typeface="Book Antiqua" pitchFamily="18" charset="0"/>
              </a:rPr>
              <a:t>", 0, "</a:t>
            </a:r>
            <a:r>
              <a:rPr lang="en-US" dirty="0" err="1">
                <a:latin typeface="Book Antiqua" pitchFamily="18" charset="0"/>
              </a:rPr>
              <a:t>rootfs</a:t>
            </a:r>
            <a:r>
              <a:rPr lang="en-US" dirty="0">
                <a:latin typeface="Book Antiqua" pitchFamily="18" charset="0"/>
              </a:rPr>
              <a:t>", NULL);</a:t>
            </a:r>
            <a:endParaRPr lang="en-IN" dirty="0">
              <a:latin typeface="Book Antiqua" pitchFamily="18" charset="0"/>
            </a:endParaRPr>
          </a:p>
          <a:p>
            <a:endParaRPr lang="en-IN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67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Book Antiqua" pitchFamily="18" charset="0"/>
              </a:rPr>
              <a:t>Mounting a Generic </a:t>
            </a:r>
            <a:r>
              <a:rPr lang="en-US" b="1" dirty="0" smtClean="0">
                <a:latin typeface="Book Antiqua" pitchFamily="18" charset="0"/>
              </a:rPr>
              <a:t>File system</a:t>
            </a:r>
            <a:r>
              <a:rPr lang="en-IN" b="1" dirty="0">
                <a:latin typeface="Book Antiqua" pitchFamily="18" charset="0"/>
              </a:rPr>
              <a:t/>
            </a:r>
            <a:br>
              <a:rPr lang="en-IN" b="1" dirty="0">
                <a:latin typeface="Book Antiqua" pitchFamily="18" charset="0"/>
              </a:rPr>
            </a:br>
            <a:endParaRPr lang="en-IN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>
                <a:latin typeface="Book Antiqua" pitchFamily="18" charset="0"/>
              </a:rPr>
              <a:t>The pathname of a device file containing the </a:t>
            </a:r>
            <a:r>
              <a:rPr lang="en-US" dirty="0" smtClean="0">
                <a:latin typeface="Book Antiqua" pitchFamily="18" charset="0"/>
              </a:rPr>
              <a:t>file system</a:t>
            </a:r>
            <a:r>
              <a:rPr lang="en-US" dirty="0">
                <a:latin typeface="Book Antiqua" pitchFamily="18" charset="0"/>
              </a:rPr>
              <a:t>, or NULL if it is not required </a:t>
            </a:r>
            <a:endParaRPr lang="en-US" dirty="0" smtClean="0">
              <a:latin typeface="Book Antiqua" pitchFamily="18" charset="0"/>
            </a:endParaRPr>
          </a:p>
          <a:p>
            <a:pPr lvl="0"/>
            <a:r>
              <a:rPr lang="en-US" dirty="0" smtClean="0">
                <a:latin typeface="Book Antiqua" pitchFamily="18" charset="0"/>
              </a:rPr>
              <a:t>The </a:t>
            </a:r>
            <a:r>
              <a:rPr lang="en-US" dirty="0">
                <a:latin typeface="Book Antiqua" pitchFamily="18" charset="0"/>
              </a:rPr>
              <a:t>pathname of the directory on which the </a:t>
            </a:r>
            <a:r>
              <a:rPr lang="en-US" dirty="0" smtClean="0">
                <a:latin typeface="Book Antiqua" pitchFamily="18" charset="0"/>
              </a:rPr>
              <a:t>file system </a:t>
            </a:r>
            <a:r>
              <a:rPr lang="en-US" dirty="0">
                <a:latin typeface="Book Antiqua" pitchFamily="18" charset="0"/>
              </a:rPr>
              <a:t>will be mounted </a:t>
            </a:r>
            <a:endParaRPr lang="en-US" dirty="0" smtClean="0">
              <a:latin typeface="Book Antiqua" pitchFamily="18" charset="0"/>
            </a:endParaRPr>
          </a:p>
          <a:p>
            <a:pPr lvl="0"/>
            <a:r>
              <a:rPr lang="en-US" dirty="0" smtClean="0">
                <a:latin typeface="Book Antiqua" pitchFamily="18" charset="0"/>
              </a:rPr>
              <a:t>The file system </a:t>
            </a:r>
            <a:r>
              <a:rPr lang="en-US" dirty="0">
                <a:latin typeface="Book Antiqua" pitchFamily="18" charset="0"/>
              </a:rPr>
              <a:t>type, which must be the name of a registered </a:t>
            </a:r>
            <a:r>
              <a:rPr lang="en-US" dirty="0" smtClean="0">
                <a:latin typeface="Book Antiqua" pitchFamily="18" charset="0"/>
              </a:rPr>
              <a:t>file system</a:t>
            </a:r>
            <a:endParaRPr lang="en-IN" dirty="0">
              <a:latin typeface="Book Antiqua" pitchFamily="18" charset="0"/>
            </a:endParaRPr>
          </a:p>
          <a:p>
            <a:pPr lvl="0"/>
            <a:r>
              <a:rPr lang="en-US" dirty="0">
                <a:latin typeface="Book Antiqua" pitchFamily="18" charset="0"/>
              </a:rPr>
              <a:t>The mount flags </a:t>
            </a:r>
          </a:p>
          <a:p>
            <a:pPr lvl="0"/>
            <a:r>
              <a:rPr lang="en-US" dirty="0" smtClean="0">
                <a:latin typeface="Book Antiqua" pitchFamily="18" charset="0"/>
              </a:rPr>
              <a:t>A </a:t>
            </a:r>
            <a:r>
              <a:rPr lang="en-US" dirty="0">
                <a:latin typeface="Book Antiqua" pitchFamily="18" charset="0"/>
              </a:rPr>
              <a:t>pointer to a </a:t>
            </a:r>
            <a:r>
              <a:rPr lang="en-US" dirty="0" smtClean="0">
                <a:latin typeface="Book Antiqua" pitchFamily="18" charset="0"/>
              </a:rPr>
              <a:t>file system-dependent </a:t>
            </a:r>
            <a:r>
              <a:rPr lang="en-US" dirty="0">
                <a:latin typeface="Book Antiqua" pitchFamily="18" charset="0"/>
              </a:rPr>
              <a:t>data </a:t>
            </a:r>
            <a:r>
              <a:rPr lang="en-US" dirty="0" smtClean="0">
                <a:latin typeface="Book Antiqua" pitchFamily="18" charset="0"/>
              </a:rPr>
              <a:t>structure</a:t>
            </a:r>
            <a:endParaRPr lang="en-IN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086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>
                <a:latin typeface="Book Antiqua" pitchFamily="18" charset="0"/>
              </a:rPr>
              <a:t>Unmounting</a:t>
            </a:r>
            <a:r>
              <a:rPr lang="en-US" b="1" dirty="0">
                <a:latin typeface="Book Antiqua" pitchFamily="18" charset="0"/>
              </a:rPr>
              <a:t> a </a:t>
            </a:r>
            <a:r>
              <a:rPr lang="en-US" b="1" dirty="0" smtClean="0">
                <a:latin typeface="Book Antiqua" pitchFamily="18" charset="0"/>
              </a:rPr>
              <a:t>File system</a:t>
            </a:r>
            <a:r>
              <a:rPr lang="en-IN" b="1" dirty="0">
                <a:latin typeface="Book Antiqua" pitchFamily="18" charset="0"/>
              </a:rPr>
              <a:t/>
            </a:r>
            <a:br>
              <a:rPr lang="en-IN" b="1" dirty="0">
                <a:latin typeface="Book Antiqua" pitchFamily="18" charset="0"/>
              </a:rPr>
            </a:br>
            <a:endParaRPr lang="en-IN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latin typeface="Book Antiqua" pitchFamily="18" charset="0"/>
              </a:rPr>
              <a:t>Invokes </a:t>
            </a:r>
            <a:r>
              <a:rPr lang="en-US" sz="2000" dirty="0" err="1">
                <a:latin typeface="Book Antiqua" pitchFamily="18" charset="0"/>
              </a:rPr>
              <a:t>path_init</a:t>
            </a:r>
            <a:r>
              <a:rPr lang="en-US" sz="2000" dirty="0">
                <a:latin typeface="Book Antiqua" pitchFamily="18" charset="0"/>
              </a:rPr>
              <a:t>( ) and </a:t>
            </a:r>
            <a:r>
              <a:rPr lang="en-US" sz="2000" dirty="0" err="1">
                <a:latin typeface="Book Antiqua" pitchFamily="18" charset="0"/>
              </a:rPr>
              <a:t>path_walk</a:t>
            </a:r>
            <a:r>
              <a:rPr lang="en-US" sz="2000" dirty="0">
                <a:latin typeface="Book Antiqua" pitchFamily="18" charset="0"/>
              </a:rPr>
              <a:t>( ) </a:t>
            </a:r>
          </a:p>
          <a:p>
            <a:endParaRPr lang="en-US" sz="2000" dirty="0" smtClean="0">
              <a:latin typeface="Book Antiqua" pitchFamily="18" charset="0"/>
            </a:endParaRPr>
          </a:p>
          <a:p>
            <a:r>
              <a:rPr lang="en-US" sz="2000" dirty="0" smtClean="0">
                <a:latin typeface="Book Antiqua" pitchFamily="18" charset="0"/>
              </a:rPr>
              <a:t>Retrieves </a:t>
            </a:r>
            <a:r>
              <a:rPr lang="en-US" sz="2000" dirty="0">
                <a:latin typeface="Book Antiqua" pitchFamily="18" charset="0"/>
              </a:rPr>
              <a:t>the address of the superblock object from the </a:t>
            </a:r>
            <a:r>
              <a:rPr lang="en-US" sz="2000" dirty="0" err="1">
                <a:latin typeface="Book Antiqua" pitchFamily="18" charset="0"/>
              </a:rPr>
              <a:t>mnt_sb</a:t>
            </a:r>
            <a:r>
              <a:rPr lang="en-US" sz="2000" dirty="0">
                <a:latin typeface="Book Antiqua" pitchFamily="18" charset="0"/>
              </a:rPr>
              <a:t> field of the mounted </a:t>
            </a:r>
            <a:r>
              <a:rPr lang="en-US" sz="2000" dirty="0" err="1">
                <a:latin typeface="Book Antiqua" pitchFamily="18" charset="0"/>
              </a:rPr>
              <a:t>filesystem</a:t>
            </a:r>
            <a:r>
              <a:rPr lang="en-US" sz="2000" dirty="0">
                <a:latin typeface="Book Antiqua" pitchFamily="18" charset="0"/>
              </a:rPr>
              <a:t> object</a:t>
            </a:r>
            <a:r>
              <a:rPr lang="en-US" sz="2000" dirty="0" smtClean="0">
                <a:latin typeface="Book Antiqua" pitchFamily="18" charset="0"/>
              </a:rPr>
              <a:t>.</a:t>
            </a:r>
          </a:p>
          <a:p>
            <a:endParaRPr lang="en-US" sz="2000" dirty="0">
              <a:latin typeface="Book Antiqua" pitchFamily="18" charset="0"/>
            </a:endParaRP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>
                <a:latin typeface="Book Antiqua" pitchFamily="18" charset="0"/>
              </a:rPr>
              <a:t>Acquires the </a:t>
            </a:r>
            <a:r>
              <a:rPr lang="en-US" dirty="0" err="1">
                <a:latin typeface="Book Antiqua" pitchFamily="18" charset="0"/>
              </a:rPr>
              <a:t>mount_sem</a:t>
            </a:r>
            <a:r>
              <a:rPr lang="en-US" dirty="0">
                <a:latin typeface="Book Antiqua" pitchFamily="18" charset="0"/>
              </a:rPr>
              <a:t> semapho</a:t>
            </a:r>
            <a:r>
              <a:rPr lang="en-US" dirty="0"/>
              <a:t>re for writing and the </a:t>
            </a:r>
            <a:r>
              <a:rPr lang="en-US" dirty="0" err="1"/>
              <a:t>dcache_lock</a:t>
            </a:r>
            <a:r>
              <a:rPr lang="en-US" dirty="0"/>
              <a:t> </a:t>
            </a:r>
            <a:r>
              <a:rPr lang="en-US" dirty="0" err="1"/>
              <a:t>dentry</a:t>
            </a:r>
            <a:r>
              <a:rPr lang="en-US" dirty="0"/>
              <a:t> spin lock.</a:t>
            </a:r>
            <a:endParaRPr lang="en-IN" sz="2400" dirty="0"/>
          </a:p>
          <a:p>
            <a:endParaRPr lang="en-IN" sz="2400" dirty="0"/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8634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7620000" cy="1800200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Book Antiqua" pitchFamily="18" charset="0"/>
              </a:rPr>
              <a:t>Implementations of VFS System Calls</a:t>
            </a:r>
            <a:r>
              <a:rPr lang="en-IN" sz="4000" b="1" dirty="0">
                <a:latin typeface="Book Antiqua" pitchFamily="18" charset="0"/>
              </a:rPr>
              <a:t/>
            </a:r>
            <a:br>
              <a:rPr lang="en-IN" sz="4000" b="1" dirty="0">
                <a:latin typeface="Book Antiqua" pitchFamily="18" charset="0"/>
              </a:rPr>
            </a:br>
            <a:r>
              <a:rPr lang="en-US" sz="4000" b="1" dirty="0">
                <a:latin typeface="Book Antiqua" pitchFamily="18" charset="0"/>
              </a:rPr>
              <a:t> </a:t>
            </a:r>
            <a:r>
              <a:rPr lang="en-IN" sz="4000" dirty="0">
                <a:latin typeface="Book Antiqua" pitchFamily="18" charset="0"/>
              </a:rPr>
              <a:t/>
            </a:r>
            <a:br>
              <a:rPr lang="en-IN" sz="4000" dirty="0">
                <a:latin typeface="Book Antiqua" pitchFamily="18" charset="0"/>
              </a:rPr>
            </a:br>
            <a:endParaRPr lang="en-IN" sz="40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204864"/>
            <a:ext cx="7620000" cy="41239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>
                <a:latin typeface="Book Antiqua" pitchFamily="18" charset="0"/>
              </a:rPr>
              <a:t>inf</a:t>
            </a:r>
            <a:r>
              <a:rPr lang="en-US" dirty="0">
                <a:latin typeface="Book Antiqua" pitchFamily="18" charset="0"/>
              </a:rPr>
              <a:t> = open("/floppy/TEST", O_RDONLY, 0);</a:t>
            </a:r>
            <a:endParaRPr lang="en-IN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dirty="0" err="1">
                <a:latin typeface="Book Antiqua" pitchFamily="18" charset="0"/>
              </a:rPr>
              <a:t>outf</a:t>
            </a:r>
            <a:r>
              <a:rPr lang="en-US" dirty="0">
                <a:latin typeface="Book Antiqua" pitchFamily="18" charset="0"/>
              </a:rPr>
              <a:t> = open("/</a:t>
            </a:r>
            <a:r>
              <a:rPr lang="en-US" dirty="0" err="1">
                <a:latin typeface="Book Antiqua" pitchFamily="18" charset="0"/>
              </a:rPr>
              <a:t>tmp</a:t>
            </a:r>
            <a:r>
              <a:rPr lang="en-US" dirty="0">
                <a:latin typeface="Book Antiqua" pitchFamily="18" charset="0"/>
              </a:rPr>
              <a:t>/test", O_WRONLY | O_CREAT | O_TRUNC, 0600); </a:t>
            </a:r>
            <a:endParaRPr lang="en-US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do </a:t>
            </a:r>
            <a:r>
              <a:rPr lang="en-US" dirty="0">
                <a:latin typeface="Book Antiqua" pitchFamily="18" charset="0"/>
              </a:rPr>
              <a:t>{</a:t>
            </a:r>
            <a:endParaRPr lang="en-IN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dirty="0" err="1">
                <a:latin typeface="Book Antiqua" pitchFamily="18" charset="0"/>
              </a:rPr>
              <a:t>len</a:t>
            </a:r>
            <a:r>
              <a:rPr lang="en-US" dirty="0">
                <a:latin typeface="Book Antiqua" pitchFamily="18" charset="0"/>
              </a:rPr>
              <a:t> = read(</a:t>
            </a:r>
            <a:r>
              <a:rPr lang="en-US" dirty="0" err="1">
                <a:latin typeface="Book Antiqua" pitchFamily="18" charset="0"/>
              </a:rPr>
              <a:t>inf</a:t>
            </a:r>
            <a:r>
              <a:rPr lang="en-US" dirty="0">
                <a:latin typeface="Book Antiqua" pitchFamily="18" charset="0"/>
              </a:rPr>
              <a:t>, </a:t>
            </a:r>
            <a:r>
              <a:rPr lang="en-US" dirty="0" err="1">
                <a:latin typeface="Book Antiqua" pitchFamily="18" charset="0"/>
              </a:rPr>
              <a:t>buf</a:t>
            </a:r>
            <a:r>
              <a:rPr lang="en-US" dirty="0">
                <a:latin typeface="Book Antiqua" pitchFamily="18" charset="0"/>
              </a:rPr>
              <a:t>, 4096); write(</a:t>
            </a:r>
            <a:r>
              <a:rPr lang="en-US" dirty="0" err="1">
                <a:latin typeface="Book Antiqua" pitchFamily="18" charset="0"/>
              </a:rPr>
              <a:t>outf</a:t>
            </a:r>
            <a:r>
              <a:rPr lang="en-US" dirty="0">
                <a:latin typeface="Book Antiqua" pitchFamily="18" charset="0"/>
              </a:rPr>
              <a:t>, </a:t>
            </a:r>
            <a:r>
              <a:rPr lang="en-US" dirty="0" err="1">
                <a:latin typeface="Book Antiqua" pitchFamily="18" charset="0"/>
              </a:rPr>
              <a:t>buf</a:t>
            </a:r>
            <a:r>
              <a:rPr lang="en-US" dirty="0">
                <a:latin typeface="Book Antiqua" pitchFamily="18" charset="0"/>
              </a:rPr>
              <a:t>, </a:t>
            </a:r>
            <a:r>
              <a:rPr lang="en-US" dirty="0" err="1">
                <a:latin typeface="Book Antiqua" pitchFamily="18" charset="0"/>
              </a:rPr>
              <a:t>len</a:t>
            </a:r>
            <a:r>
              <a:rPr lang="en-US" dirty="0">
                <a:latin typeface="Book Antiqua" pitchFamily="18" charset="0"/>
              </a:rPr>
              <a:t>);</a:t>
            </a:r>
            <a:endParaRPr lang="en-IN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dirty="0">
                <a:latin typeface="Book Antiqua" pitchFamily="18" charset="0"/>
              </a:rPr>
              <a:t>} while (</a:t>
            </a:r>
            <a:r>
              <a:rPr lang="en-US" dirty="0" err="1">
                <a:latin typeface="Book Antiqua" pitchFamily="18" charset="0"/>
              </a:rPr>
              <a:t>len</a:t>
            </a:r>
            <a:r>
              <a:rPr lang="en-US" dirty="0">
                <a:latin typeface="Book Antiqua" pitchFamily="18" charset="0"/>
              </a:rPr>
              <a:t>);</a:t>
            </a:r>
            <a:endParaRPr lang="en-IN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close(</a:t>
            </a:r>
            <a:r>
              <a:rPr lang="en-US" dirty="0" err="1" smtClean="0">
                <a:latin typeface="Book Antiqua" pitchFamily="18" charset="0"/>
              </a:rPr>
              <a:t>outf</a:t>
            </a:r>
            <a:r>
              <a:rPr lang="en-US" dirty="0" smtClean="0">
                <a:latin typeface="Book Antiqua" pitchFamily="18" charset="0"/>
              </a:rPr>
              <a:t>);</a:t>
            </a:r>
          </a:p>
          <a:p>
            <a:pPr marL="0" indent="0">
              <a:buNone/>
            </a:pPr>
            <a:r>
              <a:rPr lang="en-US" dirty="0" smtClean="0">
                <a:latin typeface="Book Antiqua" pitchFamily="18" charset="0"/>
              </a:rPr>
              <a:t> </a:t>
            </a:r>
            <a:r>
              <a:rPr lang="en-US" dirty="0">
                <a:latin typeface="Book Antiqua" pitchFamily="18" charset="0"/>
              </a:rPr>
              <a:t>close(</a:t>
            </a:r>
            <a:r>
              <a:rPr lang="en-US" dirty="0" err="1">
                <a:latin typeface="Book Antiqua" pitchFamily="18" charset="0"/>
              </a:rPr>
              <a:t>inf</a:t>
            </a:r>
            <a:r>
              <a:rPr lang="en-US" dirty="0">
                <a:latin typeface="Book Antiqua" pitchFamily="18" charset="0"/>
              </a:rPr>
              <a:t>);</a:t>
            </a:r>
            <a:endParaRPr lang="en-IN" dirty="0">
              <a:latin typeface="Book Antiqua" pitchFamily="18" charset="0"/>
            </a:endParaRPr>
          </a:p>
          <a:p>
            <a:pPr marL="0" indent="0">
              <a:buNone/>
            </a:pPr>
            <a:endParaRPr lang="en-IN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78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82</TotalTime>
  <Words>1063</Words>
  <Application>Microsoft Office PowerPoint</Application>
  <PresentationFormat>On-screen Show (4:3)</PresentationFormat>
  <Paragraphs>271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Adjacency</vt:lpstr>
      <vt:lpstr>UNIT III   FILE SYSTEM  </vt:lpstr>
      <vt:lpstr>The Virtual File system </vt:lpstr>
      <vt:lpstr>The Role of the Virtual File system (VFS) </vt:lpstr>
      <vt:lpstr>VFS role in a simple file copy operation </vt:lpstr>
      <vt:lpstr>Interaction between processes and VFS objects</vt:lpstr>
      <vt:lpstr>System Calls Handled by the VFS   </vt:lpstr>
      <vt:lpstr>Superblock Objects </vt:lpstr>
      <vt:lpstr>  Dentry Objects</vt:lpstr>
      <vt:lpstr>The fields of the dentry object</vt:lpstr>
      <vt:lpstr>Dentry object –Four States</vt:lpstr>
      <vt:lpstr>Files Associated with a Process </vt:lpstr>
      <vt:lpstr>files_struct structure </vt:lpstr>
      <vt:lpstr>The fd array </vt:lpstr>
      <vt:lpstr>File system Type Registration</vt:lpstr>
      <vt:lpstr>File system Mounting </vt:lpstr>
      <vt:lpstr>vfsmount data structure </vt:lpstr>
      <vt:lpstr>Mounted file system flags </vt:lpstr>
      <vt:lpstr>Mounting the Root File system </vt:lpstr>
      <vt:lpstr>Mounting the Root File system </vt:lpstr>
      <vt:lpstr>Mounting a Generic File system </vt:lpstr>
      <vt:lpstr>Unmounting a File system </vt:lpstr>
      <vt:lpstr>Implementations of VFS System Calls  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III</dc:title>
  <dc:creator>CC6-156</dc:creator>
  <cp:lastModifiedBy>CC6-156</cp:lastModifiedBy>
  <cp:revision>12</cp:revision>
  <dcterms:created xsi:type="dcterms:W3CDTF">2020-06-03T04:48:08Z</dcterms:created>
  <dcterms:modified xsi:type="dcterms:W3CDTF">2020-06-03T06:11:01Z</dcterms:modified>
</cp:coreProperties>
</file>