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304" r:id="rId31"/>
    <p:sldId id="305" r:id="rId32"/>
    <p:sldId id="306" r:id="rId33"/>
    <p:sldId id="307" r:id="rId34"/>
    <p:sldId id="303" r:id="rId35"/>
    <p:sldId id="310" r:id="rId36"/>
    <p:sldId id="308" r:id="rId37"/>
    <p:sldId id="309"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26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8C96F3-BC12-41D7-B0F6-EE65CFC651F9}"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C96F3-BC12-41D7-B0F6-EE65CFC651F9}"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C96F3-BC12-41D7-B0F6-EE65CFC651F9}"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8C96F3-BC12-41D7-B0F6-EE65CFC651F9}"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8C96F3-BC12-41D7-B0F6-EE65CFC651F9}" type="datetimeFigureOut">
              <a:rPr lang="en-US" smtClean="0"/>
              <a:t>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C96F3-BC12-41D7-B0F6-EE65CFC651F9}" type="datetimeFigureOut">
              <a:rPr lang="en-US" smtClean="0"/>
              <a:t>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8C96F3-BC12-41D7-B0F6-EE65CFC651F9}" type="datetimeFigureOut">
              <a:rPr lang="en-US" smtClean="0"/>
              <a:t>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8C96F3-BC12-41D7-B0F6-EE65CFC651F9}"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8C96F3-BC12-41D7-B0F6-EE65CFC651F9}" type="datetimeFigureOut">
              <a:rPr lang="en-US" smtClean="0"/>
              <a:t>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C96F3-BC12-41D7-B0F6-EE65CFC651F9}"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C96F3-BC12-41D7-B0F6-EE65CFC651F9}" type="datetimeFigureOut">
              <a:rPr lang="en-US" smtClean="0"/>
              <a:t>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4B883-28D1-4F6E-A670-AE87413198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C96F3-BC12-41D7-B0F6-EE65CFC651F9}" type="datetimeFigureOut">
              <a:rPr lang="en-US" smtClean="0"/>
              <a:t>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4B883-28D1-4F6E-A670-AE87413198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rmAutofit fontScale="90000"/>
          </a:bodyPr>
          <a:lstStyle/>
          <a:p>
            <a:r>
              <a:rPr lang="en-US" dirty="0" smtClean="0">
                <a:latin typeface="Times New Roman" pitchFamily="18" charset="0"/>
                <a:cs typeface="Times New Roman" pitchFamily="18" charset="0"/>
              </a:rPr>
              <a:t>Software Requirement Specification Hospital Management System</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10000"/>
          </a:bodyPr>
          <a:lstStyle/>
          <a:p>
            <a:pPr>
              <a:buNone/>
            </a:pPr>
            <a:r>
              <a:rPr lang="en-US" b="1" dirty="0" smtClean="0"/>
              <a:t>1.1 -  </a:t>
            </a:r>
            <a:r>
              <a:rPr lang="en-US" b="1" dirty="0"/>
              <a:t>Purpose</a:t>
            </a:r>
          </a:p>
          <a:p>
            <a:pPr>
              <a:buNone/>
            </a:pPr>
            <a:r>
              <a:rPr lang="en-US" dirty="0"/>
              <a:t>• The Software is for the automation of Hospital Management.</a:t>
            </a:r>
          </a:p>
          <a:p>
            <a:pPr>
              <a:buNone/>
            </a:pPr>
            <a:r>
              <a:rPr lang="en-US" dirty="0"/>
              <a:t>• It maintains two levels of users:-</a:t>
            </a:r>
          </a:p>
          <a:p>
            <a:pPr lvl="1"/>
            <a:r>
              <a:rPr lang="en-US" dirty="0"/>
              <a:t> Administrator Level</a:t>
            </a:r>
          </a:p>
          <a:p>
            <a:pPr lvl="1"/>
            <a:r>
              <a:rPr lang="en-US" dirty="0"/>
              <a:t> User Level</a:t>
            </a:r>
          </a:p>
          <a:p>
            <a:pPr>
              <a:buNone/>
            </a:pPr>
            <a:r>
              <a:rPr lang="en-US" dirty="0"/>
              <a:t>• The Software includes:-</a:t>
            </a:r>
          </a:p>
          <a:p>
            <a:pPr lvl="1"/>
            <a:r>
              <a:rPr lang="en-US" dirty="0"/>
              <a:t> Maintaining Patient details.</a:t>
            </a:r>
          </a:p>
          <a:p>
            <a:pPr lvl="1"/>
            <a:r>
              <a:rPr lang="en-US" dirty="0"/>
              <a:t> Providing Prescription, Precautions and Diet advice.</a:t>
            </a:r>
          </a:p>
          <a:p>
            <a:pPr lvl="1"/>
            <a:r>
              <a:rPr lang="en-US" dirty="0"/>
              <a:t> Providing and maintaining all kinds of tests for a patient.</a:t>
            </a:r>
          </a:p>
          <a:p>
            <a:pPr lvl="1"/>
            <a:r>
              <a:rPr lang="en-US" dirty="0"/>
              <a:t> Billing and Report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5821363"/>
          </a:xfrm>
        </p:spPr>
        <p:txBody>
          <a:bodyPr>
            <a:normAutofit fontScale="92500" lnSpcReduction="20000"/>
          </a:bodyPr>
          <a:lstStyle/>
          <a:p>
            <a:pPr>
              <a:buNone/>
            </a:pPr>
            <a:r>
              <a:rPr lang="en-US" b="1" dirty="0" smtClean="0"/>
              <a:t>1.2 -  </a:t>
            </a:r>
            <a:r>
              <a:rPr lang="en-US" b="1" dirty="0"/>
              <a:t>Scope</a:t>
            </a:r>
          </a:p>
          <a:p>
            <a:r>
              <a:rPr lang="en-US" dirty="0"/>
              <a:t>It can be used in any Hospital, Clinic, Dispensary or Pathology labs for </a:t>
            </a:r>
            <a:r>
              <a:rPr lang="en-US" dirty="0" smtClean="0"/>
              <a:t>maintaining patient </a:t>
            </a:r>
            <a:r>
              <a:rPr lang="en-US" dirty="0"/>
              <a:t>details and their test results.</a:t>
            </a:r>
          </a:p>
          <a:p>
            <a:pPr>
              <a:buNone/>
            </a:pPr>
            <a:r>
              <a:rPr lang="en-US" b="1" dirty="0" smtClean="0"/>
              <a:t>1.3 - Technologies </a:t>
            </a:r>
            <a:r>
              <a:rPr lang="en-US" b="1" dirty="0"/>
              <a:t>to be used</a:t>
            </a:r>
          </a:p>
          <a:p>
            <a:r>
              <a:rPr lang="en-US" dirty="0"/>
              <a:t>This project will be a desktop application to be developed in VB 6.0 having </a:t>
            </a:r>
            <a:r>
              <a:rPr lang="en-US" dirty="0" smtClean="0"/>
              <a:t>Ms Access </a:t>
            </a:r>
            <a:r>
              <a:rPr lang="en-US" dirty="0"/>
              <a:t>as backend.</a:t>
            </a:r>
          </a:p>
          <a:p>
            <a:pPr lvl="1">
              <a:buNone/>
            </a:pPr>
            <a:r>
              <a:rPr lang="en-US" dirty="0"/>
              <a:t>• Database Design (Ms Access)</a:t>
            </a:r>
          </a:p>
          <a:p>
            <a:pPr lvl="1">
              <a:buNone/>
            </a:pPr>
            <a:r>
              <a:rPr lang="en-US" dirty="0"/>
              <a:t>• Form Design (VB 6.0)</a:t>
            </a:r>
          </a:p>
          <a:p>
            <a:pPr lvl="1">
              <a:buNone/>
            </a:pPr>
            <a:r>
              <a:rPr lang="en-US" dirty="0"/>
              <a:t>• Coding (VB 6.0)</a:t>
            </a:r>
          </a:p>
          <a:p>
            <a:pPr lvl="1">
              <a:buNone/>
            </a:pPr>
            <a:r>
              <a:rPr lang="en-US" dirty="0"/>
              <a:t>• Testing (VB 6.0)</a:t>
            </a:r>
          </a:p>
          <a:p>
            <a:pPr lvl="1">
              <a:buNone/>
            </a:pPr>
            <a:r>
              <a:rPr lang="en-US" dirty="0"/>
              <a:t>• Reporting Tool (Data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4525963"/>
          </a:xfrm>
        </p:spPr>
        <p:txBody>
          <a:bodyPr>
            <a:noAutofit/>
          </a:bodyPr>
          <a:lstStyle/>
          <a:p>
            <a:pPr>
              <a:buNone/>
            </a:pPr>
            <a:r>
              <a:rPr lang="en-US" sz="2000" b="1" dirty="0" smtClean="0">
                <a:latin typeface="Times New Roman" pitchFamily="18" charset="0"/>
                <a:cs typeface="Times New Roman" pitchFamily="18" charset="0"/>
              </a:rPr>
              <a:t>1.4 -  </a:t>
            </a:r>
            <a:r>
              <a:rPr lang="en-US" sz="2000" b="1" dirty="0">
                <a:latin typeface="Times New Roman" pitchFamily="18" charset="0"/>
                <a:cs typeface="Times New Roman" pitchFamily="18" charset="0"/>
              </a:rPr>
              <a:t>Overview</a:t>
            </a:r>
          </a:p>
          <a:p>
            <a:r>
              <a:rPr lang="en-US" sz="2000" dirty="0">
                <a:latin typeface="Times New Roman" pitchFamily="18" charset="0"/>
                <a:cs typeface="Times New Roman" pitchFamily="18" charset="0"/>
              </a:rPr>
              <a:t> Project is related to Hospital Management System.</a:t>
            </a:r>
          </a:p>
          <a:p>
            <a:r>
              <a:rPr lang="en-US" sz="2000" dirty="0">
                <a:latin typeface="Times New Roman" pitchFamily="18" charset="0"/>
                <a:cs typeface="Times New Roman" pitchFamily="18" charset="0"/>
              </a:rPr>
              <a:t> The project maintains two levels of users:-</a:t>
            </a:r>
          </a:p>
          <a:p>
            <a:pPr lvl="1">
              <a:buNone/>
            </a:pPr>
            <a:r>
              <a:rPr lang="en-US" sz="2000" dirty="0">
                <a:latin typeface="Times New Roman" pitchFamily="18" charset="0"/>
                <a:cs typeface="Times New Roman" pitchFamily="18" charset="0"/>
              </a:rPr>
              <a:t>• Administrator Level-Doctor</a:t>
            </a:r>
          </a:p>
          <a:p>
            <a:pPr lvl="1">
              <a:buNone/>
            </a:pPr>
            <a:r>
              <a:rPr lang="en-US" sz="2000" dirty="0">
                <a:latin typeface="Times New Roman" pitchFamily="18" charset="0"/>
                <a:cs typeface="Times New Roman" pitchFamily="18" charset="0"/>
              </a:rPr>
              <a:t>• User Level-Data Entry Operator</a:t>
            </a:r>
          </a:p>
          <a:p>
            <a:r>
              <a:rPr lang="en-US" sz="2000" dirty="0">
                <a:latin typeface="Times New Roman" pitchFamily="18" charset="0"/>
                <a:cs typeface="Times New Roman" pitchFamily="18" charset="0"/>
              </a:rPr>
              <a:t> Main facilities available in this project are:-</a:t>
            </a:r>
          </a:p>
          <a:p>
            <a:pPr lvl="1">
              <a:buNone/>
            </a:pPr>
            <a:r>
              <a:rPr lang="en-US" sz="2000" dirty="0">
                <a:latin typeface="Times New Roman" pitchFamily="18" charset="0"/>
                <a:cs typeface="Times New Roman" pitchFamily="18" charset="0"/>
              </a:rPr>
              <a:t>• Maintaining records of indoor/outdoor patients.</a:t>
            </a:r>
          </a:p>
          <a:p>
            <a:pPr lvl="1">
              <a:buNone/>
            </a:pPr>
            <a:r>
              <a:rPr lang="en-US" sz="2000" dirty="0">
                <a:latin typeface="Times New Roman" pitchFamily="18" charset="0"/>
                <a:cs typeface="Times New Roman" pitchFamily="18" charset="0"/>
              </a:rPr>
              <a:t>• Maintaining patients diagnosis details, advised tests to be done.</a:t>
            </a:r>
          </a:p>
          <a:p>
            <a:pPr lvl="1">
              <a:buNone/>
            </a:pPr>
            <a:r>
              <a:rPr lang="en-US" sz="2000" dirty="0">
                <a:latin typeface="Times New Roman" pitchFamily="18" charset="0"/>
                <a:cs typeface="Times New Roman" pitchFamily="18" charset="0"/>
              </a:rPr>
              <a:t>• Providing different test facilities to a doctor for diagnosis of patients.</a:t>
            </a:r>
          </a:p>
          <a:p>
            <a:pPr lvl="2"/>
            <a:r>
              <a:rPr lang="en-US" sz="2000" dirty="0">
                <a:latin typeface="Times New Roman" pitchFamily="18" charset="0"/>
                <a:cs typeface="Times New Roman" pitchFamily="18" charset="0"/>
              </a:rPr>
              <a:t> X-Ray</a:t>
            </a:r>
          </a:p>
          <a:p>
            <a:pPr lvl="2"/>
            <a:r>
              <a:rPr lang="en-US" sz="2000" dirty="0">
                <a:latin typeface="Times New Roman" pitchFamily="18" charset="0"/>
                <a:cs typeface="Times New Roman" pitchFamily="18" charset="0"/>
              </a:rPr>
              <a:t> Urine Test</a:t>
            </a:r>
          </a:p>
          <a:p>
            <a:pPr lvl="2"/>
            <a:r>
              <a:rPr lang="en-US" sz="2000" dirty="0">
                <a:latin typeface="Times New Roman" pitchFamily="18" charset="0"/>
                <a:cs typeface="Times New Roman" pitchFamily="18" charset="0"/>
              </a:rPr>
              <a:t> Stool Test</a:t>
            </a:r>
          </a:p>
          <a:p>
            <a:pPr lvl="2"/>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Sonography</a:t>
            </a:r>
            <a:r>
              <a:rPr lang="en-US" sz="2000" dirty="0">
                <a:latin typeface="Times New Roman" pitchFamily="18" charset="0"/>
                <a:cs typeface="Times New Roman" pitchFamily="18" charset="0"/>
              </a:rPr>
              <a:t> Test</a:t>
            </a:r>
          </a:p>
          <a:p>
            <a:pPr lvl="2"/>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Gastroscopy</a:t>
            </a:r>
            <a:r>
              <a:rPr lang="en-US" sz="2000" dirty="0">
                <a:latin typeface="Times New Roman" pitchFamily="18" charset="0"/>
                <a:cs typeface="Times New Roman" pitchFamily="18" charset="0"/>
              </a:rPr>
              <a:t> Test</a:t>
            </a:r>
          </a:p>
          <a:p>
            <a:pPr lvl="2"/>
            <a:r>
              <a:rPr lang="en-US" sz="2000" dirty="0">
                <a:latin typeface="Times New Roman" pitchFamily="18" charset="0"/>
                <a:cs typeface="Times New Roman" pitchFamily="18" charset="0"/>
              </a:rPr>
              <a:t> Colonoscopy Test</a:t>
            </a:r>
          </a:p>
          <a:p>
            <a:pPr lvl="2"/>
            <a:r>
              <a:rPr lang="en-US" sz="2000" dirty="0">
                <a:latin typeface="Times New Roman" pitchFamily="18" charset="0"/>
                <a:cs typeface="Times New Roman" pitchFamily="18" charset="0"/>
              </a:rPr>
              <a:t> Blood Test</a:t>
            </a:r>
          </a:p>
          <a:p>
            <a:pPr lvl="2"/>
            <a:r>
              <a:rPr lang="en-US" sz="2000" dirty="0">
                <a:latin typeface="Times New Roman" pitchFamily="18" charset="0"/>
                <a:cs typeface="Times New Roman" pitchFamily="18" charset="0"/>
              </a:rPr>
              <a:t> Biochemistry Test</a:t>
            </a:r>
          </a:p>
          <a:p>
            <a:pPr>
              <a:buNone/>
            </a:pPr>
            <a:endParaRPr lang="en-US"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5821363"/>
          </a:xfrm>
        </p:spPr>
        <p:txBody>
          <a:bodyPr>
            <a:normAutofit fontScale="55000" lnSpcReduction="20000"/>
          </a:bodyPr>
          <a:lstStyle/>
          <a:p>
            <a:r>
              <a:rPr lang="en-US" dirty="0" smtClean="0">
                <a:latin typeface="Times New Roman" pitchFamily="18" charset="0"/>
                <a:cs typeface="Times New Roman" pitchFamily="18" charset="0"/>
              </a:rPr>
              <a:t> </a:t>
            </a:r>
            <a:r>
              <a:rPr lang="en-US" sz="4400" dirty="0" smtClean="0">
                <a:latin typeface="Times New Roman" pitchFamily="18" charset="0"/>
                <a:cs typeface="Times New Roman" pitchFamily="18" charset="0"/>
              </a:rPr>
              <a:t>Maintaining patient’s injection entry records.</a:t>
            </a:r>
          </a:p>
          <a:p>
            <a:r>
              <a:rPr lang="en-US" sz="4400" dirty="0" smtClean="0">
                <a:latin typeface="Times New Roman" pitchFamily="18" charset="0"/>
                <a:cs typeface="Times New Roman" pitchFamily="18" charset="0"/>
              </a:rPr>
              <a:t> Maintaining patient’s prescription, medicine and diet advice details.</a:t>
            </a:r>
          </a:p>
          <a:p>
            <a:r>
              <a:rPr lang="en-US" sz="4400" dirty="0" smtClean="0">
                <a:latin typeface="Times New Roman" pitchFamily="18" charset="0"/>
                <a:cs typeface="Times New Roman" pitchFamily="18" charset="0"/>
              </a:rPr>
              <a:t> Providing billing details for indoor/outdoor patients.</a:t>
            </a:r>
          </a:p>
          <a:p>
            <a:r>
              <a:rPr lang="en-US" sz="4400" dirty="0" smtClean="0">
                <a:latin typeface="Times New Roman" pitchFamily="18" charset="0"/>
                <a:cs typeface="Times New Roman" pitchFamily="18" charset="0"/>
              </a:rPr>
              <a:t> Maintaining backup of data as per user requirements (between mentioned dates).</a:t>
            </a:r>
          </a:p>
          <a:p>
            <a:r>
              <a:rPr lang="en-US" sz="4400" dirty="0" smtClean="0">
                <a:latin typeface="Times New Roman" pitchFamily="18" charset="0"/>
                <a:cs typeface="Times New Roman" pitchFamily="18" charset="0"/>
              </a:rPr>
              <a:t> If user forgets his/her password then it can be retrieved by hint question.</a:t>
            </a:r>
          </a:p>
          <a:p>
            <a:r>
              <a:rPr lang="en-US" sz="4400" dirty="0" smtClean="0">
                <a:latin typeface="Times New Roman" pitchFamily="18" charset="0"/>
                <a:cs typeface="Times New Roman" pitchFamily="18" charset="0"/>
              </a:rPr>
              <a:t> In this project collection of data is from different pathology labs.</a:t>
            </a:r>
          </a:p>
          <a:p>
            <a:r>
              <a:rPr lang="en-US" sz="4400" dirty="0" smtClean="0">
                <a:latin typeface="Times New Roman" pitchFamily="18" charset="0"/>
                <a:cs typeface="Times New Roman" pitchFamily="18" charset="0"/>
              </a:rPr>
              <a:t> Results of tests, prescription, precautions and diet advice will be automatically updated in the database.</a:t>
            </a:r>
          </a:p>
          <a:p>
            <a:r>
              <a:rPr lang="en-US" sz="4400" dirty="0" smtClean="0">
                <a:latin typeface="Times New Roman" pitchFamily="18" charset="0"/>
                <a:cs typeface="Times New Roman" pitchFamily="18" charset="0"/>
              </a:rPr>
              <a:t> Related test reports, patient details report, prescription and billing reports can be generated as per user requirements.</a:t>
            </a:r>
          </a:p>
          <a:p>
            <a:r>
              <a:rPr lang="en-US" sz="4400" dirty="0" smtClean="0">
                <a:latin typeface="Times New Roman" pitchFamily="18" charset="0"/>
                <a:cs typeface="Times New Roman" pitchFamily="18" charset="0"/>
              </a:rPr>
              <a:t> User or Administrator can search a patient’s record by his/her name or their registration date.</a:t>
            </a:r>
          </a:p>
          <a:p>
            <a:r>
              <a:rPr lang="en-US" sz="4400" dirty="0" smtClean="0">
                <a:latin typeface="Times New Roman" pitchFamily="18" charset="0"/>
                <a:cs typeface="Times New Roman" pitchFamily="18" charset="0"/>
              </a:rPr>
              <a:t> Patient’s diet advice can be provided in Hindi.</a:t>
            </a: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0"/>
            <a:ext cx="7772400" cy="1470025"/>
          </a:xfrm>
        </p:spPr>
        <p:txBody>
          <a:bodyPr/>
          <a:lstStyle/>
          <a:p>
            <a:r>
              <a:rPr lang="en-US" dirty="0" smtClean="0"/>
              <a:t>Overall Description </a:t>
            </a:r>
            <a:br>
              <a:rPr lang="en-US" dirty="0" smtClean="0"/>
            </a:br>
            <a:r>
              <a:rPr lang="en-US" dirty="0" smtClean="0"/>
              <a:t>2.1- Goals of proposed syste</a:t>
            </a:r>
            <a:r>
              <a:rPr lang="en-US" dirty="0"/>
              <a:t>m</a:t>
            </a:r>
          </a:p>
        </p:txBody>
      </p:sp>
      <p:sp>
        <p:nvSpPr>
          <p:cNvPr id="6" name="Subtitle 5"/>
          <p:cNvSpPr>
            <a:spLocks noGrp="1"/>
          </p:cNvSpPr>
          <p:nvPr>
            <p:ph type="subTitle" idx="1"/>
          </p:nvPr>
        </p:nvSpPr>
        <p:spPr>
          <a:xfrm>
            <a:off x="228600" y="1371600"/>
            <a:ext cx="8382000" cy="5105400"/>
          </a:xfrm>
        </p:spPr>
        <p:txBody>
          <a:bodyPr>
            <a:noAutofit/>
          </a:bodyPr>
          <a:lstStyle/>
          <a:p>
            <a:pPr algn="l"/>
            <a:r>
              <a:rPr lang="en-US" sz="2400" dirty="0">
                <a:solidFill>
                  <a:schemeClr val="tx1"/>
                </a:solidFill>
                <a:latin typeface="Times New Roman" pitchFamily="18" charset="0"/>
                <a:cs typeface="Times New Roman" pitchFamily="18" charset="0"/>
              </a:rPr>
              <a:t>1. </a:t>
            </a:r>
            <a:r>
              <a:rPr lang="en-US" sz="2400" b="1" dirty="0">
                <a:solidFill>
                  <a:schemeClr val="tx1"/>
                </a:solidFill>
                <a:latin typeface="Times New Roman" pitchFamily="18" charset="0"/>
                <a:cs typeface="Times New Roman" pitchFamily="18" charset="0"/>
              </a:rPr>
              <a:t>Planned approach towards working: - The working in the organization </a:t>
            </a:r>
            <a:r>
              <a:rPr lang="en-US" sz="2400" b="1" dirty="0" smtClean="0">
                <a:solidFill>
                  <a:schemeClr val="tx1"/>
                </a:solidFill>
                <a:latin typeface="Times New Roman" pitchFamily="18" charset="0"/>
                <a:cs typeface="Times New Roman" pitchFamily="18" charset="0"/>
              </a:rPr>
              <a:t>will </a:t>
            </a:r>
            <a:r>
              <a:rPr lang="en-US" sz="2400" dirty="0" smtClean="0">
                <a:solidFill>
                  <a:schemeClr val="tx1"/>
                </a:solidFill>
                <a:latin typeface="Times New Roman" pitchFamily="18" charset="0"/>
                <a:cs typeface="Times New Roman" pitchFamily="18" charset="0"/>
              </a:rPr>
              <a:t>be </a:t>
            </a:r>
            <a:r>
              <a:rPr lang="en-US" sz="2400" dirty="0">
                <a:solidFill>
                  <a:schemeClr val="tx1"/>
                </a:solidFill>
                <a:latin typeface="Times New Roman" pitchFamily="18" charset="0"/>
                <a:cs typeface="Times New Roman" pitchFamily="18" charset="0"/>
              </a:rPr>
              <a:t>well planned and organized. The data will be stored properly in data stores</a:t>
            </a:r>
            <a:r>
              <a:rPr lang="en-US" sz="2400" dirty="0" smtClean="0">
                <a:solidFill>
                  <a:schemeClr val="tx1"/>
                </a:solidFill>
                <a:latin typeface="Times New Roman" pitchFamily="18" charset="0"/>
                <a:cs typeface="Times New Roman" pitchFamily="18" charset="0"/>
              </a:rPr>
              <a:t>, which </a:t>
            </a:r>
            <a:r>
              <a:rPr lang="en-US" sz="2400" dirty="0">
                <a:solidFill>
                  <a:schemeClr val="tx1"/>
                </a:solidFill>
                <a:latin typeface="Times New Roman" pitchFamily="18" charset="0"/>
                <a:cs typeface="Times New Roman" pitchFamily="18" charset="0"/>
              </a:rPr>
              <a:t>will help in retrieval of information as well as its storage.</a:t>
            </a:r>
          </a:p>
          <a:p>
            <a:pPr algn="l"/>
            <a:r>
              <a:rPr lang="en-US" sz="2400" dirty="0">
                <a:solidFill>
                  <a:schemeClr val="tx1"/>
                </a:solidFill>
                <a:latin typeface="Times New Roman" pitchFamily="18" charset="0"/>
                <a:cs typeface="Times New Roman" pitchFamily="18" charset="0"/>
              </a:rPr>
              <a:t>2. </a:t>
            </a:r>
            <a:r>
              <a:rPr lang="en-US" sz="2400" b="1" dirty="0">
                <a:solidFill>
                  <a:schemeClr val="tx1"/>
                </a:solidFill>
                <a:latin typeface="Times New Roman" pitchFamily="18" charset="0"/>
                <a:cs typeface="Times New Roman" pitchFamily="18" charset="0"/>
              </a:rPr>
              <a:t>Accuracy: - The level of accuracy in the proposed system will be higher. </a:t>
            </a:r>
            <a:r>
              <a:rPr lang="en-US" sz="2400" b="1" dirty="0" smtClean="0">
                <a:solidFill>
                  <a:schemeClr val="tx1"/>
                </a:solidFill>
                <a:latin typeface="Times New Roman" pitchFamily="18" charset="0"/>
                <a:cs typeface="Times New Roman" pitchFamily="18" charset="0"/>
              </a:rPr>
              <a:t>All </a:t>
            </a:r>
            <a:r>
              <a:rPr lang="en-US" sz="2400" dirty="0" smtClean="0">
                <a:solidFill>
                  <a:schemeClr val="tx1"/>
                </a:solidFill>
                <a:latin typeface="Times New Roman" pitchFamily="18" charset="0"/>
                <a:cs typeface="Times New Roman" pitchFamily="18" charset="0"/>
              </a:rPr>
              <a:t>operation </a:t>
            </a:r>
            <a:r>
              <a:rPr lang="en-US" sz="2400" dirty="0">
                <a:solidFill>
                  <a:schemeClr val="tx1"/>
                </a:solidFill>
                <a:latin typeface="Times New Roman" pitchFamily="18" charset="0"/>
                <a:cs typeface="Times New Roman" pitchFamily="18" charset="0"/>
              </a:rPr>
              <a:t>would be done correctly and it ensures that </a:t>
            </a:r>
            <a:r>
              <a:rPr lang="en-US" sz="2400" dirty="0" smtClean="0">
                <a:solidFill>
                  <a:schemeClr val="tx1"/>
                </a:solidFill>
                <a:latin typeface="Times New Roman" pitchFamily="18" charset="0"/>
                <a:cs typeface="Times New Roman" pitchFamily="18" charset="0"/>
              </a:rPr>
              <a:t> whatever </a:t>
            </a:r>
            <a:r>
              <a:rPr lang="en-US" sz="2400" dirty="0">
                <a:solidFill>
                  <a:schemeClr val="tx1"/>
                </a:solidFill>
                <a:latin typeface="Times New Roman" pitchFamily="18" charset="0"/>
                <a:cs typeface="Times New Roman" pitchFamily="18" charset="0"/>
              </a:rPr>
              <a:t>information </a:t>
            </a:r>
            <a:r>
              <a:rPr lang="en-US" sz="2400" dirty="0" smtClean="0">
                <a:solidFill>
                  <a:schemeClr val="tx1"/>
                </a:solidFill>
                <a:latin typeface="Times New Roman" pitchFamily="18" charset="0"/>
                <a:cs typeface="Times New Roman" pitchFamily="18" charset="0"/>
              </a:rPr>
              <a:t>is coming </a:t>
            </a:r>
            <a:r>
              <a:rPr lang="en-US" sz="2400" dirty="0">
                <a:solidFill>
                  <a:schemeClr val="tx1"/>
                </a:solidFill>
                <a:latin typeface="Times New Roman" pitchFamily="18" charset="0"/>
                <a:cs typeface="Times New Roman" pitchFamily="18" charset="0"/>
              </a:rPr>
              <a:t>from the center is accurate.</a:t>
            </a:r>
          </a:p>
          <a:p>
            <a:pPr algn="l"/>
            <a:r>
              <a:rPr lang="en-US" sz="2400" dirty="0">
                <a:solidFill>
                  <a:schemeClr val="tx1"/>
                </a:solidFill>
                <a:latin typeface="Times New Roman" pitchFamily="18" charset="0"/>
                <a:cs typeface="Times New Roman" pitchFamily="18" charset="0"/>
              </a:rPr>
              <a:t>3. </a:t>
            </a:r>
            <a:r>
              <a:rPr lang="en-US" sz="2400" b="1" dirty="0">
                <a:solidFill>
                  <a:schemeClr val="tx1"/>
                </a:solidFill>
                <a:latin typeface="Times New Roman" pitchFamily="18" charset="0"/>
                <a:cs typeface="Times New Roman" pitchFamily="18" charset="0"/>
              </a:rPr>
              <a:t>Reliability: - The reliability of the proposed system will be high due to </a:t>
            </a:r>
            <a:r>
              <a:rPr lang="en-US" sz="2400" b="1" dirty="0" smtClean="0">
                <a:solidFill>
                  <a:schemeClr val="tx1"/>
                </a:solidFill>
                <a:latin typeface="Times New Roman" pitchFamily="18" charset="0"/>
                <a:cs typeface="Times New Roman" pitchFamily="18" charset="0"/>
              </a:rPr>
              <a:t>the </a:t>
            </a:r>
            <a:r>
              <a:rPr lang="en-US" sz="2400" dirty="0" smtClean="0">
                <a:solidFill>
                  <a:schemeClr val="tx1"/>
                </a:solidFill>
                <a:latin typeface="Times New Roman" pitchFamily="18" charset="0"/>
                <a:cs typeface="Times New Roman" pitchFamily="18" charset="0"/>
              </a:rPr>
              <a:t>above </a:t>
            </a:r>
            <a:r>
              <a:rPr lang="en-US" sz="2400" dirty="0">
                <a:solidFill>
                  <a:schemeClr val="tx1"/>
                </a:solidFill>
                <a:latin typeface="Times New Roman" pitchFamily="18" charset="0"/>
                <a:cs typeface="Times New Roman" pitchFamily="18" charset="0"/>
              </a:rPr>
              <a:t>stated reasons. The reason for the increased reliability of the system is </a:t>
            </a:r>
            <a:r>
              <a:rPr lang="en-US" sz="2400" dirty="0" smtClean="0">
                <a:solidFill>
                  <a:schemeClr val="tx1"/>
                </a:solidFill>
                <a:latin typeface="Times New Roman" pitchFamily="18" charset="0"/>
                <a:cs typeface="Times New Roman" pitchFamily="18" charset="0"/>
              </a:rPr>
              <a:t>that now </a:t>
            </a:r>
            <a:r>
              <a:rPr lang="en-US" sz="2400" dirty="0">
                <a:solidFill>
                  <a:schemeClr val="tx1"/>
                </a:solidFill>
                <a:latin typeface="Times New Roman" pitchFamily="18" charset="0"/>
                <a:cs typeface="Times New Roman" pitchFamily="18" charset="0"/>
              </a:rPr>
              <a:t>there would be proper storage of information</a:t>
            </a:r>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0"/>
            <a:ext cx="7772400" cy="1470025"/>
          </a:xfrm>
        </p:spPr>
        <p:txBody>
          <a:bodyPr/>
          <a:lstStyle/>
          <a:p>
            <a:r>
              <a:rPr lang="en-US" dirty="0" smtClean="0"/>
              <a:t>Overall Description </a:t>
            </a:r>
            <a:br>
              <a:rPr lang="en-US" dirty="0" smtClean="0"/>
            </a:br>
            <a:r>
              <a:rPr lang="en-US" dirty="0" smtClean="0"/>
              <a:t>2.1- Goals of proposed syste</a:t>
            </a:r>
            <a:r>
              <a:rPr lang="en-US" dirty="0"/>
              <a:t>m</a:t>
            </a:r>
          </a:p>
        </p:txBody>
      </p:sp>
      <p:sp>
        <p:nvSpPr>
          <p:cNvPr id="6" name="Subtitle 5"/>
          <p:cNvSpPr>
            <a:spLocks noGrp="1"/>
          </p:cNvSpPr>
          <p:nvPr>
            <p:ph type="subTitle" idx="1"/>
          </p:nvPr>
        </p:nvSpPr>
        <p:spPr>
          <a:xfrm>
            <a:off x="0" y="1371600"/>
            <a:ext cx="9144000" cy="5257800"/>
          </a:xfrm>
        </p:spPr>
        <p:txBody>
          <a:bodyPr>
            <a:noAutofit/>
          </a:bodyPr>
          <a:lstStyle/>
          <a:p>
            <a:pPr algn="l"/>
            <a:r>
              <a:rPr lang="en-US" sz="2400" dirty="0" smtClean="0">
                <a:solidFill>
                  <a:schemeClr val="tx1"/>
                </a:solidFill>
                <a:latin typeface="Times New Roman" pitchFamily="18" charset="0"/>
                <a:cs typeface="Times New Roman" pitchFamily="18" charset="0"/>
              </a:rPr>
              <a:t>4. </a:t>
            </a:r>
            <a:r>
              <a:rPr lang="en-US" sz="2400" b="1" dirty="0" smtClean="0">
                <a:solidFill>
                  <a:schemeClr val="tx1"/>
                </a:solidFill>
                <a:latin typeface="Times New Roman" pitchFamily="18" charset="0"/>
                <a:cs typeface="Times New Roman" pitchFamily="18" charset="0"/>
              </a:rPr>
              <a:t>No Redundancy: - In the proposed system utmost care would be that no </a:t>
            </a:r>
            <a:r>
              <a:rPr lang="en-US" sz="2400" dirty="0" smtClean="0">
                <a:solidFill>
                  <a:schemeClr val="tx1"/>
                </a:solidFill>
                <a:latin typeface="Times New Roman" pitchFamily="18" charset="0"/>
                <a:cs typeface="Times New Roman" pitchFamily="18" charset="0"/>
              </a:rPr>
              <a:t>information is repeated anywhere, in storage or otherwise. This would assure economic use of storage space and consistency in the data stored.</a:t>
            </a:r>
          </a:p>
          <a:p>
            <a:pPr algn="l"/>
            <a:r>
              <a:rPr lang="en-US" sz="2400" dirty="0" smtClean="0">
                <a:solidFill>
                  <a:schemeClr val="tx1"/>
                </a:solidFill>
                <a:latin typeface="Times New Roman" pitchFamily="18" charset="0"/>
                <a:cs typeface="Times New Roman" pitchFamily="18" charset="0"/>
              </a:rPr>
              <a:t>5. </a:t>
            </a:r>
            <a:r>
              <a:rPr lang="en-US" sz="2400" b="1" dirty="0" smtClean="0">
                <a:solidFill>
                  <a:schemeClr val="tx1"/>
                </a:solidFill>
                <a:latin typeface="Times New Roman" pitchFamily="18" charset="0"/>
                <a:cs typeface="Times New Roman" pitchFamily="18" charset="0"/>
              </a:rPr>
              <a:t>Immediate retrieval of information: - The main objective of proposed </a:t>
            </a:r>
            <a:r>
              <a:rPr lang="en-US" sz="2400" dirty="0" smtClean="0">
                <a:solidFill>
                  <a:schemeClr val="tx1"/>
                </a:solidFill>
                <a:latin typeface="Times New Roman" pitchFamily="18" charset="0"/>
                <a:cs typeface="Times New Roman" pitchFamily="18" charset="0"/>
              </a:rPr>
              <a:t>system is to provide for a quick and efficient retrieval of information. Any type of information would be available whenever the user requires.</a:t>
            </a:r>
          </a:p>
          <a:p>
            <a:pPr algn="l"/>
            <a:r>
              <a:rPr lang="en-US" sz="2400" dirty="0" smtClean="0">
                <a:solidFill>
                  <a:schemeClr val="tx1"/>
                </a:solidFill>
                <a:latin typeface="Times New Roman" pitchFamily="18" charset="0"/>
                <a:cs typeface="Times New Roman" pitchFamily="18" charset="0"/>
              </a:rPr>
              <a:t>6. </a:t>
            </a:r>
            <a:r>
              <a:rPr lang="en-US" sz="2400" b="1" dirty="0" smtClean="0">
                <a:solidFill>
                  <a:schemeClr val="tx1"/>
                </a:solidFill>
                <a:latin typeface="Times New Roman" pitchFamily="18" charset="0"/>
                <a:cs typeface="Times New Roman" pitchFamily="18" charset="0"/>
              </a:rPr>
              <a:t>Immediate storage of information: - In manual system there are many </a:t>
            </a:r>
            <a:r>
              <a:rPr lang="en-US" sz="2400" dirty="0" smtClean="0">
                <a:solidFill>
                  <a:schemeClr val="tx1"/>
                </a:solidFill>
                <a:latin typeface="Times New Roman" pitchFamily="18" charset="0"/>
                <a:cs typeface="Times New Roman" pitchFamily="18" charset="0"/>
              </a:rPr>
              <a:t>problems to store the largest amount of information.</a:t>
            </a:r>
          </a:p>
          <a:p>
            <a:pPr algn="l"/>
            <a:r>
              <a:rPr lang="en-US" sz="2400" dirty="0" smtClean="0">
                <a:solidFill>
                  <a:schemeClr val="tx1"/>
                </a:solidFill>
                <a:latin typeface="Times New Roman" pitchFamily="18" charset="0"/>
                <a:cs typeface="Times New Roman" pitchFamily="18" charset="0"/>
              </a:rPr>
              <a:t>7. </a:t>
            </a:r>
            <a:r>
              <a:rPr lang="en-US" sz="2400" b="1" dirty="0" smtClean="0">
                <a:solidFill>
                  <a:schemeClr val="tx1"/>
                </a:solidFill>
                <a:latin typeface="Times New Roman" pitchFamily="18" charset="0"/>
                <a:cs typeface="Times New Roman" pitchFamily="18" charset="0"/>
              </a:rPr>
              <a:t>Easy to Operate: - The system should be easy to operate and should be such </a:t>
            </a:r>
            <a:r>
              <a:rPr lang="en-US" sz="2400" dirty="0" smtClean="0">
                <a:solidFill>
                  <a:schemeClr val="tx1"/>
                </a:solidFill>
                <a:latin typeface="Times New Roman" pitchFamily="18" charset="0"/>
                <a:cs typeface="Times New Roman" pitchFamily="18" charset="0"/>
              </a:rPr>
              <a:t>that it can be developed within a short period of time and fit in the limited budget of the user.</a:t>
            </a:r>
          </a:p>
          <a:p>
            <a:pPr algn="l"/>
            <a:r>
              <a:rPr lang="en-US" sz="2400" dirty="0" smtClean="0">
                <a:solidFill>
                  <a:schemeClr val="tx1"/>
                </a:solidFill>
                <a:latin typeface="Times New Roman" pitchFamily="18" charset="0"/>
                <a:cs typeface="Times New Roman" pitchFamily="18" charset="0"/>
              </a:rPr>
              <a:t>.</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0"/>
            <a:ext cx="7772400" cy="1470025"/>
          </a:xfrm>
        </p:spPr>
        <p:txBody>
          <a:bodyPr>
            <a:normAutofit/>
          </a:bodyPr>
          <a:lstStyle/>
          <a:p>
            <a:r>
              <a:rPr lang="en-US" dirty="0" smtClean="0"/>
              <a:t>Overall Description </a:t>
            </a:r>
            <a:br>
              <a:rPr lang="en-US" dirty="0" smtClean="0"/>
            </a:br>
            <a:r>
              <a:rPr lang="en-US" dirty="0" smtClean="0"/>
              <a:t>2.2- Background</a:t>
            </a:r>
            <a:endParaRPr lang="en-US" dirty="0"/>
          </a:p>
        </p:txBody>
      </p:sp>
      <p:sp>
        <p:nvSpPr>
          <p:cNvPr id="4" name="Subtitle 3"/>
          <p:cNvSpPr>
            <a:spLocks noGrp="1"/>
          </p:cNvSpPr>
          <p:nvPr>
            <p:ph type="subTitle" idx="1"/>
          </p:nvPr>
        </p:nvSpPr>
        <p:spPr>
          <a:xfrm>
            <a:off x="304800" y="1524000"/>
            <a:ext cx="8839200" cy="5334000"/>
          </a:xfrm>
        </p:spPr>
        <p:txBody>
          <a:bodyPr>
            <a:noAutofit/>
          </a:bodyPr>
          <a:lstStyle/>
          <a:p>
            <a:pPr algn="l">
              <a:buFont typeface="Arial" pitchFamily="34" charset="0"/>
              <a:buChar char="•"/>
            </a:pPr>
            <a:r>
              <a:rPr lang="en-US" sz="2400" dirty="0" smtClean="0">
                <a:solidFill>
                  <a:schemeClr val="tx1"/>
                </a:solidFill>
                <a:latin typeface="Times New Roman" pitchFamily="18" charset="0"/>
                <a:cs typeface="Times New Roman" pitchFamily="18" charset="0"/>
              </a:rPr>
              <a:t>A </a:t>
            </a:r>
            <a:r>
              <a:rPr lang="en-US" sz="2400" dirty="0">
                <a:solidFill>
                  <a:schemeClr val="tx1"/>
                </a:solidFill>
                <a:latin typeface="Times New Roman" pitchFamily="18" charset="0"/>
                <a:cs typeface="Times New Roman" pitchFamily="18" charset="0"/>
              </a:rPr>
              <a:t>Hospital is a place where Patients come up for general diseases. Hospitals </a:t>
            </a:r>
            <a:r>
              <a:rPr lang="en-US" sz="2400" dirty="0" smtClean="0">
                <a:solidFill>
                  <a:schemeClr val="tx1"/>
                </a:solidFill>
                <a:latin typeface="Times New Roman" pitchFamily="18" charset="0"/>
                <a:cs typeface="Times New Roman" pitchFamily="18" charset="0"/>
              </a:rPr>
              <a:t>provide  facilities </a:t>
            </a:r>
            <a:r>
              <a:rPr lang="en-US" sz="2400" dirty="0">
                <a:solidFill>
                  <a:schemeClr val="tx1"/>
                </a:solidFill>
                <a:latin typeface="Times New Roman" pitchFamily="18" charset="0"/>
                <a:cs typeface="Times New Roman" pitchFamily="18" charset="0"/>
              </a:rPr>
              <a:t>like:-</a:t>
            </a:r>
          </a:p>
          <a:p>
            <a:pPr lvl="1" algn="l">
              <a:buFont typeface="Arial" pitchFamily="34" charset="0"/>
              <a:buChar char="•"/>
            </a:pPr>
            <a:r>
              <a:rPr lang="en-US" sz="2000" dirty="0">
                <a:solidFill>
                  <a:schemeClr val="tx1"/>
                </a:solidFill>
                <a:latin typeface="Times New Roman" pitchFamily="18" charset="0"/>
                <a:cs typeface="Times New Roman" pitchFamily="18" charset="0"/>
              </a:rPr>
              <a:t> Consultation by Doctors on Diseases.</a:t>
            </a:r>
          </a:p>
          <a:p>
            <a:pPr lvl="1" algn="l">
              <a:buFont typeface="Arial" pitchFamily="34" charset="0"/>
              <a:buChar char="•"/>
            </a:pPr>
            <a:r>
              <a:rPr lang="en-US" sz="2000" dirty="0">
                <a:solidFill>
                  <a:schemeClr val="tx1"/>
                </a:solidFill>
                <a:latin typeface="Times New Roman" pitchFamily="18" charset="0"/>
                <a:cs typeface="Times New Roman" pitchFamily="18" charset="0"/>
              </a:rPr>
              <a:t> Diagnosis for diseases.</a:t>
            </a:r>
          </a:p>
          <a:p>
            <a:pPr lvl="1" algn="l">
              <a:buFont typeface="Arial" pitchFamily="34" charset="0"/>
              <a:buChar char="•"/>
            </a:pPr>
            <a:r>
              <a:rPr lang="en-US" sz="2000" dirty="0">
                <a:solidFill>
                  <a:schemeClr val="tx1"/>
                </a:solidFill>
                <a:latin typeface="Times New Roman" pitchFamily="18" charset="0"/>
                <a:cs typeface="Times New Roman" pitchFamily="18" charset="0"/>
              </a:rPr>
              <a:t> Providing treatment facility.</a:t>
            </a:r>
          </a:p>
          <a:p>
            <a:pPr lvl="1" algn="l">
              <a:buFont typeface="Arial" pitchFamily="34" charset="0"/>
              <a:buChar char="•"/>
            </a:pPr>
            <a:r>
              <a:rPr lang="en-US" sz="2000" dirty="0">
                <a:solidFill>
                  <a:schemeClr val="tx1"/>
                </a:solidFill>
                <a:latin typeface="Times New Roman" pitchFamily="18" charset="0"/>
                <a:cs typeface="Times New Roman" pitchFamily="18" charset="0"/>
              </a:rPr>
              <a:t> Facility for admitting Patients (providing beds, nursing, medicines etc.)</a:t>
            </a:r>
          </a:p>
          <a:p>
            <a:pPr lvl="1" algn="l">
              <a:buFont typeface="Arial" pitchFamily="34" charset="0"/>
              <a:buChar char="•"/>
            </a:pPr>
            <a:r>
              <a:rPr lang="en-US" sz="2000" dirty="0">
                <a:solidFill>
                  <a:schemeClr val="tx1"/>
                </a:solidFill>
                <a:latin typeface="Times New Roman" pitchFamily="18" charset="0"/>
                <a:cs typeface="Times New Roman" pitchFamily="18" charset="0"/>
              </a:rPr>
              <a:t> Immunization for Patients/Children.</a:t>
            </a:r>
          </a:p>
          <a:p>
            <a:pPr algn="l">
              <a:buFont typeface="Arial" pitchFamily="34" charset="0"/>
              <a:buChar char="•"/>
            </a:pPr>
            <a:r>
              <a:rPr lang="en-US" sz="2400" dirty="0">
                <a:solidFill>
                  <a:schemeClr val="tx1"/>
                </a:solidFill>
                <a:latin typeface="Times New Roman" pitchFamily="18" charset="0"/>
                <a:cs typeface="Times New Roman" pitchFamily="18" charset="0"/>
              </a:rPr>
              <a:t>Various operational works that are done in a Hospital are:-</a:t>
            </a:r>
          </a:p>
          <a:p>
            <a:pPr lvl="1" algn="l">
              <a:buFont typeface="Arial" pitchFamily="34" charset="0"/>
              <a:buChar char="•"/>
            </a:pPr>
            <a:r>
              <a:rPr lang="en-US" sz="2000" dirty="0">
                <a:solidFill>
                  <a:schemeClr val="tx1"/>
                </a:solidFill>
                <a:latin typeface="Times New Roman" pitchFamily="18" charset="0"/>
                <a:cs typeface="Times New Roman" pitchFamily="18" charset="0"/>
              </a:rPr>
              <a:t> Recording information about the Patients that come.</a:t>
            </a:r>
          </a:p>
          <a:p>
            <a:pPr lvl="1" algn="l">
              <a:buFont typeface="Arial" pitchFamily="34" charset="0"/>
              <a:buChar char="•"/>
            </a:pPr>
            <a:r>
              <a:rPr lang="en-US" sz="2000" dirty="0">
                <a:solidFill>
                  <a:schemeClr val="tx1"/>
                </a:solidFill>
                <a:latin typeface="Times New Roman" pitchFamily="18" charset="0"/>
                <a:cs typeface="Times New Roman" pitchFamily="18" charset="0"/>
              </a:rPr>
              <a:t> Generating bills.</a:t>
            </a:r>
          </a:p>
          <a:p>
            <a:pPr lvl="1" algn="l">
              <a:buFont typeface="Arial" pitchFamily="34" charset="0"/>
              <a:buChar char="•"/>
            </a:pPr>
            <a:r>
              <a:rPr lang="en-US" sz="2000" dirty="0">
                <a:solidFill>
                  <a:schemeClr val="tx1"/>
                </a:solidFill>
                <a:latin typeface="Times New Roman" pitchFamily="18" charset="0"/>
                <a:cs typeface="Times New Roman" pitchFamily="18" charset="0"/>
              </a:rPr>
              <a:t> Recording information related to diagnosis given to Patients.</a:t>
            </a:r>
          </a:p>
          <a:p>
            <a:pPr lvl="1" algn="l">
              <a:buFont typeface="Arial" pitchFamily="34" charset="0"/>
              <a:buChar char="•"/>
            </a:pPr>
            <a:r>
              <a:rPr lang="en-US" sz="2000" dirty="0">
                <a:solidFill>
                  <a:schemeClr val="tx1"/>
                </a:solidFill>
                <a:latin typeface="Times New Roman" pitchFamily="18" charset="0"/>
                <a:cs typeface="Times New Roman" pitchFamily="18" charset="0"/>
              </a:rPr>
              <a:t> Keeping record of the Immunization provided to children/patients.</a:t>
            </a:r>
          </a:p>
          <a:p>
            <a:pPr lvl="1" algn="l">
              <a:buFont typeface="Arial" pitchFamily="34" charset="0"/>
              <a:buChar char="•"/>
            </a:pPr>
            <a:r>
              <a:rPr lang="en-US" sz="2000" dirty="0">
                <a:solidFill>
                  <a:schemeClr val="tx1"/>
                </a:solidFill>
                <a:latin typeface="Times New Roman" pitchFamily="18" charset="0"/>
                <a:cs typeface="Times New Roman" pitchFamily="18" charset="0"/>
              </a:rPr>
              <a:t> Keeping information about various diseases and medicines available to </a:t>
            </a:r>
            <a:r>
              <a:rPr lang="en-US" sz="2000" dirty="0" smtClean="0">
                <a:solidFill>
                  <a:schemeClr val="tx1"/>
                </a:solidFill>
                <a:latin typeface="Times New Roman" pitchFamily="18" charset="0"/>
                <a:cs typeface="Times New Roman" pitchFamily="18" charset="0"/>
              </a:rPr>
              <a:t>cure them.</a:t>
            </a:r>
            <a:endParaRPr lang="en-US" sz="2000" dirty="0">
              <a:solidFill>
                <a:schemeClr val="tx1"/>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0"/>
            <a:ext cx="7772400" cy="1470025"/>
          </a:xfrm>
        </p:spPr>
        <p:txBody>
          <a:bodyPr>
            <a:normAutofit/>
          </a:bodyPr>
          <a:lstStyle/>
          <a:p>
            <a:r>
              <a:rPr lang="en-US" dirty="0" smtClean="0"/>
              <a:t>Overall Description </a:t>
            </a:r>
            <a:br>
              <a:rPr lang="en-US" dirty="0" smtClean="0"/>
            </a:br>
            <a:r>
              <a:rPr lang="en-US" dirty="0" smtClean="0"/>
              <a:t>2.2- Background</a:t>
            </a:r>
            <a:endParaRPr lang="en-US" dirty="0"/>
          </a:p>
        </p:txBody>
      </p:sp>
      <p:sp>
        <p:nvSpPr>
          <p:cNvPr id="6" name="Subtitle 5"/>
          <p:cNvSpPr>
            <a:spLocks noGrp="1"/>
          </p:cNvSpPr>
          <p:nvPr>
            <p:ph type="subTitle" idx="1"/>
          </p:nvPr>
        </p:nvSpPr>
        <p:spPr>
          <a:xfrm>
            <a:off x="228600" y="1371600"/>
            <a:ext cx="8915400" cy="5029200"/>
          </a:xfrm>
        </p:spPr>
        <p:txBody>
          <a:bodyPr>
            <a:noAutofit/>
          </a:bodyPr>
          <a:lstStyle/>
          <a:p>
            <a:pPr algn="l"/>
            <a:r>
              <a:rPr lang="en-US" sz="2400" dirty="0">
                <a:solidFill>
                  <a:schemeClr val="tx1"/>
                </a:solidFill>
                <a:latin typeface="Times New Roman" pitchFamily="18" charset="0"/>
                <a:cs typeface="Times New Roman" pitchFamily="18" charset="0"/>
              </a:rPr>
              <a:t>The work is done as follows:-</a:t>
            </a:r>
          </a:p>
          <a:p>
            <a:pPr algn="l">
              <a:buFont typeface="Arial" pitchFamily="34" charset="0"/>
              <a:buChar char="•"/>
            </a:pPr>
            <a:r>
              <a:rPr lang="en-US" sz="2400" dirty="0">
                <a:solidFill>
                  <a:schemeClr val="tx1"/>
                </a:solidFill>
                <a:latin typeface="Times New Roman" pitchFamily="18" charset="0"/>
                <a:cs typeface="Times New Roman" pitchFamily="18" charset="0"/>
              </a:rPr>
              <a:t> Information about Patients is done by just writing the Patients name, age </a:t>
            </a:r>
            <a:r>
              <a:rPr lang="en-US" sz="2400" dirty="0" smtClean="0">
                <a:solidFill>
                  <a:schemeClr val="tx1"/>
                </a:solidFill>
                <a:latin typeface="Times New Roman" pitchFamily="18" charset="0"/>
                <a:cs typeface="Times New Roman" pitchFamily="18" charset="0"/>
              </a:rPr>
              <a:t>and gender</a:t>
            </a:r>
            <a:r>
              <a:rPr lang="en-US" sz="2400" dirty="0">
                <a:solidFill>
                  <a:schemeClr val="tx1"/>
                </a:solidFill>
                <a:latin typeface="Times New Roman" pitchFamily="18" charset="0"/>
                <a:cs typeface="Times New Roman" pitchFamily="18" charset="0"/>
              </a:rPr>
              <a:t>. Whenever the Patient comes up his information is stored freshly</a:t>
            </a:r>
            <a:r>
              <a:rPr lang="en-US" sz="2400" dirty="0" smtClean="0">
                <a:solidFill>
                  <a:schemeClr val="tx1"/>
                </a:solidFill>
                <a:latin typeface="Times New Roman" pitchFamily="18" charset="0"/>
                <a:cs typeface="Times New Roman" pitchFamily="18" charset="0"/>
              </a:rPr>
              <a:t>.</a:t>
            </a:r>
          </a:p>
          <a:p>
            <a:pPr algn="l">
              <a:buFont typeface="Arial" pitchFamily="34" charset="0"/>
              <a:buChar char="•"/>
            </a:pPr>
            <a:r>
              <a:rPr lang="en-US" sz="2400" dirty="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 </a:t>
            </a:r>
            <a:r>
              <a:rPr lang="en-US" sz="2400" dirty="0">
                <a:solidFill>
                  <a:schemeClr val="tx1"/>
                </a:solidFill>
                <a:latin typeface="Times New Roman" pitchFamily="18" charset="0"/>
                <a:cs typeface="Times New Roman" pitchFamily="18" charset="0"/>
              </a:rPr>
              <a:t>Bills are generated by recording price for each facility provided to Patient on </a:t>
            </a:r>
            <a:r>
              <a:rPr lang="en-US" sz="2400" dirty="0" smtClean="0">
                <a:solidFill>
                  <a:schemeClr val="tx1"/>
                </a:solidFill>
                <a:latin typeface="Times New Roman" pitchFamily="18" charset="0"/>
                <a:cs typeface="Times New Roman" pitchFamily="18" charset="0"/>
              </a:rPr>
              <a:t>a separate </a:t>
            </a:r>
            <a:r>
              <a:rPr lang="en-US" sz="2400" dirty="0">
                <a:solidFill>
                  <a:schemeClr val="tx1"/>
                </a:solidFill>
                <a:latin typeface="Times New Roman" pitchFamily="18" charset="0"/>
                <a:cs typeface="Times New Roman" pitchFamily="18" charset="0"/>
              </a:rPr>
              <a:t>sheet and at last they all are summed up</a:t>
            </a:r>
            <a:r>
              <a:rPr lang="en-US" sz="2400" dirty="0" smtClean="0">
                <a:solidFill>
                  <a:schemeClr val="tx1"/>
                </a:solidFill>
                <a:latin typeface="Times New Roman" pitchFamily="18" charset="0"/>
                <a:cs typeface="Times New Roman" pitchFamily="18" charset="0"/>
              </a:rPr>
              <a:t>.</a:t>
            </a:r>
          </a:p>
          <a:p>
            <a:pPr algn="l">
              <a:buFont typeface="Arial" pitchFamily="34" charset="0"/>
              <a:buChar char="•"/>
            </a:pPr>
            <a:r>
              <a:rPr lang="en-US" sz="2400" dirty="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 </a:t>
            </a:r>
            <a:r>
              <a:rPr lang="en-US" sz="2400" dirty="0">
                <a:solidFill>
                  <a:schemeClr val="tx1"/>
                </a:solidFill>
                <a:latin typeface="Times New Roman" pitchFamily="18" charset="0"/>
                <a:cs typeface="Times New Roman" pitchFamily="18" charset="0"/>
              </a:rPr>
              <a:t>Diagnosis information to patients is generally recorded on the document, </a:t>
            </a:r>
            <a:r>
              <a:rPr lang="en-US" sz="2400" dirty="0" smtClean="0">
                <a:solidFill>
                  <a:schemeClr val="tx1"/>
                </a:solidFill>
                <a:latin typeface="Times New Roman" pitchFamily="18" charset="0"/>
                <a:cs typeface="Times New Roman" pitchFamily="18" charset="0"/>
              </a:rPr>
              <a:t>which contains </a:t>
            </a:r>
            <a:r>
              <a:rPr lang="en-US" sz="2400" dirty="0">
                <a:solidFill>
                  <a:schemeClr val="tx1"/>
                </a:solidFill>
                <a:latin typeface="Times New Roman" pitchFamily="18" charset="0"/>
                <a:cs typeface="Times New Roman" pitchFamily="18" charset="0"/>
              </a:rPr>
              <a:t>Patient information. It is destroyed after some time period to </a:t>
            </a:r>
            <a:r>
              <a:rPr lang="en-US" sz="2400" dirty="0" smtClean="0">
                <a:solidFill>
                  <a:schemeClr val="tx1"/>
                </a:solidFill>
                <a:latin typeface="Times New Roman" pitchFamily="18" charset="0"/>
                <a:cs typeface="Times New Roman" pitchFamily="18" charset="0"/>
              </a:rPr>
              <a:t>decrease the </a:t>
            </a:r>
            <a:r>
              <a:rPr lang="en-US" sz="2400" dirty="0">
                <a:solidFill>
                  <a:schemeClr val="tx1"/>
                </a:solidFill>
                <a:latin typeface="Times New Roman" pitchFamily="18" charset="0"/>
                <a:cs typeface="Times New Roman" pitchFamily="18" charset="0"/>
              </a:rPr>
              <a:t>paper load in the office.</a:t>
            </a:r>
          </a:p>
          <a:p>
            <a:pPr algn="l">
              <a:buFont typeface="Arial" pitchFamily="34" charset="0"/>
              <a:buChar char="•"/>
            </a:pPr>
            <a:r>
              <a:rPr lang="en-US" sz="2400" dirty="0">
                <a:solidFill>
                  <a:schemeClr val="tx1"/>
                </a:solidFill>
                <a:latin typeface="Times New Roman" pitchFamily="18" charset="0"/>
                <a:cs typeface="Times New Roman" pitchFamily="18" charset="0"/>
              </a:rPr>
              <a:t> Immunization records of children are maintained in pre-formatted sheets, </a:t>
            </a:r>
            <a:r>
              <a:rPr lang="en-US" sz="2400" dirty="0" smtClean="0">
                <a:solidFill>
                  <a:schemeClr val="tx1"/>
                </a:solidFill>
                <a:latin typeface="Times New Roman" pitchFamily="18" charset="0"/>
                <a:cs typeface="Times New Roman" pitchFamily="18" charset="0"/>
              </a:rPr>
              <a:t>which are </a:t>
            </a:r>
            <a:r>
              <a:rPr lang="en-US" sz="2400" dirty="0">
                <a:solidFill>
                  <a:schemeClr val="tx1"/>
                </a:solidFill>
                <a:latin typeface="Times New Roman" pitchFamily="18" charset="0"/>
                <a:cs typeface="Times New Roman" pitchFamily="18" charset="0"/>
              </a:rPr>
              <a:t>kept in a file.</a:t>
            </a:r>
          </a:p>
          <a:p>
            <a:pPr algn="l">
              <a:buFont typeface="Arial" pitchFamily="34" charset="0"/>
              <a:buChar char="•"/>
            </a:pPr>
            <a:r>
              <a:rPr lang="en-US" sz="2400" dirty="0">
                <a:solidFill>
                  <a:schemeClr val="tx1"/>
                </a:solidFill>
                <a:latin typeface="Times New Roman" pitchFamily="18" charset="0"/>
                <a:cs typeface="Times New Roman" pitchFamily="18" charset="0"/>
              </a:rPr>
              <a:t> Information about various diseases is not kept as any document. </a:t>
            </a:r>
            <a:r>
              <a:rPr lang="en-US" sz="2400" dirty="0" smtClean="0">
                <a:solidFill>
                  <a:schemeClr val="tx1"/>
                </a:solidFill>
                <a:latin typeface="Times New Roman" pitchFamily="18" charset="0"/>
                <a:cs typeface="Times New Roman" pitchFamily="18" charset="0"/>
              </a:rPr>
              <a:t>Doctors themselves </a:t>
            </a:r>
            <a:r>
              <a:rPr lang="en-US" sz="2400" dirty="0">
                <a:solidFill>
                  <a:schemeClr val="tx1"/>
                </a:solidFill>
                <a:latin typeface="Times New Roman" pitchFamily="18" charset="0"/>
                <a:cs typeface="Times New Roman" pitchFamily="18" charset="0"/>
              </a:rPr>
              <a:t>do this job by remembering various medicines.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Overall Description</a:t>
            </a:r>
            <a:br>
              <a:rPr lang="en-US" dirty="0" smtClean="0"/>
            </a:br>
            <a:r>
              <a:rPr lang="en-US" dirty="0" smtClean="0"/>
              <a:t>2.3 – Project Requirements</a:t>
            </a:r>
            <a:endParaRPr lang="en-US" dirty="0"/>
          </a:p>
        </p:txBody>
      </p:sp>
      <p:pic>
        <p:nvPicPr>
          <p:cNvPr id="1026" name="Picture 2"/>
          <p:cNvPicPr>
            <a:picLocks noChangeAspect="1" noChangeArrowheads="1"/>
          </p:cNvPicPr>
          <p:nvPr/>
        </p:nvPicPr>
        <p:blipFill>
          <a:blip r:embed="rId2"/>
          <a:srcRect/>
          <a:stretch>
            <a:fillRect/>
          </a:stretch>
        </p:blipFill>
        <p:spPr bwMode="auto">
          <a:xfrm>
            <a:off x="0" y="1609725"/>
            <a:ext cx="9144000" cy="524827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Description </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buNone/>
            </a:pPr>
            <a:r>
              <a:rPr lang="en-US" b="1" dirty="0"/>
              <a:t>2.4) User Characteristics</a:t>
            </a:r>
          </a:p>
          <a:p>
            <a:pPr>
              <a:buNone/>
            </a:pPr>
            <a:r>
              <a:rPr lang="en-US" dirty="0"/>
              <a:t>Every user should be:</a:t>
            </a:r>
          </a:p>
          <a:p>
            <a:pPr>
              <a:buNone/>
            </a:pPr>
            <a:r>
              <a:rPr lang="en-US" dirty="0"/>
              <a:t>• Comfortable of working with computer.</a:t>
            </a:r>
          </a:p>
          <a:p>
            <a:pPr>
              <a:buNone/>
            </a:pPr>
            <a:r>
              <a:rPr lang="en-US" dirty="0"/>
              <a:t>• He must have knowledge in medical field.</a:t>
            </a:r>
          </a:p>
          <a:p>
            <a:pPr>
              <a:buNone/>
            </a:pPr>
            <a:r>
              <a:rPr lang="en-US" dirty="0"/>
              <a:t>• He must also have basic knowledge of English too.</a:t>
            </a:r>
          </a:p>
          <a:p>
            <a:pPr>
              <a:buNone/>
            </a:pPr>
            <a:r>
              <a:rPr lang="en-US" b="1" dirty="0"/>
              <a:t>2.5) Constraints</a:t>
            </a:r>
          </a:p>
          <a:p>
            <a:pPr>
              <a:buNone/>
            </a:pPr>
            <a:r>
              <a:rPr lang="en-US" dirty="0"/>
              <a:t>• GUI is only in English.</a:t>
            </a:r>
          </a:p>
          <a:p>
            <a:pPr>
              <a:buNone/>
            </a:pPr>
            <a:r>
              <a:rPr lang="en-US" dirty="0"/>
              <a:t>• Login and password is used for identification of user and there is no facility </a:t>
            </a:r>
            <a:r>
              <a:rPr lang="en-US" dirty="0" smtClean="0"/>
              <a:t>for guest</a:t>
            </a:r>
            <a:r>
              <a:rPr lang="en-US"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b="1" dirty="0" smtClean="0">
                <a:latin typeface="Times New Roman" pitchFamily="18" charset="0"/>
                <a:cs typeface="Times New Roman" pitchFamily="18" charset="0"/>
              </a:rPr>
              <a:t>2.6- Definitions of problems </a:t>
            </a:r>
            <a:endParaRPr lang="en-US" dirty="0"/>
          </a:p>
        </p:txBody>
      </p:sp>
      <p:sp>
        <p:nvSpPr>
          <p:cNvPr id="3" name="Content Placeholder 2"/>
          <p:cNvSpPr>
            <a:spLocks noGrp="1"/>
          </p:cNvSpPr>
          <p:nvPr>
            <p:ph idx="1"/>
          </p:nvPr>
        </p:nvSpPr>
        <p:spPr>
          <a:xfrm>
            <a:off x="533400" y="1219200"/>
            <a:ext cx="8229600" cy="5638800"/>
          </a:xfrm>
        </p:spPr>
        <p:txBody>
          <a:bodyPr>
            <a:noAutofit/>
          </a:bodyPr>
          <a:lstStyle/>
          <a:p>
            <a:pPr>
              <a:buNone/>
            </a:pPr>
            <a:r>
              <a:rPr lang="en-US" sz="2000" b="1" u="sng" dirty="0" smtClean="0">
                <a:latin typeface="Times New Roman" pitchFamily="18" charset="0"/>
                <a:cs typeface="Times New Roman" pitchFamily="18" charset="0"/>
              </a:rPr>
              <a:t>Problems </a:t>
            </a:r>
            <a:r>
              <a:rPr lang="en-US" sz="2000" b="1" u="sng" dirty="0">
                <a:latin typeface="Times New Roman" pitchFamily="18" charset="0"/>
                <a:cs typeface="Times New Roman" pitchFamily="18" charset="0"/>
              </a:rPr>
              <a:t>with conventional system</a:t>
            </a:r>
          </a:p>
          <a:p>
            <a:pPr>
              <a:buNone/>
            </a:pPr>
            <a:r>
              <a:rPr lang="en-US" sz="2000" dirty="0">
                <a:latin typeface="Times New Roman" pitchFamily="18" charset="0"/>
                <a:cs typeface="Times New Roman" pitchFamily="18" charset="0"/>
              </a:rPr>
              <a:t>1. </a:t>
            </a:r>
            <a:r>
              <a:rPr lang="en-US" sz="2000" b="1" dirty="0">
                <a:latin typeface="Times New Roman" pitchFamily="18" charset="0"/>
                <a:cs typeface="Times New Roman" pitchFamily="18" charset="0"/>
              </a:rPr>
              <a:t>Lack of immediate retrievals: -The information is very difficult to </a:t>
            </a:r>
            <a:r>
              <a:rPr lang="en-US" sz="2000" b="1" dirty="0" smtClean="0">
                <a:latin typeface="Times New Roman" pitchFamily="18" charset="0"/>
                <a:cs typeface="Times New Roman" pitchFamily="18" charset="0"/>
              </a:rPr>
              <a:t>retrieve </a:t>
            </a: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to find particular information like- E.g. - To find out about the </a:t>
            </a:r>
            <a:r>
              <a:rPr lang="en-US" sz="2000" dirty="0" smtClean="0">
                <a:latin typeface="Times New Roman" pitchFamily="18" charset="0"/>
                <a:cs typeface="Times New Roman" pitchFamily="18" charset="0"/>
              </a:rPr>
              <a:t>patient’s history</a:t>
            </a:r>
            <a:r>
              <a:rPr lang="en-US" sz="2000" dirty="0">
                <a:latin typeface="Times New Roman" pitchFamily="18" charset="0"/>
                <a:cs typeface="Times New Roman" pitchFamily="18" charset="0"/>
              </a:rPr>
              <a:t>, the user has to go through various registers. This results in </a:t>
            </a:r>
            <a:r>
              <a:rPr lang="en-US" sz="2000" dirty="0" smtClean="0">
                <a:latin typeface="Times New Roman" pitchFamily="18" charset="0"/>
                <a:cs typeface="Times New Roman" pitchFamily="18" charset="0"/>
              </a:rPr>
              <a:t>inconvenience and </a:t>
            </a:r>
            <a:r>
              <a:rPr lang="en-US" sz="2000" dirty="0">
                <a:latin typeface="Times New Roman" pitchFamily="18" charset="0"/>
                <a:cs typeface="Times New Roman" pitchFamily="18" charset="0"/>
              </a:rPr>
              <a:t>wastage of time.</a:t>
            </a:r>
          </a:p>
          <a:p>
            <a:pPr>
              <a:buNone/>
            </a:pPr>
            <a:r>
              <a:rPr lang="en-US" sz="2000" dirty="0">
                <a:latin typeface="Times New Roman" pitchFamily="18" charset="0"/>
                <a:cs typeface="Times New Roman" pitchFamily="18" charset="0"/>
              </a:rPr>
              <a:t>2. </a:t>
            </a:r>
            <a:r>
              <a:rPr lang="en-US" sz="2000" b="1" dirty="0">
                <a:latin typeface="Times New Roman" pitchFamily="18" charset="0"/>
                <a:cs typeface="Times New Roman" pitchFamily="18" charset="0"/>
              </a:rPr>
              <a:t>Lack of immediate information storage: - The information generated by</a:t>
            </a:r>
          </a:p>
          <a:p>
            <a:pPr>
              <a:buNone/>
            </a:pPr>
            <a:r>
              <a:rPr lang="en-US" sz="2000" dirty="0">
                <a:latin typeface="Times New Roman" pitchFamily="18" charset="0"/>
                <a:cs typeface="Times New Roman" pitchFamily="18" charset="0"/>
              </a:rPr>
              <a:t>various transactions takes time and efforts to be stored at right place.</a:t>
            </a:r>
          </a:p>
          <a:p>
            <a:pPr>
              <a:buNone/>
            </a:pPr>
            <a:r>
              <a:rPr lang="en-US" sz="2000" dirty="0">
                <a:latin typeface="Times New Roman" pitchFamily="18" charset="0"/>
                <a:cs typeface="Times New Roman" pitchFamily="18" charset="0"/>
              </a:rPr>
              <a:t>3. </a:t>
            </a:r>
            <a:r>
              <a:rPr lang="en-US" sz="2000" b="1" dirty="0">
                <a:latin typeface="Times New Roman" pitchFamily="18" charset="0"/>
                <a:cs typeface="Times New Roman" pitchFamily="18" charset="0"/>
              </a:rPr>
              <a:t>Lack of prompt updating: - Various changes to information like patient</a:t>
            </a:r>
          </a:p>
          <a:p>
            <a:pPr>
              <a:buNone/>
            </a:pPr>
            <a:r>
              <a:rPr lang="en-US" sz="2000" dirty="0">
                <a:latin typeface="Times New Roman" pitchFamily="18" charset="0"/>
                <a:cs typeface="Times New Roman" pitchFamily="18" charset="0"/>
              </a:rPr>
              <a:t>details or immunization details of child are difficult to make as paper work is</a:t>
            </a:r>
          </a:p>
          <a:p>
            <a:pPr>
              <a:buNone/>
            </a:pPr>
            <a:r>
              <a:rPr lang="en-US" sz="2000" dirty="0">
                <a:latin typeface="Times New Roman" pitchFamily="18" charset="0"/>
                <a:cs typeface="Times New Roman" pitchFamily="18" charset="0"/>
              </a:rPr>
              <a:t>involved</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4. </a:t>
            </a:r>
            <a:r>
              <a:rPr lang="en-US" sz="2000" b="1" dirty="0" smtClean="0">
                <a:latin typeface="Times New Roman" pitchFamily="18" charset="0"/>
                <a:cs typeface="Times New Roman" pitchFamily="18" charset="0"/>
              </a:rPr>
              <a:t>Error prone manual calculation: - Manual calculations are error prone and </a:t>
            </a:r>
            <a:r>
              <a:rPr lang="en-US" sz="2000" dirty="0" smtClean="0">
                <a:latin typeface="Times New Roman" pitchFamily="18" charset="0"/>
                <a:cs typeface="Times New Roman" pitchFamily="18" charset="0"/>
              </a:rPr>
              <a:t>take a lot of time this may result in incorrect information. For example</a:t>
            </a:r>
          </a:p>
          <a:p>
            <a:pPr>
              <a:buNone/>
            </a:pPr>
            <a:r>
              <a:rPr lang="en-US" sz="2000" dirty="0" smtClean="0">
                <a:latin typeface="Times New Roman" pitchFamily="18" charset="0"/>
                <a:cs typeface="Times New Roman" pitchFamily="18" charset="0"/>
              </a:rPr>
              <a:t>calculation of patient’s bill based on various treatments.</a:t>
            </a:r>
          </a:p>
          <a:p>
            <a:pPr>
              <a:buNone/>
            </a:pPr>
            <a:r>
              <a:rPr lang="en-US" sz="2000" dirty="0" smtClean="0">
                <a:latin typeface="Times New Roman" pitchFamily="18" charset="0"/>
                <a:cs typeface="Times New Roman" pitchFamily="18" charset="0"/>
              </a:rPr>
              <a:t>5. </a:t>
            </a:r>
            <a:r>
              <a:rPr lang="en-US" sz="2000" b="1" dirty="0" smtClean="0">
                <a:latin typeface="Times New Roman" pitchFamily="18" charset="0"/>
                <a:cs typeface="Times New Roman" pitchFamily="18" charset="0"/>
              </a:rPr>
              <a:t>Preparation of accurate and prompt reports: - This becomes a difficult</a:t>
            </a:r>
          </a:p>
          <a:p>
            <a:pPr>
              <a:buNone/>
            </a:pPr>
            <a:r>
              <a:rPr lang="en-US" sz="2000" dirty="0" smtClean="0">
                <a:latin typeface="Times New Roman" pitchFamily="18" charset="0"/>
                <a:cs typeface="Times New Roman" pitchFamily="18" charset="0"/>
              </a:rPr>
              <a:t>task as information is difficult to collect from various registers.</a:t>
            </a:r>
            <a:endParaRPr lang="en-US"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2.7 – Alternative System</a:t>
            </a:r>
            <a:endParaRPr lang="en-US" dirty="0"/>
          </a:p>
        </p:txBody>
      </p:sp>
      <p:sp>
        <p:nvSpPr>
          <p:cNvPr id="3" name="Content Placeholder 2"/>
          <p:cNvSpPr>
            <a:spLocks noGrp="1"/>
          </p:cNvSpPr>
          <p:nvPr>
            <p:ph idx="1"/>
          </p:nvPr>
        </p:nvSpPr>
        <p:spPr>
          <a:xfrm>
            <a:off x="304800" y="914400"/>
            <a:ext cx="8534400" cy="4525963"/>
          </a:xfrm>
        </p:spPr>
        <p:txBody>
          <a:bodyPr>
            <a:noAutofit/>
          </a:bodyPr>
          <a:lstStyle/>
          <a:p>
            <a:pPr>
              <a:buNone/>
            </a:pPr>
            <a:r>
              <a:rPr lang="en-US" sz="2400" b="1" dirty="0" smtClean="0">
                <a:latin typeface="Times New Roman" pitchFamily="18" charset="0"/>
                <a:cs typeface="Times New Roman" pitchFamily="18" charset="0"/>
              </a:rPr>
              <a:t>1</a:t>
            </a:r>
            <a:r>
              <a:rPr lang="en-US" sz="2400" b="1" dirty="0">
                <a:latin typeface="Times New Roman" pitchFamily="18" charset="0"/>
                <a:cs typeface="Times New Roman" pitchFamily="18" charset="0"/>
              </a:rPr>
              <a:t>. Improved Manual System:-</a:t>
            </a:r>
          </a:p>
          <a:p>
            <a:pPr>
              <a:buFont typeface="Wingdings" pitchFamily="2" charset="2"/>
              <a:buChar char="Ø"/>
            </a:pPr>
            <a:r>
              <a:rPr lang="en-US" sz="2400" dirty="0">
                <a:latin typeface="Times New Roman" pitchFamily="18" charset="0"/>
                <a:cs typeface="Times New Roman" pitchFamily="18" charset="0"/>
              </a:rPr>
              <a:t>One of the alternative solutions is the improvement of the manual system.</a:t>
            </a:r>
          </a:p>
          <a:p>
            <a:pPr>
              <a:buFont typeface="Wingdings" pitchFamily="2" charset="2"/>
              <a:buChar char="Ø"/>
            </a:pPr>
            <a:r>
              <a:rPr lang="en-US" sz="2400" dirty="0">
                <a:latin typeface="Times New Roman" pitchFamily="18" charset="0"/>
                <a:cs typeface="Times New Roman" pitchFamily="18" charset="0"/>
              </a:rPr>
              <a:t>Anything, which can be done by using automated methods, can be </a:t>
            </a:r>
            <a:r>
              <a:rPr lang="en-US" sz="2400" dirty="0" smtClean="0">
                <a:latin typeface="Times New Roman" pitchFamily="18" charset="0"/>
                <a:cs typeface="Times New Roman" pitchFamily="18" charset="0"/>
              </a:rPr>
              <a:t>done manually</a:t>
            </a:r>
            <a:r>
              <a:rPr lang="en-US" sz="2400" dirty="0">
                <a:latin typeface="Times New Roman" pitchFamily="18" charset="0"/>
                <a:cs typeface="Times New Roman" pitchFamily="18" charset="0"/>
              </a:rPr>
              <a:t>. But the question arises how to perform thing manually in a </a:t>
            </a:r>
            <a:r>
              <a:rPr lang="en-US" sz="2400" dirty="0" smtClean="0">
                <a:latin typeface="Times New Roman" pitchFamily="18" charset="0"/>
                <a:cs typeface="Times New Roman" pitchFamily="18" charset="0"/>
              </a:rPr>
              <a:t>sound manner</a:t>
            </a:r>
            <a:r>
              <a:rPr lang="en-US" sz="2400" dirty="0">
                <a:latin typeface="Times New Roman" pitchFamily="18" charset="0"/>
                <a:cs typeface="Times New Roman" pitchFamily="18" charset="0"/>
              </a:rPr>
              <a:t>. Following are some suggestions, which can be useful in the </a:t>
            </a:r>
            <a:r>
              <a:rPr lang="en-US" sz="2400" dirty="0" smtClean="0">
                <a:latin typeface="Times New Roman" pitchFamily="18" charset="0"/>
                <a:cs typeface="Times New Roman" pitchFamily="18" charset="0"/>
              </a:rPr>
              <a:t> manual system</a:t>
            </a:r>
            <a:r>
              <a:rPr lang="en-US" sz="2400" dirty="0">
                <a:latin typeface="Times New Roman" pitchFamily="18" charset="0"/>
                <a:cs typeface="Times New Roman" pitchFamily="18" charset="0"/>
              </a:rPr>
              <a:t>.</a:t>
            </a:r>
          </a:p>
          <a:p>
            <a:pPr>
              <a:buFont typeface="Wingdings" pitchFamily="2" charset="2"/>
              <a:buChar char="Ø"/>
            </a:pPr>
            <a:r>
              <a:rPr lang="en-US" sz="2400" dirty="0">
                <a:latin typeface="Times New Roman" pitchFamily="18" charset="0"/>
                <a:cs typeface="Times New Roman" pitchFamily="18" charset="0"/>
              </a:rPr>
              <a:t>A more sophisticate register maintenance for various Patient Information, </a:t>
            </a:r>
            <a:r>
              <a:rPr lang="en-US" sz="2400" dirty="0" smtClean="0">
                <a:latin typeface="Times New Roman" pitchFamily="18" charset="0"/>
                <a:cs typeface="Times New Roman" pitchFamily="18" charset="0"/>
              </a:rPr>
              <a:t>Doctor diary</a:t>
            </a:r>
            <a:r>
              <a:rPr lang="en-US" sz="2400" dirty="0">
                <a:latin typeface="Times New Roman" pitchFamily="18" charset="0"/>
                <a:cs typeface="Times New Roman" pitchFamily="18" charset="0"/>
              </a:rPr>
              <a:t>, Immunization Details and a good system for writing bill </a:t>
            </a:r>
            <a:r>
              <a:rPr lang="en-US" sz="2400" dirty="0" smtClean="0">
                <a:latin typeface="Times New Roman" pitchFamily="18" charset="0"/>
                <a:cs typeface="Times New Roman" pitchFamily="18" charset="0"/>
              </a:rPr>
              <a:t>amount employees </a:t>
            </a:r>
            <a:r>
              <a:rPr lang="en-US" sz="2400" dirty="0">
                <a:latin typeface="Times New Roman" pitchFamily="18" charset="0"/>
                <a:cs typeface="Times New Roman" pitchFamily="18" charset="0"/>
              </a:rPr>
              <a:t>and stock availed for the customers can be maintained at central place.</a:t>
            </a:r>
          </a:p>
          <a:p>
            <a:pPr>
              <a:buFont typeface="Wingdings" pitchFamily="2" charset="2"/>
              <a:buChar char="Ø"/>
            </a:pPr>
            <a:r>
              <a:rPr lang="en-US" sz="2400" dirty="0">
                <a:latin typeface="Times New Roman" pitchFamily="18" charset="0"/>
                <a:cs typeface="Times New Roman" pitchFamily="18" charset="0"/>
              </a:rPr>
              <a:t>Adequate staff may be maintained so that updations are made at the very </a:t>
            </a:r>
            <a:r>
              <a:rPr lang="en-US" sz="2400" dirty="0" smtClean="0">
                <a:latin typeface="Times New Roman" pitchFamily="18" charset="0"/>
                <a:cs typeface="Times New Roman" pitchFamily="18" charset="0"/>
              </a:rPr>
              <a:t>moment at </a:t>
            </a:r>
            <a:r>
              <a:rPr lang="en-US" sz="2400" dirty="0">
                <a:latin typeface="Times New Roman" pitchFamily="18" charset="0"/>
                <a:cs typeface="Times New Roman" pitchFamily="18" charset="0"/>
              </a:rPr>
              <a:t>the same time. Proper person for proper work should be made responsible </a:t>
            </a:r>
            <a:r>
              <a:rPr lang="en-US" sz="2400" dirty="0" smtClean="0">
                <a:latin typeface="Times New Roman" pitchFamily="18" charset="0"/>
                <a:cs typeface="Times New Roman" pitchFamily="18" charset="0"/>
              </a:rPr>
              <a:t>so that </a:t>
            </a:r>
            <a:r>
              <a:rPr lang="en-US" sz="2400" dirty="0">
                <a:latin typeface="Times New Roman" pitchFamily="18" charset="0"/>
                <a:cs typeface="Times New Roman" pitchFamily="18" charset="0"/>
              </a:rPr>
              <a:t>a better efficiency could be achieved. This needs a lot of work force</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2.7 – Alternative System</a:t>
            </a:r>
            <a:endParaRPr lang="en-US" dirty="0"/>
          </a:p>
        </p:txBody>
      </p:sp>
      <p:sp>
        <p:nvSpPr>
          <p:cNvPr id="4" name="Content Placeholder 3"/>
          <p:cNvSpPr>
            <a:spLocks noGrp="1"/>
          </p:cNvSpPr>
          <p:nvPr>
            <p:ph idx="1"/>
          </p:nvPr>
        </p:nvSpPr>
        <p:spPr>
          <a:xfrm>
            <a:off x="457200" y="838200"/>
            <a:ext cx="8229600" cy="5562600"/>
          </a:xfrm>
        </p:spPr>
        <p:txBody>
          <a:bodyPr>
            <a:noAutofit/>
          </a:bodyPr>
          <a:lstStyle/>
          <a:p>
            <a:pPr>
              <a:buNone/>
            </a:pPr>
            <a:r>
              <a:rPr lang="en-US" sz="2000" b="1" dirty="0" smtClean="0">
                <a:latin typeface="Times New Roman" pitchFamily="18" charset="0"/>
                <a:cs typeface="Times New Roman" pitchFamily="18" charset="0"/>
              </a:rPr>
              <a:t>2. Batch System:-</a:t>
            </a:r>
          </a:p>
          <a:p>
            <a:r>
              <a:rPr lang="en-US" sz="2000" dirty="0" smtClean="0">
                <a:latin typeface="Times New Roman" pitchFamily="18" charset="0"/>
                <a:cs typeface="Times New Roman" pitchFamily="18" charset="0"/>
              </a:rPr>
              <a:t>Another alternative solution can be used of computer based batch system for maintaining the information regarding purchase details, customers and employees. A batch system refers to a system in which data is processed in a periodical basis.</a:t>
            </a:r>
          </a:p>
          <a:p>
            <a:r>
              <a:rPr lang="en-US" sz="2000" dirty="0" smtClean="0">
                <a:latin typeface="Times New Roman" pitchFamily="18" charset="0"/>
                <a:cs typeface="Times New Roman" pitchFamily="18" charset="0"/>
              </a:rPr>
              <a:t>The batch system is able to achieve most of the goals and sub goals. But a batch system data is processed in sequential basis. Therefore batch system is not suggested.</a:t>
            </a:r>
          </a:p>
          <a:p>
            <a:pPr>
              <a:buNone/>
            </a:pPr>
            <a:r>
              <a:rPr lang="en-US" sz="2000" b="1" dirty="0" smtClean="0">
                <a:latin typeface="Times New Roman" pitchFamily="18" charset="0"/>
                <a:cs typeface="Times New Roman" pitchFamily="18" charset="0"/>
              </a:rPr>
              <a:t>3. Online System:-</a:t>
            </a:r>
          </a:p>
          <a:p>
            <a:r>
              <a:rPr lang="en-US" sz="2000" dirty="0" smtClean="0">
                <a:latin typeface="Times New Roman" pitchFamily="18" charset="0"/>
                <a:cs typeface="Times New Roman" pitchFamily="18" charset="0"/>
              </a:rPr>
              <a:t>This system </a:t>
            </a:r>
            <a:r>
              <a:rPr lang="en-US" sz="2000" b="1" dirty="0" smtClean="0">
                <a:latin typeface="Times New Roman" pitchFamily="18" charset="0"/>
                <a:cs typeface="Times New Roman" pitchFamily="18" charset="0"/>
              </a:rPr>
              <a:t>(HMS) provides online storage/ updations and retrieval facility. This </a:t>
            </a:r>
            <a:r>
              <a:rPr lang="en-US" sz="2000" dirty="0" smtClean="0">
                <a:latin typeface="Times New Roman" pitchFamily="18" charset="0"/>
                <a:cs typeface="Times New Roman" pitchFamily="18" charset="0"/>
              </a:rPr>
              <a:t>system promises very less or no paper  work and also provides help to Doctor and operational staff.</a:t>
            </a:r>
          </a:p>
          <a:p>
            <a:r>
              <a:rPr lang="en-US" sz="2000" dirty="0" smtClean="0">
                <a:latin typeface="Times New Roman" pitchFamily="18" charset="0"/>
                <a:cs typeface="Times New Roman" pitchFamily="18" charset="0"/>
              </a:rPr>
              <a:t>In this system everything is stored electronically so very less amount of paper work is required and information can be retrieved very easily without searching here and there into registers. This system is been discussed here.</a:t>
            </a:r>
          </a:p>
          <a:p>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 Feasibility Analysis </a:t>
            </a:r>
            <a:endParaRPr lang="en-US" dirty="0"/>
          </a:p>
        </p:txBody>
      </p:sp>
      <p:sp>
        <p:nvSpPr>
          <p:cNvPr id="4" name="Content Placeholder 3"/>
          <p:cNvSpPr>
            <a:spLocks noGrp="1"/>
          </p:cNvSpPr>
          <p:nvPr>
            <p:ph idx="1"/>
          </p:nvPr>
        </p:nvSpPr>
        <p:spPr/>
        <p:txBody>
          <a:bodyPr/>
          <a:lstStyle/>
          <a:p>
            <a:r>
              <a:rPr lang="en-US" dirty="0"/>
              <a:t>Depending on the results of the initial </a:t>
            </a:r>
            <a:r>
              <a:rPr lang="en-US" dirty="0" smtClean="0"/>
              <a:t> investigation </a:t>
            </a:r>
            <a:r>
              <a:rPr lang="en-US" dirty="0"/>
              <a:t>the survey is now expanded to </a:t>
            </a:r>
            <a:r>
              <a:rPr lang="en-US" dirty="0" smtClean="0"/>
              <a:t>a more </a:t>
            </a:r>
            <a:r>
              <a:rPr lang="en-US" dirty="0"/>
              <a:t>detailed feasibility study. “</a:t>
            </a:r>
            <a:r>
              <a:rPr lang="en-US" b="1" i="1" dirty="0"/>
              <a:t>FEASIBILITY STUDY” is a test of system </a:t>
            </a:r>
            <a:r>
              <a:rPr lang="en-US" b="1" i="1" dirty="0" smtClean="0"/>
              <a:t>proposal </a:t>
            </a:r>
            <a:r>
              <a:rPr lang="en-US" dirty="0" smtClean="0"/>
              <a:t>according </a:t>
            </a:r>
            <a:r>
              <a:rPr lang="en-US" dirty="0"/>
              <a:t>to its workability, impact of the organization, ability to meet needs </a:t>
            </a:r>
            <a:r>
              <a:rPr lang="en-US" dirty="0" smtClean="0"/>
              <a:t>and effective </a:t>
            </a:r>
            <a:r>
              <a:rPr lang="en-US" dirty="0"/>
              <a:t>use of the resources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 Feasibility Analysis </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a:buNone/>
            </a:pPr>
            <a:r>
              <a:rPr lang="en-US" b="1" u="sng" dirty="0"/>
              <a:t>Eight steps involved in the feasibility analysis are:</a:t>
            </a:r>
          </a:p>
          <a:p>
            <a:pPr>
              <a:buFont typeface="Wingdings" pitchFamily="2" charset="2"/>
              <a:buChar char="Ø"/>
            </a:pPr>
            <a:r>
              <a:rPr lang="en-US" sz="3300" dirty="0">
                <a:latin typeface="Times New Roman" pitchFamily="18" charset="0"/>
                <a:cs typeface="Times New Roman" pitchFamily="18" charset="0"/>
              </a:rPr>
              <a:t> Form a project team and appoint a project leader.</a:t>
            </a:r>
          </a:p>
          <a:p>
            <a:pPr>
              <a:buFont typeface="Wingdings" pitchFamily="2" charset="2"/>
              <a:buChar char="Ø"/>
            </a:pPr>
            <a:r>
              <a:rPr lang="en-US" sz="3300" dirty="0">
                <a:latin typeface="Times New Roman" pitchFamily="18" charset="0"/>
                <a:cs typeface="Times New Roman" pitchFamily="18" charset="0"/>
              </a:rPr>
              <a:t> Prepare system flowcharts.</a:t>
            </a:r>
          </a:p>
          <a:p>
            <a:pPr>
              <a:buFont typeface="Wingdings" pitchFamily="2" charset="2"/>
              <a:buChar char="Ø"/>
            </a:pPr>
            <a:r>
              <a:rPr lang="en-US" sz="3300" dirty="0">
                <a:latin typeface="Times New Roman" pitchFamily="18" charset="0"/>
                <a:cs typeface="Times New Roman" pitchFamily="18" charset="0"/>
              </a:rPr>
              <a:t> Enumerate potential proposed system.</a:t>
            </a:r>
          </a:p>
          <a:p>
            <a:pPr>
              <a:buFont typeface="Wingdings" pitchFamily="2" charset="2"/>
              <a:buChar char="Ø"/>
            </a:pPr>
            <a:r>
              <a:rPr lang="en-US" sz="3300" dirty="0">
                <a:latin typeface="Times New Roman" pitchFamily="18" charset="0"/>
                <a:cs typeface="Times New Roman" pitchFamily="18" charset="0"/>
              </a:rPr>
              <a:t> Define and identify characteristics of proposed system.</a:t>
            </a:r>
          </a:p>
          <a:p>
            <a:pPr>
              <a:buFont typeface="Wingdings" pitchFamily="2" charset="2"/>
              <a:buChar char="Ø"/>
            </a:pPr>
            <a:r>
              <a:rPr lang="en-US" sz="3300" dirty="0">
                <a:latin typeface="Times New Roman" pitchFamily="18" charset="0"/>
                <a:cs typeface="Times New Roman" pitchFamily="18" charset="0"/>
              </a:rPr>
              <a:t> Determine and evaluate performance and cost effective of each proposed system.</a:t>
            </a:r>
          </a:p>
          <a:p>
            <a:pPr>
              <a:buFont typeface="Wingdings" pitchFamily="2" charset="2"/>
              <a:buChar char="Ø"/>
            </a:pPr>
            <a:r>
              <a:rPr lang="en-US" sz="3300" dirty="0">
                <a:latin typeface="Times New Roman" pitchFamily="18" charset="0"/>
                <a:cs typeface="Times New Roman" pitchFamily="18" charset="0"/>
              </a:rPr>
              <a:t> Weight system performance and cost data.</a:t>
            </a:r>
          </a:p>
          <a:p>
            <a:pPr>
              <a:buFont typeface="Wingdings" pitchFamily="2" charset="2"/>
              <a:buChar char="Ø"/>
            </a:pPr>
            <a:r>
              <a:rPr lang="en-US" sz="3300" dirty="0">
                <a:latin typeface="Times New Roman" pitchFamily="18" charset="0"/>
                <a:cs typeface="Times New Roman" pitchFamily="18" charset="0"/>
              </a:rPr>
              <a:t> Select the best-proposed system.</a:t>
            </a:r>
          </a:p>
          <a:p>
            <a:pPr>
              <a:buFont typeface="Wingdings" pitchFamily="2" charset="2"/>
              <a:buChar char="Ø"/>
            </a:pPr>
            <a:r>
              <a:rPr lang="en-US" sz="3300" dirty="0">
                <a:latin typeface="Times New Roman" pitchFamily="18" charset="0"/>
                <a:cs typeface="Times New Roman" pitchFamily="18" charset="0"/>
              </a:rPr>
              <a:t> Prepare and report final project directive to management.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 Technical </a:t>
            </a:r>
            <a:r>
              <a:rPr lang="en-US" dirty="0" err="1" smtClean="0"/>
              <a:t>Feasability</a:t>
            </a:r>
            <a:endParaRPr lang="en-US" dirty="0"/>
          </a:p>
        </p:txBody>
      </p:sp>
      <p:sp>
        <p:nvSpPr>
          <p:cNvPr id="3" name="Content Placeholder 2"/>
          <p:cNvSpPr>
            <a:spLocks noGrp="1"/>
          </p:cNvSpPr>
          <p:nvPr>
            <p:ph idx="1"/>
          </p:nvPr>
        </p:nvSpPr>
        <p:spPr/>
        <p:txBody>
          <a:bodyPr/>
          <a:lstStyle/>
          <a:p>
            <a:r>
              <a:rPr lang="en-US" dirty="0" smtClean="0"/>
              <a:t>A </a:t>
            </a:r>
            <a:r>
              <a:rPr lang="en-US" dirty="0"/>
              <a:t>study of resource availability that may affect the ability to achieve an </a:t>
            </a:r>
            <a:r>
              <a:rPr lang="en-US" dirty="0" smtClean="0"/>
              <a:t>acceptable system</a:t>
            </a:r>
            <a:r>
              <a:rPr lang="en-US" dirty="0"/>
              <a:t>. This evaluation determines whether the technology needed for the </a:t>
            </a:r>
            <a:r>
              <a:rPr lang="en-US" dirty="0" smtClean="0"/>
              <a:t>proposed system </a:t>
            </a:r>
            <a:r>
              <a:rPr lang="en-US" dirty="0"/>
              <a:t>is available or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Front-end and back-end selection </a:t>
            </a:r>
            <a:endParaRPr lang="en-US" dirty="0"/>
          </a:p>
        </p:txBody>
      </p:sp>
      <p:sp>
        <p:nvSpPr>
          <p:cNvPr id="3" name="Content Placeholder 2"/>
          <p:cNvSpPr>
            <a:spLocks noGrp="1"/>
          </p:cNvSpPr>
          <p:nvPr>
            <p:ph idx="1"/>
          </p:nvPr>
        </p:nvSpPr>
        <p:spPr/>
        <p:txBody>
          <a:bodyPr>
            <a:noAutofit/>
          </a:bodyPr>
          <a:lstStyle/>
          <a:p>
            <a:pPr>
              <a:buFont typeface="Wingdings" pitchFamily="2" charset="2"/>
              <a:buChar char="Ø"/>
            </a:pPr>
            <a:r>
              <a:rPr lang="en-US" sz="2400" dirty="0" smtClean="0">
                <a:latin typeface="Times New Roman" pitchFamily="18" charset="0"/>
                <a:cs typeface="Times New Roman" pitchFamily="18" charset="0"/>
              </a:rPr>
              <a:t>An </a:t>
            </a:r>
            <a:r>
              <a:rPr lang="en-US" sz="2400" dirty="0">
                <a:latin typeface="Times New Roman" pitchFamily="18" charset="0"/>
                <a:cs typeface="Times New Roman" pitchFamily="18" charset="0"/>
              </a:rPr>
              <a:t>important issue for the development of a project </a:t>
            </a:r>
            <a:r>
              <a:rPr lang="en-US" sz="2400" dirty="0" smtClean="0">
                <a:latin typeface="Times New Roman" pitchFamily="18" charset="0"/>
                <a:cs typeface="Times New Roman" pitchFamily="18" charset="0"/>
              </a:rPr>
              <a:t>is </a:t>
            </a:r>
            <a:r>
              <a:rPr lang="en-US" sz="2400" dirty="0">
                <a:latin typeface="Times New Roman" pitchFamily="18" charset="0"/>
                <a:cs typeface="Times New Roman" pitchFamily="18" charset="0"/>
              </a:rPr>
              <a:t>the selection of suitable </a:t>
            </a:r>
            <a:r>
              <a:rPr lang="en-US" sz="2400" dirty="0" smtClean="0">
                <a:latin typeface="Times New Roman" pitchFamily="18" charset="0"/>
                <a:cs typeface="Times New Roman" pitchFamily="18" charset="0"/>
              </a:rPr>
              <a:t>front-end and </a:t>
            </a:r>
            <a:r>
              <a:rPr lang="en-US" sz="2400" dirty="0">
                <a:latin typeface="Times New Roman" pitchFamily="18" charset="0"/>
                <a:cs typeface="Times New Roman" pitchFamily="18" charset="0"/>
              </a:rPr>
              <a:t>back-end. When we decided to develop the project we went through an </a:t>
            </a:r>
            <a:r>
              <a:rPr lang="en-US" sz="2400" dirty="0" smtClean="0">
                <a:latin typeface="Times New Roman" pitchFamily="18" charset="0"/>
                <a:cs typeface="Times New Roman" pitchFamily="18" charset="0"/>
              </a:rPr>
              <a:t>extensive study </a:t>
            </a:r>
            <a:r>
              <a:rPr lang="en-US" sz="2400" dirty="0">
                <a:latin typeface="Times New Roman" pitchFamily="18" charset="0"/>
                <a:cs typeface="Times New Roman" pitchFamily="18" charset="0"/>
              </a:rPr>
              <a:t>to determine the most suitable platform that suits the needs of the organization </a:t>
            </a:r>
            <a:r>
              <a:rPr lang="en-US" sz="2400" dirty="0" smtClean="0">
                <a:latin typeface="Times New Roman" pitchFamily="18" charset="0"/>
                <a:cs typeface="Times New Roman" pitchFamily="18" charset="0"/>
              </a:rPr>
              <a:t>as well </a:t>
            </a:r>
            <a:r>
              <a:rPr lang="en-US" sz="2400" dirty="0">
                <a:latin typeface="Times New Roman" pitchFamily="18" charset="0"/>
                <a:cs typeface="Times New Roman" pitchFamily="18" charset="0"/>
              </a:rPr>
              <a:t>as helps in development of the project.</a:t>
            </a:r>
          </a:p>
          <a:p>
            <a:pPr>
              <a:buFont typeface="Wingdings" pitchFamily="2" charset="2"/>
              <a:buChar char="Ø"/>
            </a:pPr>
            <a:r>
              <a:rPr lang="en-US" sz="2400" dirty="0">
                <a:latin typeface="Times New Roman" pitchFamily="18" charset="0"/>
                <a:cs typeface="Times New Roman" pitchFamily="18" charset="0"/>
              </a:rPr>
              <a:t>The aspects of our study included the following factors</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62500" lnSpcReduction="20000"/>
          </a:bodyPr>
          <a:lstStyle/>
          <a:p>
            <a:pPr>
              <a:buNone/>
            </a:pPr>
            <a:r>
              <a:rPr lang="en-US" b="1" dirty="0" smtClean="0">
                <a:latin typeface="Times New Roman" pitchFamily="18" charset="0"/>
                <a:cs typeface="Times New Roman" pitchFamily="18" charset="0"/>
              </a:rPr>
              <a:t>Front-end selection:</a:t>
            </a:r>
          </a:p>
          <a:p>
            <a:pPr>
              <a:buNone/>
            </a:pPr>
            <a:r>
              <a:rPr lang="en-US" dirty="0" smtClean="0">
                <a:latin typeface="Times New Roman" pitchFamily="18" charset="0"/>
                <a:cs typeface="Times New Roman" pitchFamily="18" charset="0"/>
              </a:rPr>
              <a:t>1. It must have a graphical user interface that assists employees that are not from IT</a:t>
            </a:r>
          </a:p>
          <a:p>
            <a:pPr>
              <a:buNone/>
            </a:pPr>
            <a:r>
              <a:rPr lang="en-US" dirty="0" smtClean="0">
                <a:latin typeface="Times New Roman" pitchFamily="18" charset="0"/>
                <a:cs typeface="Times New Roman" pitchFamily="18" charset="0"/>
              </a:rPr>
              <a:t>background.</a:t>
            </a:r>
          </a:p>
          <a:p>
            <a:pPr>
              <a:buNone/>
            </a:pPr>
            <a:r>
              <a:rPr lang="en-US" dirty="0" smtClean="0">
                <a:latin typeface="Times New Roman" pitchFamily="18" charset="0"/>
                <a:cs typeface="Times New Roman" pitchFamily="18" charset="0"/>
              </a:rPr>
              <a:t>2. Scalability and extensibility.</a:t>
            </a:r>
          </a:p>
          <a:p>
            <a:pPr>
              <a:buNone/>
            </a:pPr>
            <a:r>
              <a:rPr lang="en-US" dirty="0" smtClean="0">
                <a:latin typeface="Times New Roman" pitchFamily="18" charset="0"/>
                <a:cs typeface="Times New Roman" pitchFamily="18" charset="0"/>
              </a:rPr>
              <a:t>3. Flexibility.</a:t>
            </a:r>
          </a:p>
          <a:p>
            <a:pPr>
              <a:buNone/>
            </a:pPr>
            <a:r>
              <a:rPr lang="en-US" dirty="0" smtClean="0">
                <a:latin typeface="Times New Roman" pitchFamily="18" charset="0"/>
                <a:cs typeface="Times New Roman" pitchFamily="18" charset="0"/>
              </a:rPr>
              <a:t>4. Robustness.</a:t>
            </a:r>
          </a:p>
          <a:p>
            <a:pPr>
              <a:buNone/>
            </a:pPr>
            <a:r>
              <a:rPr lang="en-US" dirty="0" smtClean="0">
                <a:latin typeface="Times New Roman" pitchFamily="18" charset="0"/>
                <a:cs typeface="Times New Roman" pitchFamily="18" charset="0"/>
              </a:rPr>
              <a:t>5. According to the organization requirement and the culture.</a:t>
            </a:r>
          </a:p>
          <a:p>
            <a:pPr>
              <a:buNone/>
            </a:pPr>
            <a:r>
              <a:rPr lang="en-US" dirty="0" smtClean="0">
                <a:latin typeface="Times New Roman" pitchFamily="18" charset="0"/>
                <a:cs typeface="Times New Roman" pitchFamily="18" charset="0"/>
              </a:rPr>
              <a:t>6. Must provide excellent reporting features with good printing support.</a:t>
            </a:r>
          </a:p>
          <a:p>
            <a:pPr>
              <a:buNone/>
            </a:pPr>
            <a:r>
              <a:rPr lang="en-US" dirty="0" smtClean="0">
                <a:latin typeface="Times New Roman" pitchFamily="18" charset="0"/>
                <a:cs typeface="Times New Roman" pitchFamily="18" charset="0"/>
              </a:rPr>
              <a:t>7. Platform independent.</a:t>
            </a:r>
          </a:p>
          <a:p>
            <a:pPr>
              <a:buNone/>
            </a:pPr>
            <a:r>
              <a:rPr lang="en-US" dirty="0" smtClean="0">
                <a:latin typeface="Times New Roman" pitchFamily="18" charset="0"/>
                <a:cs typeface="Times New Roman" pitchFamily="18" charset="0"/>
              </a:rPr>
              <a:t>8. Easy to debug and maintain.</a:t>
            </a:r>
          </a:p>
          <a:p>
            <a:pPr>
              <a:buNone/>
            </a:pPr>
            <a:r>
              <a:rPr lang="en-US" dirty="0" smtClean="0">
                <a:latin typeface="Times New Roman" pitchFamily="18" charset="0"/>
                <a:cs typeface="Times New Roman" pitchFamily="18" charset="0"/>
              </a:rPr>
              <a:t>9. Event driven programming facility.</a:t>
            </a:r>
          </a:p>
          <a:p>
            <a:pPr>
              <a:buNone/>
            </a:pPr>
            <a:r>
              <a:rPr lang="en-US" dirty="0" smtClean="0">
                <a:latin typeface="Times New Roman" pitchFamily="18" charset="0"/>
                <a:cs typeface="Times New Roman" pitchFamily="18" charset="0"/>
              </a:rPr>
              <a:t>10. Front end must support some popular back end like Ms Access.</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According to the above stated features we selected VB6.0 as the front-end for</a:t>
            </a:r>
          </a:p>
          <a:p>
            <a:pPr>
              <a:buNone/>
            </a:pPr>
            <a:r>
              <a:rPr lang="en-US" dirty="0" smtClean="0">
                <a:latin typeface="Times New Roman" pitchFamily="18" charset="0"/>
                <a:cs typeface="Times New Roman" pitchFamily="18" charset="0"/>
              </a:rPr>
              <a:t>developing our project.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10000"/>
          </a:bodyPr>
          <a:lstStyle/>
          <a:p>
            <a:pPr>
              <a:buNone/>
            </a:pPr>
            <a:r>
              <a:rPr lang="en-US" b="1" dirty="0"/>
              <a:t>Back-end Selection:</a:t>
            </a:r>
          </a:p>
          <a:p>
            <a:pPr>
              <a:buNone/>
            </a:pPr>
            <a:r>
              <a:rPr lang="en-US" dirty="0"/>
              <a:t>1. Multiple user support.</a:t>
            </a:r>
          </a:p>
          <a:p>
            <a:pPr>
              <a:buNone/>
            </a:pPr>
            <a:r>
              <a:rPr lang="en-US" dirty="0"/>
              <a:t>2. Efficient data handling.</a:t>
            </a:r>
          </a:p>
          <a:p>
            <a:pPr>
              <a:buNone/>
            </a:pPr>
            <a:r>
              <a:rPr lang="en-US" dirty="0"/>
              <a:t>3. Provide inherent features for security.</a:t>
            </a:r>
          </a:p>
          <a:p>
            <a:pPr>
              <a:buNone/>
            </a:pPr>
            <a:r>
              <a:rPr lang="en-US" dirty="0"/>
              <a:t>4. Efficient data retrieval and maintenance.</a:t>
            </a:r>
          </a:p>
          <a:p>
            <a:pPr>
              <a:buNone/>
            </a:pPr>
            <a:r>
              <a:rPr lang="en-US" dirty="0"/>
              <a:t>5. Stored procedures.</a:t>
            </a:r>
          </a:p>
          <a:p>
            <a:pPr>
              <a:buNone/>
            </a:pPr>
            <a:r>
              <a:rPr lang="en-US" dirty="0"/>
              <a:t>6. Popularity.</a:t>
            </a:r>
          </a:p>
          <a:p>
            <a:pPr>
              <a:buNone/>
            </a:pPr>
            <a:r>
              <a:rPr lang="en-US" dirty="0"/>
              <a:t>7. Operating System compatible.</a:t>
            </a:r>
          </a:p>
          <a:p>
            <a:pPr>
              <a:buNone/>
            </a:pPr>
            <a:r>
              <a:rPr lang="en-US" dirty="0"/>
              <a:t>8. Easy to install.</a:t>
            </a:r>
          </a:p>
          <a:p>
            <a:pPr>
              <a:buNone/>
            </a:pPr>
            <a:r>
              <a:rPr lang="en-US" dirty="0"/>
              <a:t>9. Various drivers must be available.</a:t>
            </a:r>
          </a:p>
          <a:p>
            <a:pPr>
              <a:buNone/>
            </a:pPr>
            <a:r>
              <a:rPr lang="en-US" dirty="0"/>
              <a:t>10. Easy to implant with the Front-end.</a:t>
            </a:r>
          </a:p>
          <a:p>
            <a:pPr>
              <a:buNone/>
            </a:pPr>
            <a:r>
              <a:rPr lang="en-US" dirty="0" smtClean="0"/>
              <a:t>	According </a:t>
            </a:r>
            <a:r>
              <a:rPr lang="en-US" dirty="0"/>
              <a:t>to above stated features we </a:t>
            </a:r>
            <a:r>
              <a:rPr lang="en-US" dirty="0" smtClean="0"/>
              <a:t>selected             </a:t>
            </a:r>
            <a:r>
              <a:rPr lang="en-US" dirty="0"/>
              <a:t>Ms-Access as the backend.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3.2 - Economic Feasibility</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Economic </a:t>
            </a:r>
            <a:r>
              <a:rPr lang="en-US" sz="2400" dirty="0">
                <a:latin typeface="Times New Roman" pitchFamily="18" charset="0"/>
                <a:cs typeface="Times New Roman" pitchFamily="18" charset="0"/>
              </a:rPr>
              <a:t>justification is generally the “Bottom Line” consideration for most systems.</a:t>
            </a:r>
          </a:p>
          <a:p>
            <a:r>
              <a:rPr lang="en-US" sz="2400" dirty="0">
                <a:latin typeface="Times New Roman" pitchFamily="18" charset="0"/>
                <a:cs typeface="Times New Roman" pitchFamily="18" charset="0"/>
              </a:rPr>
              <a:t>Economic justification includes a broad range of concerns that includes cost </a:t>
            </a:r>
            <a:r>
              <a:rPr lang="en-US" sz="2400" dirty="0" smtClean="0">
                <a:latin typeface="Times New Roman" pitchFamily="18" charset="0"/>
                <a:cs typeface="Times New Roman" pitchFamily="18" charset="0"/>
              </a:rPr>
              <a:t>benefit analysis.</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In this we weight the cost and the benefits associated with the </a:t>
            </a:r>
            <a:r>
              <a:rPr lang="en-US" sz="2400" dirty="0" smtClean="0">
                <a:latin typeface="Times New Roman" pitchFamily="18" charset="0"/>
                <a:cs typeface="Times New Roman" pitchFamily="18" charset="0"/>
              </a:rPr>
              <a:t>candidate system </a:t>
            </a:r>
            <a:r>
              <a:rPr lang="en-US" sz="2400" dirty="0">
                <a:latin typeface="Times New Roman" pitchFamily="18" charset="0"/>
                <a:cs typeface="Times New Roman" pitchFamily="18" charset="0"/>
              </a:rPr>
              <a:t>and if it suits the basic purpose of the organization i.e. profit making, the </a:t>
            </a:r>
            <a:r>
              <a:rPr lang="en-US" sz="2400" dirty="0" smtClean="0">
                <a:latin typeface="Times New Roman" pitchFamily="18" charset="0"/>
                <a:cs typeface="Times New Roman" pitchFamily="18" charset="0"/>
              </a:rPr>
              <a:t>project is </a:t>
            </a:r>
            <a:r>
              <a:rPr lang="en-US" sz="2400" dirty="0">
                <a:latin typeface="Times New Roman" pitchFamily="18" charset="0"/>
                <a:cs typeface="Times New Roman" pitchFamily="18" charset="0"/>
              </a:rPr>
              <a:t>making to the analysis and design phase.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3.2 - Economic Feasibility</a:t>
            </a:r>
            <a:endParaRPr lang="en-US" dirty="0"/>
          </a:p>
        </p:txBody>
      </p:sp>
      <p:sp>
        <p:nvSpPr>
          <p:cNvPr id="4" name="Content Placeholder 3"/>
          <p:cNvSpPr>
            <a:spLocks noGrp="1"/>
          </p:cNvSpPr>
          <p:nvPr>
            <p:ph idx="1"/>
          </p:nvPr>
        </p:nvSpPr>
        <p:spPr>
          <a:xfrm>
            <a:off x="533400" y="1219200"/>
            <a:ext cx="8229600" cy="5257800"/>
          </a:xfrm>
        </p:spPr>
        <p:txBody>
          <a:bodyPr>
            <a:noAutofit/>
          </a:bodyPr>
          <a:lstStyle/>
          <a:p>
            <a:pPr>
              <a:buNone/>
            </a:pPr>
            <a:r>
              <a:rPr lang="en-US" sz="2000" b="1" u="sng" dirty="0">
                <a:latin typeface="Times New Roman" pitchFamily="18" charset="0"/>
                <a:cs typeface="Times New Roman" pitchFamily="18" charset="0"/>
              </a:rPr>
              <a:t>The financial and the economic questions during the preliminary investigation </a:t>
            </a:r>
            <a:r>
              <a:rPr lang="en-US" sz="2000" b="1" u="sng" dirty="0" smtClean="0">
                <a:latin typeface="Times New Roman" pitchFamily="18" charset="0"/>
                <a:cs typeface="Times New Roman" pitchFamily="18" charset="0"/>
              </a:rPr>
              <a:t>are verified </a:t>
            </a:r>
            <a:r>
              <a:rPr lang="en-US" sz="2000" b="1" u="sng" dirty="0">
                <a:latin typeface="Times New Roman" pitchFamily="18" charset="0"/>
                <a:cs typeface="Times New Roman" pitchFamily="18" charset="0"/>
              </a:rPr>
              <a:t>to estimate the following:</a:t>
            </a: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cost to conduct a full system investigation</a:t>
            </a:r>
            <a:r>
              <a:rPr lang="en-US" sz="2000" dirty="0" smtClean="0">
                <a:latin typeface="Times New Roman" pitchFamily="18" charset="0"/>
                <a:cs typeface="Times New Roman" pitchFamily="18" charset="0"/>
              </a:rPr>
              <a:t>.</a:t>
            </a:r>
          </a:p>
          <a:p>
            <a:pPr>
              <a:buFont typeface="Wingdings" pitchFamily="2" charset="2"/>
              <a:buChar char="Ø"/>
            </a:pPr>
            <a:r>
              <a:rPr lang="en-US" sz="2000" dirty="0">
                <a:latin typeface="Times New Roman" pitchFamily="18" charset="0"/>
                <a:cs typeface="Times New Roman" pitchFamily="18" charset="0"/>
              </a:rPr>
              <a:t>The cost of hardware and software for the class of application being considered.</a:t>
            </a:r>
          </a:p>
          <a:p>
            <a:pPr>
              <a:buFont typeface="Wingdings" pitchFamily="2" charset="2"/>
              <a:buChar char="Ø"/>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benefits in the form of reduced cost.</a:t>
            </a:r>
          </a:p>
          <a:p>
            <a:pPr>
              <a:buFont typeface="Wingdings" pitchFamily="2" charset="2"/>
              <a:buChar char="Ø"/>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proposed system will give the minute information, as a result </a:t>
            </a:r>
            <a:r>
              <a:rPr lang="en-US" sz="2000" dirty="0" smtClean="0">
                <a:latin typeface="Times New Roman" pitchFamily="18" charset="0"/>
                <a:cs typeface="Times New Roman" pitchFamily="18" charset="0"/>
              </a:rPr>
              <a:t>the performance </a:t>
            </a:r>
            <a:r>
              <a:rPr lang="en-US" sz="2000" dirty="0">
                <a:latin typeface="Times New Roman" pitchFamily="18" charset="0"/>
                <a:cs typeface="Times New Roman" pitchFamily="18" charset="0"/>
              </a:rPr>
              <a:t>is improved which in turn may be expected to provide </a:t>
            </a:r>
            <a:r>
              <a:rPr lang="en-US" sz="2000" dirty="0" smtClean="0">
                <a:latin typeface="Times New Roman" pitchFamily="18" charset="0"/>
                <a:cs typeface="Times New Roman" pitchFamily="18" charset="0"/>
              </a:rPr>
              <a:t>increased profits</a:t>
            </a:r>
            <a:r>
              <a:rPr lang="en-US" sz="2000" dirty="0">
                <a:latin typeface="Times New Roman" pitchFamily="18" charset="0"/>
                <a:cs typeface="Times New Roman" pitchFamily="18" charset="0"/>
              </a:rPr>
              <a:t>.</a:t>
            </a:r>
          </a:p>
          <a:p>
            <a:pPr>
              <a:buFont typeface="Wingdings" pitchFamily="2" charset="2"/>
              <a:buChar char="Ø"/>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This feasibility checks whether the system can be developed with the </a:t>
            </a:r>
            <a:r>
              <a:rPr lang="en-US" sz="2000" dirty="0" smtClean="0">
                <a:latin typeface="Times New Roman" pitchFamily="18" charset="0"/>
                <a:cs typeface="Times New Roman" pitchFamily="18" charset="0"/>
              </a:rPr>
              <a:t>available funds</a:t>
            </a:r>
            <a:r>
              <a:rPr lang="en-US" sz="2000" dirty="0">
                <a:latin typeface="Times New Roman" pitchFamily="18" charset="0"/>
                <a:cs typeface="Times New Roman" pitchFamily="18" charset="0"/>
              </a:rPr>
              <a:t>. The </a:t>
            </a:r>
            <a:r>
              <a:rPr lang="en-US" sz="2000" b="1" dirty="0">
                <a:latin typeface="Times New Roman" pitchFamily="18" charset="0"/>
                <a:cs typeface="Times New Roman" pitchFamily="18" charset="0"/>
              </a:rPr>
              <a:t>Hospital Management System does not require enormous amount </a:t>
            </a:r>
            <a:r>
              <a:rPr lang="en-US" sz="2000" b="1" dirty="0" smtClean="0">
                <a:latin typeface="Times New Roman" pitchFamily="18" charset="0"/>
                <a:cs typeface="Times New Roman" pitchFamily="18" charset="0"/>
              </a:rPr>
              <a:t>of </a:t>
            </a:r>
            <a:r>
              <a:rPr lang="en-US" sz="2000" dirty="0" smtClean="0">
                <a:latin typeface="Times New Roman" pitchFamily="18" charset="0"/>
                <a:cs typeface="Times New Roman" pitchFamily="18" charset="0"/>
              </a:rPr>
              <a:t>money </a:t>
            </a:r>
            <a:r>
              <a:rPr lang="en-US" sz="2000" dirty="0">
                <a:latin typeface="Times New Roman" pitchFamily="18" charset="0"/>
                <a:cs typeface="Times New Roman" pitchFamily="18" charset="0"/>
              </a:rPr>
              <a:t>to be developed. This can be done economically if planned judicially, so </a:t>
            </a:r>
            <a:r>
              <a:rPr lang="en-US" sz="2000" dirty="0" smtClean="0">
                <a:latin typeface="Times New Roman" pitchFamily="18" charset="0"/>
                <a:cs typeface="Times New Roman" pitchFamily="18" charset="0"/>
              </a:rPr>
              <a:t>it is </a:t>
            </a:r>
            <a:r>
              <a:rPr lang="en-US" sz="2000" dirty="0">
                <a:latin typeface="Times New Roman" pitchFamily="18" charset="0"/>
                <a:cs typeface="Times New Roman" pitchFamily="18" charset="0"/>
              </a:rPr>
              <a:t>economically feasible. The cost of project depends upon the number of </a:t>
            </a:r>
            <a:r>
              <a:rPr lang="en-US" sz="2000" dirty="0" smtClean="0">
                <a:latin typeface="Times New Roman" pitchFamily="18" charset="0"/>
                <a:cs typeface="Times New Roman" pitchFamily="18" charset="0"/>
              </a:rPr>
              <a:t>man-hours required</a:t>
            </a:r>
            <a:endParaRPr lang="en-US" sz="20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3.3 -  Operational Feasibility </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It </a:t>
            </a:r>
            <a:r>
              <a:rPr lang="en-US" dirty="0"/>
              <a:t>is mainly related to human organizations and political aspects. The points to </a:t>
            </a:r>
            <a:r>
              <a:rPr lang="en-US" dirty="0" smtClean="0"/>
              <a:t>be considered </a:t>
            </a:r>
            <a:r>
              <a:rPr lang="en-US" dirty="0"/>
              <a:t>are:</a:t>
            </a:r>
          </a:p>
          <a:p>
            <a:pPr>
              <a:buFont typeface="Wingdings" pitchFamily="2" charset="2"/>
              <a:buChar char="Ø"/>
            </a:pPr>
            <a:r>
              <a:rPr lang="en-US" dirty="0" smtClean="0"/>
              <a:t> </a:t>
            </a:r>
            <a:r>
              <a:rPr lang="en-US" dirty="0"/>
              <a:t>What changes will be brought with the system?</a:t>
            </a:r>
          </a:p>
          <a:p>
            <a:pPr>
              <a:buFont typeface="Wingdings" pitchFamily="2" charset="2"/>
              <a:buChar char="Ø"/>
            </a:pPr>
            <a:r>
              <a:rPr lang="en-US" dirty="0" smtClean="0"/>
              <a:t> </a:t>
            </a:r>
            <a:r>
              <a:rPr lang="en-US" dirty="0"/>
              <a:t>What organization structures are disturbed?</a:t>
            </a:r>
          </a:p>
          <a:p>
            <a:pPr>
              <a:buFont typeface="Wingdings" pitchFamily="2" charset="2"/>
              <a:buChar char="Ø"/>
            </a:pPr>
            <a:r>
              <a:rPr lang="en-US" dirty="0" smtClean="0"/>
              <a:t> </a:t>
            </a:r>
            <a:r>
              <a:rPr lang="en-US" dirty="0"/>
              <a:t>What new skills will be required? Do the existing staff members have </a:t>
            </a:r>
            <a:r>
              <a:rPr lang="en-US" dirty="0" smtClean="0"/>
              <a:t>these skills</a:t>
            </a:r>
            <a:r>
              <a:rPr lang="en-US" dirty="0"/>
              <a:t>? If not, can they be trained in due course of time?</a:t>
            </a:r>
          </a:p>
          <a:p>
            <a:pPr>
              <a:buNone/>
            </a:pPr>
            <a:r>
              <a:rPr lang="en-US" dirty="0" smtClean="0"/>
              <a:t>	The </a:t>
            </a:r>
            <a:r>
              <a:rPr lang="en-US" dirty="0"/>
              <a:t>system is operationally feasible as it very easy for the End users to operate it. </a:t>
            </a:r>
            <a:r>
              <a:rPr lang="en-US" dirty="0" smtClean="0"/>
              <a:t>It only </a:t>
            </a:r>
            <a:r>
              <a:rPr lang="en-US" dirty="0"/>
              <a:t>needs basic information about Windows platform.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3.4 - Schedule feasibility </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t>Time </a:t>
            </a:r>
            <a:r>
              <a:rPr lang="en-US" dirty="0"/>
              <a:t>evaluation is the most important consideration in the development of project. </a:t>
            </a:r>
            <a:endParaRPr lang="en-US" dirty="0" smtClean="0"/>
          </a:p>
          <a:p>
            <a:pPr>
              <a:buFont typeface="Wingdings" pitchFamily="2" charset="2"/>
              <a:buChar char="Ø"/>
            </a:pPr>
            <a:r>
              <a:rPr lang="en-US" dirty="0" smtClean="0"/>
              <a:t>The time </a:t>
            </a:r>
            <a:r>
              <a:rPr lang="en-US" dirty="0"/>
              <a:t>schedule required for the developed of this project is very important since </a:t>
            </a:r>
            <a:r>
              <a:rPr lang="en-US" dirty="0" smtClean="0"/>
              <a:t>more development </a:t>
            </a:r>
            <a:r>
              <a:rPr lang="en-US" dirty="0"/>
              <a:t>time effect machine time, cost and cause delay in the development </a:t>
            </a:r>
            <a:r>
              <a:rPr lang="en-US" dirty="0" smtClean="0"/>
              <a:t>of other </a:t>
            </a:r>
            <a:r>
              <a:rPr lang="en-US" dirty="0"/>
              <a:t>systems.</a:t>
            </a:r>
          </a:p>
          <a:p>
            <a:pPr>
              <a:buFont typeface="Wingdings" pitchFamily="2" charset="2"/>
              <a:buChar char="Ø"/>
            </a:pPr>
            <a:r>
              <a:rPr lang="en-US" dirty="0"/>
              <a:t>A reliable </a:t>
            </a:r>
            <a:r>
              <a:rPr lang="en-US" b="1" dirty="0"/>
              <a:t>Hospital Management System can be developed in the considerable </a:t>
            </a:r>
            <a:r>
              <a:rPr lang="en-US" b="1" dirty="0" smtClean="0"/>
              <a:t>amount </a:t>
            </a:r>
            <a:r>
              <a:rPr lang="en-US" dirty="0" smtClean="0"/>
              <a:t>of </a:t>
            </a:r>
            <a:r>
              <a:rPr lang="en-US" dirty="0"/>
              <a:t>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457200" y="152400"/>
            <a:ext cx="8486775" cy="5981700"/>
          </a:xfrm>
          <a:prstGeom prst="rect">
            <a:avLst/>
          </a:prstGeom>
          <a:noFill/>
          <a:ln w="9525">
            <a:noFill/>
            <a:miter lim="800000"/>
            <a:headEnd/>
            <a:tailEnd/>
          </a:ln>
          <a:effectLst/>
        </p:spPr>
      </p:pic>
      <p:sp>
        <p:nvSpPr>
          <p:cNvPr id="5" name="TextBox 4"/>
          <p:cNvSpPr txBox="1"/>
          <p:nvPr/>
        </p:nvSpPr>
        <p:spPr>
          <a:xfrm>
            <a:off x="228600" y="3733800"/>
            <a:ext cx="990600" cy="381000"/>
          </a:xfrm>
          <a:prstGeom prst="rect">
            <a:avLst/>
          </a:prstGeom>
          <a:noFill/>
        </p:spPr>
        <p:txBody>
          <a:bodyPr wrap="square" rtlCol="0">
            <a:spAutoFit/>
          </a:bodyPr>
          <a:lstStyle/>
          <a:p>
            <a:r>
              <a:rPr lang="en-US" dirty="0" smtClean="0"/>
              <a:t>DFD-0</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100013" y="376238"/>
            <a:ext cx="8943975" cy="6105525"/>
          </a:xfrm>
          <a:prstGeom prst="rect">
            <a:avLst/>
          </a:prstGeom>
          <a:noFill/>
          <a:ln w="9525">
            <a:noFill/>
            <a:miter lim="800000"/>
            <a:headEnd/>
            <a:tailEnd/>
          </a:ln>
          <a:effectLst/>
        </p:spPr>
      </p:pic>
      <p:sp>
        <p:nvSpPr>
          <p:cNvPr id="5" name="TextBox 4"/>
          <p:cNvSpPr txBox="1"/>
          <p:nvPr/>
        </p:nvSpPr>
        <p:spPr>
          <a:xfrm>
            <a:off x="228600" y="762000"/>
            <a:ext cx="1600200" cy="369332"/>
          </a:xfrm>
          <a:prstGeom prst="rect">
            <a:avLst/>
          </a:prstGeom>
          <a:noFill/>
        </p:spPr>
        <p:txBody>
          <a:bodyPr wrap="square" rtlCol="0">
            <a:spAutoFit/>
          </a:bodyPr>
          <a:lstStyle/>
          <a:p>
            <a:r>
              <a:rPr lang="en-US" dirty="0" smtClean="0"/>
              <a:t>DFD –Level-1</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604838" y="304800"/>
            <a:ext cx="7934325" cy="5876925"/>
          </a:xfrm>
          <a:prstGeom prst="rect">
            <a:avLst/>
          </a:prstGeom>
          <a:noFill/>
          <a:ln w="9525">
            <a:noFill/>
            <a:miter lim="800000"/>
            <a:headEnd/>
            <a:tailEnd/>
          </a:ln>
          <a:effectLst/>
        </p:spPr>
      </p:pic>
      <p:sp>
        <p:nvSpPr>
          <p:cNvPr id="5" name="TextBox 4"/>
          <p:cNvSpPr txBox="1"/>
          <p:nvPr/>
        </p:nvSpPr>
        <p:spPr>
          <a:xfrm>
            <a:off x="990600" y="914400"/>
            <a:ext cx="1524000" cy="381000"/>
          </a:xfrm>
          <a:prstGeom prst="rect">
            <a:avLst/>
          </a:prstGeom>
          <a:noFill/>
        </p:spPr>
        <p:txBody>
          <a:bodyPr wrap="square" rtlCol="0">
            <a:spAutoFit/>
          </a:bodyPr>
          <a:lstStyle/>
          <a:p>
            <a:r>
              <a:rPr lang="en-US" dirty="0" smtClean="0"/>
              <a:t>DFD-Level-2</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914400"/>
            <a:ext cx="1524000" cy="381000"/>
          </a:xfrm>
          <a:prstGeom prst="rect">
            <a:avLst/>
          </a:prstGeom>
          <a:noFill/>
        </p:spPr>
        <p:txBody>
          <a:bodyPr wrap="square" rtlCol="0">
            <a:spAutoFit/>
          </a:bodyPr>
          <a:lstStyle/>
          <a:p>
            <a:r>
              <a:rPr lang="en-US" dirty="0" smtClean="0"/>
              <a:t>DFD-Level-2</a:t>
            </a:r>
            <a:endParaRPr lang="en-US" dirty="0"/>
          </a:p>
        </p:txBody>
      </p:sp>
      <p:pic>
        <p:nvPicPr>
          <p:cNvPr id="5122" name="Picture 2"/>
          <p:cNvPicPr>
            <a:picLocks noChangeAspect="1" noChangeArrowheads="1"/>
          </p:cNvPicPr>
          <p:nvPr/>
        </p:nvPicPr>
        <p:blipFill>
          <a:blip r:embed="rId2"/>
          <a:srcRect/>
          <a:stretch>
            <a:fillRect/>
          </a:stretch>
        </p:blipFill>
        <p:spPr bwMode="auto">
          <a:xfrm>
            <a:off x="304800" y="457200"/>
            <a:ext cx="8458200" cy="5943600"/>
          </a:xfrm>
          <a:prstGeom prst="rect">
            <a:avLst/>
          </a:prstGeom>
          <a:noFill/>
          <a:ln w="9525">
            <a:noFill/>
            <a:miter lim="800000"/>
            <a:headEnd/>
            <a:tailEnd/>
          </a:ln>
          <a:effectLst/>
        </p:spPr>
      </p:pic>
      <p:sp>
        <p:nvSpPr>
          <p:cNvPr id="6" name="TextBox 5"/>
          <p:cNvSpPr txBox="1"/>
          <p:nvPr/>
        </p:nvSpPr>
        <p:spPr>
          <a:xfrm>
            <a:off x="7086600" y="990600"/>
            <a:ext cx="1600200" cy="369332"/>
          </a:xfrm>
          <a:prstGeom prst="rect">
            <a:avLst/>
          </a:prstGeom>
          <a:noFill/>
        </p:spPr>
        <p:txBody>
          <a:bodyPr wrap="square" rtlCol="0">
            <a:spAutoFit/>
          </a:bodyPr>
          <a:lstStyle/>
          <a:p>
            <a:r>
              <a:rPr lang="en-US" dirty="0" smtClean="0"/>
              <a:t>DFD-Level-3</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381000"/>
            <a:ext cx="9144000" cy="5715000"/>
          </a:xfrm>
          <a:prstGeom prst="rect">
            <a:avLst/>
          </a:prstGeom>
          <a:noFill/>
          <a:ln w="9525">
            <a:noFill/>
            <a:miter lim="800000"/>
            <a:headEnd/>
            <a:tailEnd/>
          </a:ln>
          <a:effectLst/>
        </p:spPr>
      </p:pic>
      <p:sp>
        <p:nvSpPr>
          <p:cNvPr id="7" name="TextBox 6"/>
          <p:cNvSpPr txBox="1"/>
          <p:nvPr/>
        </p:nvSpPr>
        <p:spPr>
          <a:xfrm>
            <a:off x="2667000" y="6096000"/>
            <a:ext cx="4648200" cy="369332"/>
          </a:xfrm>
          <a:prstGeom prst="rect">
            <a:avLst/>
          </a:prstGeom>
          <a:noFill/>
        </p:spPr>
        <p:txBody>
          <a:bodyPr wrap="square" rtlCol="0">
            <a:spAutoFit/>
          </a:bodyPr>
          <a:lstStyle/>
          <a:p>
            <a:r>
              <a:rPr lang="en-US" dirty="0" smtClean="0"/>
              <a:t>ER-Diagram</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7000" y="6096000"/>
            <a:ext cx="4648200" cy="369332"/>
          </a:xfrm>
          <a:prstGeom prst="rect">
            <a:avLst/>
          </a:prstGeom>
          <a:noFill/>
        </p:spPr>
        <p:txBody>
          <a:bodyPr wrap="square" rtlCol="0">
            <a:spAutoFit/>
          </a:bodyPr>
          <a:lstStyle/>
          <a:p>
            <a:r>
              <a:rPr lang="en-US" dirty="0" smtClean="0"/>
              <a:t>Use –Case Diagram</a:t>
            </a:r>
            <a:endParaRPr lang="en-US" dirty="0"/>
          </a:p>
        </p:txBody>
      </p:sp>
      <p:pic>
        <p:nvPicPr>
          <p:cNvPr id="25602" name="Picture 2"/>
          <p:cNvPicPr>
            <a:picLocks noChangeAspect="1" noChangeArrowheads="1"/>
          </p:cNvPicPr>
          <p:nvPr/>
        </p:nvPicPr>
        <p:blipFill>
          <a:blip r:embed="rId2"/>
          <a:srcRect/>
          <a:stretch>
            <a:fillRect/>
          </a:stretch>
        </p:blipFill>
        <p:spPr bwMode="auto">
          <a:xfrm>
            <a:off x="0" y="381000"/>
            <a:ext cx="8762999" cy="546735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7000" y="6096000"/>
            <a:ext cx="4648200" cy="369332"/>
          </a:xfrm>
          <a:prstGeom prst="rect">
            <a:avLst/>
          </a:prstGeom>
          <a:noFill/>
        </p:spPr>
        <p:txBody>
          <a:bodyPr wrap="square" rtlCol="0">
            <a:spAutoFit/>
          </a:bodyPr>
          <a:lstStyle/>
          <a:p>
            <a:r>
              <a:rPr lang="en-US" dirty="0" smtClean="0"/>
              <a:t>Sequence Diagram</a:t>
            </a:r>
            <a:endParaRPr lang="en-US" dirty="0"/>
          </a:p>
        </p:txBody>
      </p:sp>
      <p:pic>
        <p:nvPicPr>
          <p:cNvPr id="26626" name="Picture 2"/>
          <p:cNvPicPr>
            <a:picLocks noChangeAspect="1" noChangeArrowheads="1"/>
          </p:cNvPicPr>
          <p:nvPr/>
        </p:nvPicPr>
        <p:blipFill>
          <a:blip r:embed="rId2"/>
          <a:srcRect/>
          <a:stretch>
            <a:fillRect/>
          </a:stretch>
        </p:blipFill>
        <p:spPr bwMode="auto">
          <a:xfrm>
            <a:off x="1219200" y="304800"/>
            <a:ext cx="7086600" cy="574357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7000" y="6096000"/>
            <a:ext cx="4648200" cy="369332"/>
          </a:xfrm>
          <a:prstGeom prst="rect">
            <a:avLst/>
          </a:prstGeom>
          <a:noFill/>
        </p:spPr>
        <p:txBody>
          <a:bodyPr wrap="square" rtlCol="0">
            <a:spAutoFit/>
          </a:bodyPr>
          <a:lstStyle/>
          <a:p>
            <a:r>
              <a:rPr lang="en-US" dirty="0" err="1" smtClean="0"/>
              <a:t>Collabaration</a:t>
            </a:r>
            <a:r>
              <a:rPr lang="en-US" dirty="0" smtClean="0"/>
              <a:t>  Diagram</a:t>
            </a:r>
            <a:endParaRPr lang="en-US" dirty="0"/>
          </a:p>
        </p:txBody>
      </p:sp>
      <p:pic>
        <p:nvPicPr>
          <p:cNvPr id="27650" name="Picture 2"/>
          <p:cNvPicPr>
            <a:picLocks noChangeAspect="1" noChangeArrowheads="1"/>
          </p:cNvPicPr>
          <p:nvPr/>
        </p:nvPicPr>
        <p:blipFill>
          <a:blip r:embed="rId2"/>
          <a:srcRect/>
          <a:stretch>
            <a:fillRect/>
          </a:stretch>
        </p:blipFill>
        <p:spPr bwMode="auto">
          <a:xfrm>
            <a:off x="1295400" y="304800"/>
            <a:ext cx="6934199" cy="555307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7000" y="6096000"/>
            <a:ext cx="4648200" cy="369332"/>
          </a:xfrm>
          <a:prstGeom prst="rect">
            <a:avLst/>
          </a:prstGeom>
          <a:noFill/>
        </p:spPr>
        <p:txBody>
          <a:bodyPr wrap="square" rtlCol="0">
            <a:spAutoFit/>
          </a:bodyPr>
          <a:lstStyle/>
          <a:p>
            <a:r>
              <a:rPr lang="en-US" dirty="0" smtClean="0"/>
              <a:t>State chart Diagram</a:t>
            </a:r>
            <a:endParaRPr lang="en-US" dirty="0"/>
          </a:p>
        </p:txBody>
      </p:sp>
      <p:pic>
        <p:nvPicPr>
          <p:cNvPr id="28675" name="Picture 3"/>
          <p:cNvPicPr>
            <a:picLocks noChangeAspect="1" noChangeArrowheads="1"/>
          </p:cNvPicPr>
          <p:nvPr/>
        </p:nvPicPr>
        <p:blipFill>
          <a:blip r:embed="rId2"/>
          <a:srcRect/>
          <a:stretch>
            <a:fillRect/>
          </a:stretch>
        </p:blipFill>
        <p:spPr bwMode="auto">
          <a:xfrm>
            <a:off x="1066800" y="609600"/>
            <a:ext cx="7772400" cy="52578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Chart Diagram</a:t>
            </a:r>
            <a:endParaRPr lang="en-US" dirty="0"/>
          </a:p>
        </p:txBody>
      </p:sp>
      <p:pic>
        <p:nvPicPr>
          <p:cNvPr id="24578" name="Picture 2"/>
          <p:cNvPicPr>
            <a:picLocks noChangeAspect="1" noChangeArrowheads="1"/>
          </p:cNvPicPr>
          <p:nvPr/>
        </p:nvPicPr>
        <p:blipFill>
          <a:blip r:embed="rId2"/>
          <a:srcRect/>
          <a:stretch>
            <a:fillRect/>
          </a:stretch>
        </p:blipFill>
        <p:spPr bwMode="auto">
          <a:xfrm>
            <a:off x="0" y="1752600"/>
            <a:ext cx="9144000" cy="44196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4.bp.blogspot.com/-qkKEa0VWK24/Tbkqlv406TI/AAAAAAAAA_M/t6te3DV-0Pw/s1600/Activity-Diagram-for-Online-Hospital-Management-System-Application-CS1403-CASE-Tools-Laboratory-UML-OOAD-Rational-Rose-Software.PNG"/>
          <p:cNvPicPr>
            <a:picLocks noChangeAspect="1" noChangeArrowheads="1"/>
          </p:cNvPicPr>
          <p:nvPr/>
        </p:nvPicPr>
        <p:blipFill>
          <a:blip r:embed="rId2"/>
          <a:srcRect/>
          <a:stretch>
            <a:fillRect/>
          </a:stretch>
        </p:blipFill>
        <p:spPr bwMode="auto">
          <a:xfrm>
            <a:off x="609600" y="0"/>
            <a:ext cx="6048375" cy="6858000"/>
          </a:xfrm>
          <a:prstGeom prst="rect">
            <a:avLst/>
          </a:prstGeom>
          <a:noFill/>
        </p:spPr>
      </p:pic>
      <p:sp>
        <p:nvSpPr>
          <p:cNvPr id="6" name="TextBox 5"/>
          <p:cNvSpPr txBox="1"/>
          <p:nvPr/>
        </p:nvSpPr>
        <p:spPr>
          <a:xfrm>
            <a:off x="6553200" y="1371600"/>
            <a:ext cx="2286000" cy="381000"/>
          </a:xfrm>
          <a:prstGeom prst="rect">
            <a:avLst/>
          </a:prstGeom>
          <a:noFill/>
        </p:spPr>
        <p:txBody>
          <a:bodyPr wrap="square" rtlCol="0">
            <a:spAutoFit/>
          </a:bodyPr>
          <a:lstStyle/>
          <a:p>
            <a:r>
              <a:rPr lang="en-US" dirty="0" smtClean="0"/>
              <a:t>Activity Diagram</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Diagram</a:t>
            </a:r>
            <a:endParaRPr lang="en-US" dirty="0"/>
          </a:p>
        </p:txBody>
      </p:sp>
      <p:pic>
        <p:nvPicPr>
          <p:cNvPr id="29698" name="Picture 2"/>
          <p:cNvPicPr>
            <a:picLocks noChangeAspect="1" noChangeArrowheads="1"/>
          </p:cNvPicPr>
          <p:nvPr/>
        </p:nvPicPr>
        <p:blipFill>
          <a:blip r:embed="rId2"/>
          <a:srcRect/>
          <a:stretch>
            <a:fillRect/>
          </a:stretch>
        </p:blipFill>
        <p:spPr bwMode="auto">
          <a:xfrm>
            <a:off x="609600" y="1328738"/>
            <a:ext cx="7924800" cy="5148262"/>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Deployment  Diagram</a:t>
            </a:r>
            <a:endParaRPr lang="en-US" dirty="0"/>
          </a:p>
        </p:txBody>
      </p:sp>
      <p:pic>
        <p:nvPicPr>
          <p:cNvPr id="30722" name="Picture 2"/>
          <p:cNvPicPr>
            <a:picLocks noChangeAspect="1" noChangeArrowheads="1"/>
          </p:cNvPicPr>
          <p:nvPr/>
        </p:nvPicPr>
        <p:blipFill>
          <a:blip r:embed="rId2"/>
          <a:srcRect/>
          <a:stretch>
            <a:fillRect/>
          </a:stretch>
        </p:blipFill>
        <p:spPr bwMode="auto">
          <a:xfrm>
            <a:off x="838200" y="1643063"/>
            <a:ext cx="7391400" cy="4376737"/>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457200" y="304800"/>
            <a:ext cx="6858000" cy="6553200"/>
          </a:xfrm>
          <a:prstGeom prst="rect">
            <a:avLst/>
          </a:prstGeom>
          <a:noFill/>
          <a:ln w="9525">
            <a:noFill/>
            <a:miter lim="800000"/>
            <a:headEnd/>
            <a:tailEnd/>
          </a:ln>
          <a:effectLst/>
        </p:spPr>
      </p:pic>
      <p:sp>
        <p:nvSpPr>
          <p:cNvPr id="5" name="TextBox 4"/>
          <p:cNvSpPr txBox="1"/>
          <p:nvPr/>
        </p:nvSpPr>
        <p:spPr>
          <a:xfrm>
            <a:off x="7696200" y="1676400"/>
            <a:ext cx="1143000" cy="646331"/>
          </a:xfrm>
          <a:prstGeom prst="rect">
            <a:avLst/>
          </a:prstGeom>
          <a:noFill/>
        </p:spPr>
        <p:txBody>
          <a:bodyPr wrap="square" rtlCol="0">
            <a:spAutoFit/>
          </a:bodyPr>
          <a:lstStyle/>
          <a:p>
            <a:r>
              <a:rPr lang="en-US" dirty="0" smtClean="0"/>
              <a:t>Data Dictionary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914400" y="490538"/>
            <a:ext cx="7696199" cy="6062662"/>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1371600" y="152400"/>
            <a:ext cx="6553200" cy="6353175"/>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914400" y="152400"/>
            <a:ext cx="6629400" cy="67056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304800" y="0"/>
            <a:ext cx="8382000" cy="647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457200" y="0"/>
            <a:ext cx="8458200" cy="662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533400" y="304800"/>
            <a:ext cx="8229600" cy="617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914400" y="876300"/>
            <a:ext cx="77724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457200" y="457200"/>
            <a:ext cx="8001000" cy="53387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762000" y="304800"/>
            <a:ext cx="7543800" cy="624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533400" y="228600"/>
            <a:ext cx="830580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533400" y="381000"/>
            <a:ext cx="8001000" cy="5600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838200" y="381000"/>
            <a:ext cx="7620000"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990600" y="533400"/>
            <a:ext cx="7162799" cy="609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457200" y="381000"/>
            <a:ext cx="8077200" cy="55864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457200" y="457200"/>
            <a:ext cx="8305800" cy="5514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1143000" y="685800"/>
            <a:ext cx="75438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endParaRPr lang="en-US" dirty="0"/>
          </a:p>
        </p:txBody>
      </p:sp>
      <p:sp>
        <p:nvSpPr>
          <p:cNvPr id="7" name="Subtitle 6"/>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2241</Words>
  <Application>Microsoft Office PowerPoint</Application>
  <PresentationFormat>On-screen Show (4:3)</PresentationFormat>
  <Paragraphs>192</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Software Requirement Specification Hospital Management System</vt:lpstr>
      <vt:lpstr>PowerPoint Presentation</vt:lpstr>
      <vt:lpstr>PowerPoint Presentation</vt:lpstr>
      <vt:lpstr>PowerPoint Presentation</vt:lpstr>
      <vt:lpstr>PowerPoint Presentation</vt:lpstr>
      <vt:lpstr>Overall Description  2.1- Goals of proposed system</vt:lpstr>
      <vt:lpstr>Overall Description  2.1- Goals of proposed system</vt:lpstr>
      <vt:lpstr>Overall Description  2.2- Background</vt:lpstr>
      <vt:lpstr>Overall Description  2.2- Background</vt:lpstr>
      <vt:lpstr>Overall Description 2.3 – Project Requirements</vt:lpstr>
      <vt:lpstr>Overall Description </vt:lpstr>
      <vt:lpstr>2.6- Definitions of problems </vt:lpstr>
      <vt:lpstr>2.7 – Alternative System</vt:lpstr>
      <vt:lpstr>2.7 – Alternative System</vt:lpstr>
      <vt:lpstr>3 – Feasibility Analysis </vt:lpstr>
      <vt:lpstr>3 – Feasibility Analysis </vt:lpstr>
      <vt:lpstr>3.1.- Technical Feasability</vt:lpstr>
      <vt:lpstr>Front-end and back-end selection </vt:lpstr>
      <vt:lpstr>PowerPoint Presentation</vt:lpstr>
      <vt:lpstr>PowerPoint Presentation</vt:lpstr>
      <vt:lpstr>3.2 - Economic Feasibility</vt:lpstr>
      <vt:lpstr>3.2 - Economic Feasibility</vt:lpstr>
      <vt:lpstr>3.3 -  Operational Feasibility </vt:lpstr>
      <vt:lpstr>3.4 - Schedule feasibility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 Chart Diagram</vt:lpstr>
      <vt:lpstr>PowerPoint Presentation</vt:lpstr>
      <vt:lpstr>Component Diagram</vt:lpstr>
      <vt:lpstr>Deployment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Requirement Specification Hospital Management System</dc:title>
  <dc:creator>PadmaPriya</dc:creator>
  <cp:lastModifiedBy>KIOT</cp:lastModifiedBy>
  <cp:revision>10</cp:revision>
  <dcterms:created xsi:type="dcterms:W3CDTF">2014-02-04T17:28:05Z</dcterms:created>
  <dcterms:modified xsi:type="dcterms:W3CDTF">2016-01-08T06:07:46Z</dcterms:modified>
</cp:coreProperties>
</file>