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4" r:id="rId1"/>
  </p:sldMasterIdLst>
  <p:notesMasterIdLst>
    <p:notesMasterId r:id="rId32"/>
  </p:notesMasterIdLst>
  <p:handoutMasterIdLst>
    <p:handoutMasterId r:id="rId33"/>
  </p:handoutMasterIdLst>
  <p:sldIdLst>
    <p:sldId id="299" r:id="rId2"/>
    <p:sldId id="258" r:id="rId3"/>
    <p:sldId id="262" r:id="rId4"/>
    <p:sldId id="293" r:id="rId5"/>
    <p:sldId id="264" r:id="rId6"/>
    <p:sldId id="263" r:id="rId7"/>
    <p:sldId id="265" r:id="rId8"/>
    <p:sldId id="266" r:id="rId9"/>
    <p:sldId id="276" r:id="rId10"/>
    <p:sldId id="277" r:id="rId11"/>
    <p:sldId id="278" r:id="rId12"/>
    <p:sldId id="279" r:id="rId13"/>
    <p:sldId id="280" r:id="rId14"/>
    <p:sldId id="281" r:id="rId15"/>
    <p:sldId id="292" r:id="rId16"/>
    <p:sldId id="282" r:id="rId17"/>
    <p:sldId id="283" r:id="rId18"/>
    <p:sldId id="284" r:id="rId19"/>
    <p:sldId id="285" r:id="rId20"/>
    <p:sldId id="286" r:id="rId21"/>
    <p:sldId id="287" r:id="rId22"/>
    <p:sldId id="288" r:id="rId23"/>
    <p:sldId id="289" r:id="rId24"/>
    <p:sldId id="290" r:id="rId25"/>
    <p:sldId id="291" r:id="rId26"/>
    <p:sldId id="294" r:id="rId27"/>
    <p:sldId id="295" r:id="rId28"/>
    <p:sldId id="296" r:id="rId29"/>
    <p:sldId id="297" r:id="rId30"/>
    <p:sldId id="298" r:id="rId3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77" d="100"/>
          <a:sy n="77" d="100"/>
        </p:scale>
        <p:origin x="-438" y="-72"/>
      </p:cViewPr>
      <p:guideLst>
        <p:guide orient="horz" pos="2160"/>
        <p:guide pos="3839"/>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5" d="100"/>
          <a:sy n="75" d="100"/>
        </p:scale>
        <p:origin x="-19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9555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29DB12-401C-4DDC-978B-A1D2902C6CA6}" type="datetimeFigureOut">
              <a:rPr lang="en-US" smtClean="0"/>
              <a:pPr/>
              <a:t>6/2/2020</a:t>
            </a:fld>
            <a:endParaRPr lang="en-IN"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DC195C-34EA-4140-B83A-E31EC512153B}" type="slidenum">
              <a:rPr lang="en-IN" smtClean="0"/>
              <a:pPr/>
              <a:t>‹#›</a:t>
            </a:fld>
            <a:endParaRPr lang="en-IN" dirty="0"/>
          </a:p>
        </p:txBody>
      </p:sp>
    </p:spTree>
    <p:extLst>
      <p:ext uri="{BB962C8B-B14F-4D97-AF65-F5344CB8AC3E}">
        <p14:creationId xmlns:p14="http://schemas.microsoft.com/office/powerpoint/2010/main" val="221494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dirty="0"/>
              <a:t>MIE456</a:t>
            </a:r>
          </a:p>
        </p:txBody>
      </p:sp>
      <p:sp>
        <p:nvSpPr>
          <p:cNvPr id="7" name="Rectangle 7"/>
          <p:cNvSpPr>
            <a:spLocks noGrp="1" noChangeArrowheads="1"/>
          </p:cNvSpPr>
          <p:nvPr>
            <p:ph type="sldNum" sz="quarter" idx="5"/>
          </p:nvPr>
        </p:nvSpPr>
        <p:spPr>
          <a:ln/>
        </p:spPr>
        <p:txBody>
          <a:bodyPr/>
          <a:lstStyle/>
          <a:p>
            <a:fld id="{E58A0795-361B-4A2F-B566-5C9D3DB309F4}" type="slidenum">
              <a:rPr lang="en-US"/>
              <a:pPr/>
              <a:t>6</a:t>
            </a:fld>
            <a:endParaRPr lang="en-US" dirty="0"/>
          </a:p>
        </p:txBody>
      </p:sp>
      <p:sp>
        <p:nvSpPr>
          <p:cNvPr id="55298" name="Rectangle 2"/>
          <p:cNvSpPr>
            <a:spLocks noGrp="1" noRot="1" noChangeAspect="1" noChangeArrowheads="1" noTextEdit="1"/>
          </p:cNvSpPr>
          <p:nvPr>
            <p:ph type="sldImg"/>
          </p:nvPr>
        </p:nvSpPr>
        <p:spPr>
          <a:xfrm>
            <a:off x="382588" y="685800"/>
            <a:ext cx="6092825" cy="3429000"/>
          </a:xfrm>
          <a:ln/>
        </p:spPr>
      </p:sp>
      <p:sp>
        <p:nvSpPr>
          <p:cNvPr id="5529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88825"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87063" y="69756"/>
            <a:ext cx="12014700"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726750" y="3200400"/>
            <a:ext cx="8532178"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76481EA-FCE4-4B04-A431-C3ABBB61ED32}" type="datetime1">
              <a:rPr lang="en-US" smtClean="0"/>
              <a:t>6/2/2020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dirty="0"/>
          </a:p>
        </p:txBody>
      </p:sp>
      <p:sp>
        <p:nvSpPr>
          <p:cNvPr id="7" name="Rectangle 6"/>
          <p:cNvSpPr/>
          <p:nvPr/>
        </p:nvSpPr>
        <p:spPr>
          <a:xfrm>
            <a:off x="83888" y="1449304"/>
            <a:ext cx="12025584"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83888" y="1396720"/>
            <a:ext cx="12025584"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83888" y="2976649"/>
            <a:ext cx="12025584"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609441" y="1505932"/>
            <a:ext cx="10969943"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D34C4EC-2AC0-4D59-971A-6731D5488AED}" type="datetime1">
              <a:rPr lang="en-US" smtClean="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Content Placeholder 7"/>
          <p:cNvSpPr>
            <a:spLocks noGrp="1"/>
          </p:cNvSpPr>
          <p:nvPr>
            <p:ph sz="quarter" idx="1"/>
          </p:nvPr>
        </p:nvSpPr>
        <p:spPr>
          <a:xfrm>
            <a:off x="1218883" y="1447801"/>
            <a:ext cx="10360501"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88825"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87063" y="69756"/>
            <a:ext cx="12014700"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62834" y="952501"/>
            <a:ext cx="10360501"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62834" y="2547938"/>
            <a:ext cx="10360501"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87D5501-5663-4AE4-A02E-2E21F36F06F3}" type="datetime1">
              <a:rPr lang="en-US" smtClean="0"/>
              <a:t>6/2/2020</a:t>
            </a:fld>
            <a:endParaRPr lang="en-US" dirty="0"/>
          </a:p>
        </p:txBody>
      </p:sp>
      <p:sp>
        <p:nvSpPr>
          <p:cNvPr id="5" name="Footer Placeholder 4"/>
          <p:cNvSpPr>
            <a:spLocks noGrp="1"/>
          </p:cNvSpPr>
          <p:nvPr>
            <p:ph type="ftr" sz="quarter" idx="11"/>
          </p:nvPr>
        </p:nvSpPr>
        <p:spPr>
          <a:xfrm>
            <a:off x="1066523" y="6172200"/>
            <a:ext cx="5332611" cy="457200"/>
          </a:xfrm>
        </p:spPr>
        <p:txBody>
          <a:bodyPr/>
          <a:lstStyle/>
          <a:p>
            <a:endParaRPr lang="en-US" dirty="0"/>
          </a:p>
        </p:txBody>
      </p:sp>
      <p:sp>
        <p:nvSpPr>
          <p:cNvPr id="7" name="Rectangle 6"/>
          <p:cNvSpPr/>
          <p:nvPr/>
        </p:nvSpPr>
        <p:spPr>
          <a:xfrm flipV="1">
            <a:off x="92525" y="2376830"/>
            <a:ext cx="1201489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2172" y="2341477"/>
            <a:ext cx="1201524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052" y="2468880"/>
            <a:ext cx="1201636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95021" y="6208776"/>
            <a:ext cx="609441" cy="457200"/>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BC833B2-9283-47FD-A80E-476D8344C89A}" type="datetime1">
              <a:rPr lang="en-US" smtClean="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
          </p:nvPr>
        </p:nvSpPr>
        <p:spPr>
          <a:xfrm>
            <a:off x="1218883" y="1447801"/>
            <a:ext cx="4997418"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576888" y="1447801"/>
            <a:ext cx="4997418"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8883" y="273050"/>
            <a:ext cx="10360501"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18882" y="1447800"/>
            <a:ext cx="4977104"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602280" y="1447800"/>
            <a:ext cx="4977104"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13F8477-9CA0-4DC1-A39D-C0C7958EB264}" type="datetime1">
              <a:rPr lang="en-US" smtClean="0"/>
              <a:t>6/2/2020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half" idx="2"/>
          </p:nvPr>
        </p:nvSpPr>
        <p:spPr>
          <a:xfrm>
            <a:off x="1218882" y="2247900"/>
            <a:ext cx="4977104"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6602280" y="2247900"/>
            <a:ext cx="4977104"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947E108-3252-40D8-B1D0-5A3FEF911527}" type="datetime1">
              <a:rPr lang="en-US" smtClean="0"/>
              <a:t>6/2/2020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BC4BF4-7C68-4EA1-A691-31C1AA1D00EE}" type="datetime1">
              <a:rPr lang="en-US" smtClean="0"/>
              <a:t>6/2/2020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2188825"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85323" y="69755"/>
            <a:ext cx="12014700"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218883" y="273050"/>
            <a:ext cx="10360501"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218882" y="1600200"/>
            <a:ext cx="2539339"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C6E1A65-72A6-4349-A138-E2CBABF6738E}" type="datetime1">
              <a:rPr lang="en-US" smtClean="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quarter" idx="1"/>
          </p:nvPr>
        </p:nvSpPr>
        <p:spPr>
          <a:xfrm>
            <a:off x="3961368" y="1600200"/>
            <a:ext cx="7618016"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3" y="4900550"/>
            <a:ext cx="975106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1218883" y="5445825"/>
            <a:ext cx="975106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649A89B-5201-4D70-99A6-695D38CE9CC3}" type="datetime1">
              <a:rPr lang="en-US" smtClean="0"/>
              <a:t>6/2/2020</a:t>
            </a:fld>
            <a:endParaRPr lang="en-US" dirty="0"/>
          </a:p>
        </p:txBody>
      </p:sp>
      <p:sp>
        <p:nvSpPr>
          <p:cNvPr id="6" name="Footer Placeholder 5"/>
          <p:cNvSpPr>
            <a:spLocks noGrp="1"/>
          </p:cNvSpPr>
          <p:nvPr>
            <p:ph type="ftr" sz="quarter" idx="11"/>
          </p:nvPr>
        </p:nvSpPr>
        <p:spPr>
          <a:xfrm>
            <a:off x="1218882" y="6172200"/>
            <a:ext cx="5180251" cy="457200"/>
          </a:xfrm>
        </p:spPr>
        <p:txBody>
          <a:bodyPr/>
          <a:lstStyle/>
          <a:p>
            <a:endParaRPr lang="en-US" dirty="0"/>
          </a:p>
        </p:txBody>
      </p:sp>
      <p:sp>
        <p:nvSpPr>
          <p:cNvPr id="7" name="Slide Number Placeholder 6"/>
          <p:cNvSpPr>
            <a:spLocks noGrp="1"/>
          </p:cNvSpPr>
          <p:nvPr>
            <p:ph type="sldNum" sz="quarter" idx="12"/>
          </p:nvPr>
        </p:nvSpPr>
        <p:spPr>
          <a:xfrm>
            <a:off x="195021" y="6208776"/>
            <a:ext cx="609441" cy="457200"/>
          </a:xfrm>
        </p:spPr>
        <p:txBody>
          <a:bodyPr/>
          <a:lstStyle/>
          <a:p>
            <a:fld id="{B6F15528-21DE-4FAA-801E-634DDDAF4B2B}" type="slidenum">
              <a:rPr lang="en-US" smtClean="0"/>
              <a:pPr/>
              <a:t>‹#›</a:t>
            </a:fld>
            <a:endParaRPr lang="en-US" dirty="0"/>
          </a:p>
        </p:txBody>
      </p:sp>
      <p:sp>
        <p:nvSpPr>
          <p:cNvPr id="11" name="Rectangle 10"/>
          <p:cNvSpPr/>
          <p:nvPr/>
        </p:nvSpPr>
        <p:spPr>
          <a:xfrm flipV="1">
            <a:off x="91052" y="4683555"/>
            <a:ext cx="12005993"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91323" y="4650476"/>
            <a:ext cx="12005724"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91324" y="4773226"/>
            <a:ext cx="12005722"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91055" y="66676"/>
            <a:ext cx="11999372"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8976B7-24B6-4369-A4F1-4CC695D560B4}" type="datetime1">
              <a:rPr lang="en-US" smtClean="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42"/>
            <a:ext cx="2681542"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218882" y="274641"/>
            <a:ext cx="7414869"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F3F8D-4440-4CD1-AEA2-343DBA09367F}" type="datetime1">
              <a:rPr lang="en-US" smtClean="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88825"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85323" y="69755"/>
            <a:ext cx="12014700"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1218883" y="274638"/>
            <a:ext cx="10360501"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1218883" y="1447801"/>
            <a:ext cx="10360501"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227458" y="6191250"/>
            <a:ext cx="3301140" cy="476250"/>
          </a:xfrm>
          <a:prstGeom prst="rect">
            <a:avLst/>
          </a:prstGeom>
        </p:spPr>
        <p:txBody>
          <a:bodyPr anchor="ctr" anchorCtr="0"/>
          <a:lstStyle>
            <a:lvl1pPr algn="r" eaLnBrk="1" latinLnBrk="0" hangingPunct="1">
              <a:defRPr kumimoji="0" sz="1400">
                <a:solidFill>
                  <a:schemeClr val="tx2"/>
                </a:solidFill>
              </a:defRPr>
            </a:lvl1pPr>
          </a:lstStyle>
          <a:p>
            <a:fld id="{FCC0B53B-40CB-44C4-A538-74CCCF237B77}" type="datetime1">
              <a:rPr lang="en-US" smtClean="0"/>
              <a:t>6/2/2020</a:t>
            </a:fld>
            <a:endParaRPr lang="en-US" dirty="0"/>
          </a:p>
        </p:txBody>
      </p:sp>
      <p:sp>
        <p:nvSpPr>
          <p:cNvPr id="3" name="Footer Placeholder 2"/>
          <p:cNvSpPr>
            <a:spLocks noGrp="1"/>
          </p:cNvSpPr>
          <p:nvPr>
            <p:ph type="ftr" sz="quarter" idx="3"/>
          </p:nvPr>
        </p:nvSpPr>
        <p:spPr>
          <a:xfrm>
            <a:off x="1218883" y="6172200"/>
            <a:ext cx="5281824"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95021" y="6210300"/>
            <a:ext cx="609441"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http://www-106.ibm.com/developerworks/grid/library/gr-visual/figure1.jp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CS6703-Grid and Cloud Computing</a:t>
            </a:r>
            <a:endParaRPr lang="en-IN" b="1" dirty="0">
              <a:solidFill>
                <a:schemeClr val="tx1"/>
              </a:solidFill>
            </a:endParaRPr>
          </a:p>
        </p:txBody>
      </p:sp>
      <p:sp>
        <p:nvSpPr>
          <p:cNvPr id="3" name="Content Placeholder 2"/>
          <p:cNvSpPr>
            <a:spLocks noGrp="1"/>
          </p:cNvSpPr>
          <p:nvPr>
            <p:ph sz="quarter" idx="1"/>
          </p:nvPr>
        </p:nvSpPr>
        <p:spPr/>
        <p:txBody>
          <a:bodyPr/>
          <a:lstStyle/>
          <a:p>
            <a:pPr marL="0" indent="0" algn="ctr">
              <a:buNone/>
            </a:pPr>
            <a:endParaRPr lang="en-US" dirty="0" smtClean="0">
              <a:latin typeface="Book Antiqua" pitchFamily="18" charset="0"/>
            </a:endParaRPr>
          </a:p>
          <a:p>
            <a:pPr marL="0" indent="0" algn="ctr">
              <a:buNone/>
            </a:pPr>
            <a:r>
              <a:rPr lang="en-US" dirty="0" smtClean="0">
                <a:latin typeface="Book Antiqua" pitchFamily="18" charset="0"/>
              </a:rPr>
              <a:t>UNIT II-GRID SERVICES</a:t>
            </a:r>
          </a:p>
          <a:p>
            <a:pPr marL="0" indent="0" algn="ctr">
              <a:buNone/>
            </a:pPr>
            <a:endParaRPr lang="en-US" dirty="0">
              <a:latin typeface="Book Antiqua" pitchFamily="18" charset="0"/>
            </a:endParaRPr>
          </a:p>
          <a:p>
            <a:pPr marL="0" indent="0" algn="ctr">
              <a:buNone/>
            </a:pPr>
            <a:endParaRPr lang="en-US" dirty="0" smtClean="0">
              <a:latin typeface="Book Antiqua" pitchFamily="18" charset="0"/>
            </a:endParaRPr>
          </a:p>
          <a:p>
            <a:pPr marL="0" indent="0" algn="ctr">
              <a:buNone/>
            </a:pPr>
            <a:endParaRPr lang="en-US" dirty="0" smtClean="0">
              <a:latin typeface="Book Antiqua" pitchFamily="18" charset="0"/>
            </a:endParaRPr>
          </a:p>
          <a:p>
            <a:pPr marL="0" indent="0" algn="ctr">
              <a:buNone/>
            </a:pPr>
            <a:r>
              <a:rPr lang="en-US" sz="2800" dirty="0" smtClean="0">
                <a:latin typeface="Book Antiqua" pitchFamily="18" charset="0"/>
              </a:rPr>
              <a:t>Faculty: Mr. M. </a:t>
            </a:r>
            <a:r>
              <a:rPr lang="en-US" sz="2800" dirty="0" err="1" smtClean="0">
                <a:latin typeface="Book Antiqua" pitchFamily="18" charset="0"/>
              </a:rPr>
              <a:t>Senthil</a:t>
            </a:r>
            <a:r>
              <a:rPr lang="en-US" sz="2800" dirty="0" smtClean="0">
                <a:latin typeface="Book Antiqua" pitchFamily="18" charset="0"/>
              </a:rPr>
              <a:t> Kumar</a:t>
            </a:r>
          </a:p>
          <a:p>
            <a:pPr marL="0" indent="0" algn="ctr">
              <a:buNone/>
            </a:pPr>
            <a:r>
              <a:rPr lang="en-US" sz="2800" dirty="0" smtClean="0">
                <a:latin typeface="Book Antiqua" pitchFamily="18" charset="0"/>
              </a:rPr>
              <a:t>AP/CSE</a:t>
            </a:r>
          </a:p>
          <a:p>
            <a:pPr marL="0" indent="0" algn="ctr">
              <a:buNone/>
            </a:pPr>
            <a:r>
              <a:rPr lang="en-US" sz="2800" smtClean="0">
                <a:latin typeface="Book Antiqua" pitchFamily="18" charset="0"/>
              </a:rPr>
              <a:t>KIOT , Salem</a:t>
            </a:r>
            <a:endParaRPr lang="en-US" sz="2800" dirty="0" smtClean="0">
              <a:latin typeface="Book Antiqua" pitchFamily="18" charset="0"/>
            </a:endParaRPr>
          </a:p>
          <a:p>
            <a:pPr marL="0" indent="0" algn="ctr">
              <a:buNone/>
            </a:pPr>
            <a:endParaRPr lang="en-IN" dirty="0">
              <a:latin typeface="Book Antiqua" pitchFamily="18" charset="0"/>
            </a:endParaRPr>
          </a:p>
        </p:txBody>
      </p:sp>
    </p:spTree>
    <p:extLst>
      <p:ext uri="{BB962C8B-B14F-4D97-AF65-F5344CB8AC3E}">
        <p14:creationId xmlns:p14="http://schemas.microsoft.com/office/powerpoint/2010/main" val="1180595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11985678" cy="884238"/>
          </a:xfrm>
        </p:spPr>
        <p:txBody>
          <a:bodyPr/>
          <a:lstStyle/>
          <a:p>
            <a:pPr algn="ctr"/>
            <a:r>
              <a:rPr lang="en-US" b="1" dirty="0" smtClean="0">
                <a:solidFill>
                  <a:srgbClr val="C00000"/>
                </a:solidFill>
                <a:effectLst>
                  <a:outerShdw blurRad="38100" dist="38100" dir="2700000" algn="tl">
                    <a:srgbClr val="000000">
                      <a:alpha val="43137"/>
                    </a:srgbClr>
                  </a:outerShdw>
                </a:effectLst>
              </a:rPr>
              <a:t>UNIT II	GRID SERVICES</a:t>
            </a:r>
            <a:endParaRPr lang="en-US"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914162" y="2057400"/>
            <a:ext cx="10360501" cy="3962400"/>
          </a:xfrm>
        </p:spPr>
        <p:txBody>
          <a:bodyPr>
            <a:noAutofit/>
          </a:bodyPr>
          <a:lstStyle/>
          <a:p>
            <a:pPr algn="just">
              <a:buNone/>
            </a:pPr>
            <a:r>
              <a:rPr lang="en-US" sz="3200" dirty="0" smtClean="0">
                <a:effectLst>
                  <a:outerShdw blurRad="38100" dist="38100" dir="2700000" algn="tl">
                    <a:srgbClr val="000000">
                      <a:alpha val="43137"/>
                    </a:srgbClr>
                  </a:outerShdw>
                </a:effectLst>
              </a:rPr>
              <a:t>	Introduction to Open Grid Services Architecture (OGSA) – Motivation – Functionality Requirements – Practical &amp; Detailed view of OGSA/OGSI – Data intensive grid service models – OGSA services.</a:t>
            </a:r>
          </a:p>
          <a:p>
            <a:pPr algn="just">
              <a:buNone/>
            </a:pPr>
            <a:endParaRPr lang="en-US" sz="3200" dirty="0" smtClean="0">
              <a:effectLst>
                <a:outerShdw blurRad="38100" dist="38100" dir="2700000" algn="tl">
                  <a:srgbClr val="000000">
                    <a:alpha val="43137"/>
                  </a:srgbClr>
                </a:outerShdw>
              </a:effectLst>
            </a:endParaRPr>
          </a:p>
          <a:p>
            <a:pPr algn="just">
              <a:buNone/>
            </a:pPr>
            <a:endParaRPr lang="en-US" sz="32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609600"/>
            <a:ext cx="10360501" cy="808038"/>
          </a:xfrm>
        </p:spPr>
        <p:txBody>
          <a:bodyPr>
            <a:normAutofit/>
          </a:bodyPr>
          <a:lstStyle/>
          <a:p>
            <a:pPr algn="ctr"/>
            <a:r>
              <a:rPr lang="en-US" b="1" dirty="0" smtClean="0">
                <a:solidFill>
                  <a:srgbClr val="FF0000"/>
                </a:solidFill>
                <a:effectLst>
                  <a:outerShdw blurRad="38100" dist="38100" dir="2700000" algn="tl">
                    <a:srgbClr val="000000">
                      <a:alpha val="43137"/>
                    </a:srgbClr>
                  </a:outerShdw>
                </a:effectLst>
              </a:rPr>
              <a:t>What is the OGSA Standard?</a:t>
            </a:r>
          </a:p>
        </p:txBody>
      </p:sp>
      <p:sp>
        <p:nvSpPr>
          <p:cNvPr id="6" name="Content Placeholder 5"/>
          <p:cNvSpPr>
            <a:spLocks noGrp="1"/>
          </p:cNvSpPr>
          <p:nvPr>
            <p:ph sz="quarter" idx="1"/>
          </p:nvPr>
        </p:nvSpPr>
        <p:spPr>
          <a:xfrm>
            <a:off x="379412" y="1447800"/>
            <a:ext cx="11199973" cy="4419600"/>
          </a:xfrm>
        </p:spPr>
        <p:txBody>
          <a:bodyPr>
            <a:normAutofit/>
          </a:bodyPr>
          <a:lstStyle/>
          <a:p>
            <a:pPr>
              <a:lnSpc>
                <a:spcPct val="150000"/>
              </a:lnSpc>
            </a:pPr>
            <a:r>
              <a:rPr lang="en-US" dirty="0" smtClean="0">
                <a:latin typeface="Arial" charset="0"/>
              </a:rPr>
              <a:t>Acronym for Open Grid Service Architecture</a:t>
            </a:r>
          </a:p>
          <a:p>
            <a:pPr>
              <a:lnSpc>
                <a:spcPct val="150000"/>
              </a:lnSpc>
            </a:pPr>
            <a:r>
              <a:rPr lang="en-US" dirty="0" smtClean="0">
                <a:latin typeface="Arial" charset="0"/>
              </a:rPr>
              <a:t>OGSA define how different components in grid interact</a:t>
            </a:r>
          </a:p>
          <a:p>
            <a:pPr>
              <a:lnSpc>
                <a:spcPct val="150000"/>
              </a:lnSpc>
            </a:pPr>
            <a:r>
              <a:rPr lang="en-US" dirty="0" smtClean="0">
                <a:latin typeface="Arial" charset="0"/>
              </a:rPr>
              <a:t>Open Grid Services Architecture (OGSA) is a set of standards defining the way in which information is shared among diverse components of large, heterogeneous grid systems. In this context, a grid system is a scalable wide area network (WAN) that supports resource sharing and distribution.</a:t>
            </a:r>
          </a:p>
          <a:p>
            <a:pPr>
              <a:lnSpc>
                <a:spcPct val="150000"/>
              </a:lnSpc>
            </a:pPr>
            <a:endParaRPr lang="en-US" dirty="0"/>
          </a:p>
        </p:txBody>
      </p:sp>
      <p:sp>
        <p:nvSpPr>
          <p:cNvPr id="7" name="Rectangle 2"/>
          <p:cNvSpPr txBox="1">
            <a:spLocks noChangeArrowheads="1"/>
          </p:cNvSpPr>
          <p:nvPr/>
        </p:nvSpPr>
        <p:spPr>
          <a:xfrm>
            <a:off x="914162" y="2819401"/>
            <a:ext cx="10360501" cy="8382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sz="4000" b="1" dirty="0">
              <a:solidFill>
                <a:srgbClr val="FF0000"/>
              </a:solidFill>
              <a:effectLst>
                <a:outerShdw blurRad="38100" dist="38100" dir="2700000" algn="tl">
                  <a:srgbClr val="000000">
                    <a:alpha val="43137"/>
                  </a:srgbClr>
                </a:outerShdw>
              </a:effectLst>
              <a:latin typeface="+mj-lt"/>
              <a:ea typeface="+mj-ea"/>
              <a:cs typeface="+mj-cs"/>
            </a:endParaRPr>
          </a:p>
        </p:txBody>
      </p:sp>
      <p:sp>
        <p:nvSpPr>
          <p:cNvPr id="8" name="Rectangle 3"/>
          <p:cNvSpPr txBox="1">
            <a:spLocks noChangeArrowheads="1"/>
          </p:cNvSpPr>
          <p:nvPr/>
        </p:nvSpPr>
        <p:spPr>
          <a:xfrm>
            <a:off x="1218883" y="3962400"/>
            <a:ext cx="10360501" cy="205740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Arial" charset="0"/>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8"/>
            <a:ext cx="10360501" cy="792162"/>
          </a:xfrm>
        </p:spPr>
        <p:txBody>
          <a:bodyPr>
            <a:normAutofit/>
          </a:bodyPr>
          <a:lstStyle/>
          <a:p>
            <a:pPr lvl="0" algn="ctr"/>
            <a:r>
              <a:rPr lang="en-US" b="1" dirty="0" smtClean="0">
                <a:solidFill>
                  <a:srgbClr val="FF0000"/>
                </a:solidFill>
                <a:effectLst>
                  <a:outerShdw blurRad="38100" dist="38100" dir="2700000" algn="tl">
                    <a:srgbClr val="000000">
                      <a:alpha val="43137"/>
                    </a:srgbClr>
                  </a:outerShdw>
                </a:effectLst>
              </a:rPr>
              <a:t>Architecture of OGSA</a:t>
            </a:r>
            <a:endParaRPr lang="en-US" dirty="0"/>
          </a:p>
        </p:txBody>
      </p:sp>
      <p:sp>
        <p:nvSpPr>
          <p:cNvPr id="6" name="Content Placeholder 5"/>
          <p:cNvSpPr>
            <a:spLocks noGrp="1"/>
          </p:cNvSpPr>
          <p:nvPr>
            <p:ph sz="quarter" idx="1"/>
          </p:nvPr>
        </p:nvSpPr>
        <p:spPr>
          <a:xfrm>
            <a:off x="760414" y="1219200"/>
            <a:ext cx="10818972" cy="4800600"/>
          </a:xfrm>
        </p:spPr>
        <p:txBody>
          <a:bodyPr/>
          <a:lstStyle/>
          <a:p>
            <a:pPr lvl="0">
              <a:lnSpc>
                <a:spcPct val="200000"/>
              </a:lnSpc>
              <a:buNone/>
              <a:defRPr/>
            </a:pPr>
            <a:r>
              <a:rPr lang="en-US" dirty="0" smtClean="0">
                <a:latin typeface="Arial" charset="0"/>
              </a:rPr>
              <a:t>Comprised of 4 main layers</a:t>
            </a:r>
          </a:p>
          <a:p>
            <a:pPr marL="514350" lvl="0" indent="-514350">
              <a:lnSpc>
                <a:spcPct val="200000"/>
              </a:lnSpc>
              <a:buFont typeface="+mj-lt"/>
              <a:buAutoNum type="arabicPeriod"/>
              <a:defRPr/>
            </a:pPr>
            <a:r>
              <a:rPr lang="en-US" dirty="0" smtClean="0">
                <a:latin typeface="Arial" charset="0"/>
              </a:rPr>
              <a:t>Physical and Logical Resources Layer</a:t>
            </a:r>
          </a:p>
          <a:p>
            <a:pPr marL="514350" lvl="0" indent="-514350">
              <a:lnSpc>
                <a:spcPct val="200000"/>
              </a:lnSpc>
              <a:buFont typeface="+mj-lt"/>
              <a:buAutoNum type="arabicPeriod"/>
              <a:defRPr/>
            </a:pPr>
            <a:r>
              <a:rPr lang="en-US" dirty="0" smtClean="0">
                <a:latin typeface="Arial" charset="0"/>
              </a:rPr>
              <a:t>Web Service Layer</a:t>
            </a:r>
          </a:p>
          <a:p>
            <a:pPr marL="514350" lvl="0" indent="-514350">
              <a:lnSpc>
                <a:spcPct val="200000"/>
              </a:lnSpc>
              <a:buFont typeface="+mj-lt"/>
              <a:buAutoNum type="arabicPeriod"/>
              <a:defRPr/>
            </a:pPr>
            <a:r>
              <a:rPr lang="en-US" dirty="0" smtClean="0">
                <a:latin typeface="Arial" charset="0"/>
              </a:rPr>
              <a:t>OGSA Architected Grid Services Layer</a:t>
            </a:r>
          </a:p>
          <a:p>
            <a:pPr marL="514350" lvl="0" indent="-514350">
              <a:lnSpc>
                <a:spcPct val="200000"/>
              </a:lnSpc>
              <a:buFont typeface="+mj-lt"/>
              <a:buAutoNum type="arabicPeriod"/>
              <a:defRPr/>
            </a:pPr>
            <a:r>
              <a:rPr lang="en-US" dirty="0" smtClean="0">
                <a:latin typeface="Arial" charset="0"/>
              </a:rPr>
              <a:t>Grid Applications Layer </a:t>
            </a:r>
          </a:p>
          <a:p>
            <a:pPr>
              <a:lnSpc>
                <a:spcPct val="200000"/>
              </a:lnSpc>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21" y="304800"/>
            <a:ext cx="11274663" cy="884238"/>
          </a:xfrm>
        </p:spPr>
        <p:txBody>
          <a:bodyPr/>
          <a:lstStyle/>
          <a:p>
            <a:pPr algn="ctr"/>
            <a:r>
              <a:rPr lang="en-US" b="1" dirty="0" smtClean="0">
                <a:solidFill>
                  <a:srgbClr val="FF0000"/>
                </a:solidFill>
                <a:effectLst>
                  <a:outerShdw blurRad="38100" dist="38100" dir="2700000" algn="tl">
                    <a:srgbClr val="000000">
                      <a:alpha val="43137"/>
                    </a:srgbClr>
                  </a:outerShdw>
                </a:effectLst>
              </a:rPr>
              <a:t>OGSA Architecture</a:t>
            </a:r>
            <a:endParaRPr lang="en-US" b="1" dirty="0">
              <a:solidFill>
                <a:srgbClr val="FF0000"/>
              </a:solidFill>
              <a:effectLst>
                <a:outerShdw blurRad="38100" dist="38100" dir="2700000" algn="tl">
                  <a:srgbClr val="000000">
                    <a:alpha val="43137"/>
                  </a:srgbClr>
                </a:outerShdw>
              </a:effectLst>
            </a:endParaRPr>
          </a:p>
        </p:txBody>
      </p:sp>
      <p:pic>
        <p:nvPicPr>
          <p:cNvPr id="7" name="Picture 7" descr="OGSA main architecture"/>
          <p:cNvPicPr>
            <a:picLocks noGrp="1" noChangeAspect="1" noChangeArrowheads="1"/>
          </p:cNvPicPr>
          <p:nvPr>
            <p:ph sz="quarter" idx="1"/>
          </p:nvPr>
        </p:nvPicPr>
        <p:blipFill>
          <a:blip r:embed="rId2" r:link="rId3" cstate="print">
            <a:lum bright="-12000"/>
          </a:blip>
          <a:srcRect/>
          <a:stretch>
            <a:fillRect/>
          </a:stretch>
        </p:blipFill>
        <p:spPr>
          <a:xfrm>
            <a:off x="609442" y="1676401"/>
            <a:ext cx="11049252" cy="4322172"/>
          </a:xfrm>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04721" y="274638"/>
            <a:ext cx="11579384" cy="1143000"/>
          </a:xfrm>
        </p:spPr>
        <p:txBody>
          <a:bodyPr>
            <a:noAutofit/>
          </a:bodyPr>
          <a:lstStyle/>
          <a:p>
            <a:pPr algn="ctr"/>
            <a:r>
              <a:rPr lang="en-US" b="1" dirty="0" smtClean="0">
                <a:solidFill>
                  <a:srgbClr val="FF0000"/>
                </a:solidFill>
                <a:effectLst>
                  <a:outerShdw blurRad="38100" dist="38100" dir="2700000" algn="tl">
                    <a:srgbClr val="000000">
                      <a:alpha val="43137"/>
                    </a:srgbClr>
                  </a:outerShdw>
                </a:effectLst>
              </a:rPr>
              <a:t>OGSA Architecture - Physical and Logical Resources Layer</a:t>
            </a:r>
          </a:p>
        </p:txBody>
      </p:sp>
      <p:sp>
        <p:nvSpPr>
          <p:cNvPr id="29699" name="Rectangle 3"/>
          <p:cNvSpPr>
            <a:spLocks noGrp="1" noChangeArrowheads="1"/>
          </p:cNvSpPr>
          <p:nvPr>
            <p:ph type="body" idx="1"/>
          </p:nvPr>
        </p:nvSpPr>
        <p:spPr>
          <a:xfrm>
            <a:off x="711015" y="1828800"/>
            <a:ext cx="10868369" cy="4191000"/>
          </a:xfrm>
        </p:spPr>
        <p:txBody>
          <a:bodyPr/>
          <a:lstStyle/>
          <a:p>
            <a:pPr>
              <a:lnSpc>
                <a:spcPct val="200000"/>
              </a:lnSpc>
            </a:pPr>
            <a:r>
              <a:rPr lang="en-US" dirty="0" smtClean="0">
                <a:latin typeface="Arial" charset="0"/>
              </a:rPr>
              <a:t>Physical resources are: servers, storage, network</a:t>
            </a:r>
          </a:p>
          <a:p>
            <a:pPr>
              <a:lnSpc>
                <a:spcPct val="200000"/>
              </a:lnSpc>
            </a:pPr>
            <a:r>
              <a:rPr lang="en-US" dirty="0" smtClean="0">
                <a:latin typeface="Arial" charset="0"/>
              </a:rPr>
              <a:t>Logical resources manage physical resources</a:t>
            </a:r>
          </a:p>
          <a:p>
            <a:pPr>
              <a:lnSpc>
                <a:spcPct val="200000"/>
              </a:lnSpc>
            </a:pPr>
            <a:r>
              <a:rPr lang="en-US" dirty="0" smtClean="0">
                <a:latin typeface="Arial" charset="0"/>
              </a:rPr>
              <a:t>Examples of logical resources: database managers, workflow managers</a:t>
            </a:r>
          </a:p>
          <a:p>
            <a:endParaRPr lang="en-US" dirty="0">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11985678" cy="762000"/>
          </a:xfrm>
        </p:spPr>
        <p:txBody>
          <a:bodyPr>
            <a:noAutofit/>
          </a:bodyPr>
          <a:lstStyle/>
          <a:p>
            <a:pPr algn="ctr"/>
            <a:r>
              <a:rPr lang="en-US" b="1" dirty="0" smtClean="0">
                <a:solidFill>
                  <a:srgbClr val="FF0000"/>
                </a:solidFill>
                <a:effectLst>
                  <a:outerShdw blurRad="38100" dist="38100" dir="2700000" algn="tl">
                    <a:srgbClr val="000000">
                      <a:alpha val="43137"/>
                    </a:srgbClr>
                  </a:outerShdw>
                </a:effectLst>
              </a:rPr>
              <a:t>OGSA Architecture - Web Services Layer</a:t>
            </a:r>
          </a:p>
        </p:txBody>
      </p:sp>
      <p:sp>
        <p:nvSpPr>
          <p:cNvPr id="6" name="Content Placeholder 5"/>
          <p:cNvSpPr>
            <a:spLocks noGrp="1"/>
          </p:cNvSpPr>
          <p:nvPr>
            <p:ph sz="quarter" idx="1"/>
          </p:nvPr>
        </p:nvSpPr>
        <p:spPr>
          <a:xfrm>
            <a:off x="455613" y="1143000"/>
            <a:ext cx="11277599" cy="5029200"/>
          </a:xfrm>
        </p:spPr>
        <p:txBody>
          <a:bodyPr>
            <a:normAutofit/>
          </a:bodyPr>
          <a:lstStyle/>
          <a:p>
            <a:pPr>
              <a:lnSpc>
                <a:spcPct val="90000"/>
              </a:lnSpc>
            </a:pPr>
            <a:r>
              <a:rPr lang="en-US" dirty="0" smtClean="0"/>
              <a:t>Web service is software available online that could interact with other software using XML</a:t>
            </a:r>
          </a:p>
          <a:p>
            <a:pPr>
              <a:lnSpc>
                <a:spcPct val="90000"/>
              </a:lnSpc>
            </a:pPr>
            <a:r>
              <a:rPr lang="en-US" dirty="0" smtClean="0"/>
              <a:t>Consists of Open Grid Services Infrastructure (OGSI) sub-layer which specifies grid services and provide consistent way to interact with grid services</a:t>
            </a:r>
          </a:p>
          <a:p>
            <a:pPr>
              <a:lnSpc>
                <a:spcPct val="90000"/>
              </a:lnSpc>
            </a:pPr>
            <a:r>
              <a:rPr lang="en-US" dirty="0" smtClean="0"/>
              <a:t>Also extends Web Service Capabilities</a:t>
            </a:r>
          </a:p>
          <a:p>
            <a:pPr marL="609600" indent="-609600">
              <a:buFont typeface="Wingdings" charset="2"/>
              <a:buNone/>
            </a:pPr>
            <a:r>
              <a:rPr lang="en-US" dirty="0" smtClean="0"/>
              <a:t>Consists of 5 interfaces:</a:t>
            </a:r>
          </a:p>
          <a:p>
            <a:pPr marL="609600" indent="-609600">
              <a:buFont typeface="Wingdings" charset="2"/>
              <a:buAutoNum type="arabicPeriod"/>
            </a:pPr>
            <a:r>
              <a:rPr lang="en-US" dirty="0" smtClean="0"/>
              <a:t>Factory: provide way for creation of new grid services  </a:t>
            </a:r>
          </a:p>
          <a:p>
            <a:pPr marL="609600" indent="-609600">
              <a:buFont typeface="Wingdings" charset="2"/>
              <a:buAutoNum type="arabicPeriod"/>
            </a:pPr>
            <a:r>
              <a:rPr lang="en-US" dirty="0" smtClean="0"/>
              <a:t>Life Cycle: Manages grid service life cycles  </a:t>
            </a:r>
          </a:p>
          <a:p>
            <a:pPr marL="609600" indent="-609600">
              <a:buFont typeface="Wingdings" charset="2"/>
              <a:buAutoNum type="arabicPeriod"/>
            </a:pPr>
            <a:r>
              <a:rPr lang="en-US" dirty="0" smtClean="0"/>
              <a:t>State Management: Manage grid service states</a:t>
            </a:r>
          </a:p>
          <a:p>
            <a:pPr marL="609600" indent="-609600">
              <a:lnSpc>
                <a:spcPct val="90000"/>
              </a:lnSpc>
              <a:buFont typeface="Wingdings" charset="2"/>
              <a:buAutoNum type="arabicPeriod" startAt="4"/>
            </a:pPr>
            <a:r>
              <a:rPr lang="en-US" dirty="0" smtClean="0"/>
              <a:t>Service Groups: collection of indexed grid services</a:t>
            </a:r>
          </a:p>
          <a:p>
            <a:pPr marL="609600" indent="-609600">
              <a:lnSpc>
                <a:spcPct val="90000"/>
              </a:lnSpc>
              <a:buFont typeface="Wingdings" charset="2"/>
              <a:buAutoNum type="arabicPeriod" startAt="4"/>
            </a:pPr>
            <a:r>
              <a:rPr lang="en-US" dirty="0" smtClean="0"/>
              <a:t>Notification: Manages notification between services &amp; resources</a:t>
            </a:r>
          </a:p>
          <a:p>
            <a:pPr marL="609600" indent="-609600">
              <a:buFont typeface="Wingdings" charset="2"/>
              <a:buAutoNum type="arabicPeriod"/>
            </a:pPr>
            <a:endParaRPr lang="en-US" dirty="0" smtClean="0"/>
          </a:p>
          <a:p>
            <a:pPr>
              <a:lnSpc>
                <a:spcPct val="90000"/>
              </a:lnSpc>
            </a:pP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188825" cy="914400"/>
          </a:xfrm>
        </p:spPr>
        <p:txBody>
          <a:bodyPr>
            <a:noAutofit/>
          </a:bodyPr>
          <a:lstStyle/>
          <a:p>
            <a:pPr algn="ctr"/>
            <a:r>
              <a:rPr lang="en-US" sz="3600" b="1" dirty="0" smtClean="0">
                <a:solidFill>
                  <a:srgbClr val="FF0000"/>
                </a:solidFill>
                <a:effectLst>
                  <a:outerShdw blurRad="38100" dist="38100" dir="2700000" algn="tl">
                    <a:srgbClr val="000000">
                      <a:alpha val="43137"/>
                    </a:srgbClr>
                  </a:outerShdw>
                </a:effectLst>
              </a:rPr>
              <a:t>OGSA Architecture - Web Services Layer (OGSI)</a:t>
            </a:r>
          </a:p>
        </p:txBody>
      </p:sp>
      <p:pic>
        <p:nvPicPr>
          <p:cNvPr id="7" name="Content Placeholder 6" descr="OGSI components"/>
          <p:cNvPicPr>
            <a:picLocks noGrp="1" noChangeAspect="1" noChangeArrowheads="1"/>
          </p:cNvPicPr>
          <p:nvPr>
            <p:ph sz="quarter" idx="1"/>
          </p:nvPr>
        </p:nvPicPr>
        <p:blipFill>
          <a:blip r:embed="rId2" cstate="print"/>
          <a:srcRect/>
          <a:stretch>
            <a:fillRect/>
          </a:stretch>
        </p:blipFill>
        <p:spPr bwMode="auto">
          <a:xfrm>
            <a:off x="177773" y="2715361"/>
            <a:ext cx="11784040" cy="185664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12188825" cy="1143000"/>
          </a:xfrm>
        </p:spPr>
        <p:txBody>
          <a:bodyPr>
            <a:noAutofit/>
          </a:bodyPr>
          <a:lstStyle/>
          <a:p>
            <a:pPr algn="ctr"/>
            <a:r>
              <a:rPr lang="en-US" sz="3600" b="1" dirty="0" smtClean="0">
                <a:solidFill>
                  <a:srgbClr val="FF0000"/>
                </a:solidFill>
                <a:effectLst>
                  <a:outerShdw blurRad="38100" dist="38100" dir="2700000" algn="tl">
                    <a:srgbClr val="000000">
                      <a:alpha val="43137"/>
                    </a:srgbClr>
                  </a:outerShdw>
                </a:effectLst>
              </a:rPr>
              <a:t>OGSA Architecture – OGSA Architected Services - Layer</a:t>
            </a:r>
          </a:p>
        </p:txBody>
      </p:sp>
      <p:sp>
        <p:nvSpPr>
          <p:cNvPr id="6" name="Content Placeholder 5"/>
          <p:cNvSpPr>
            <a:spLocks noGrp="1"/>
          </p:cNvSpPr>
          <p:nvPr>
            <p:ph sz="quarter" idx="1"/>
          </p:nvPr>
        </p:nvSpPr>
        <p:spPr>
          <a:xfrm>
            <a:off x="608014" y="1447801"/>
            <a:ext cx="10971371" cy="4572000"/>
          </a:xfrm>
        </p:spPr>
        <p:txBody>
          <a:bodyPr>
            <a:normAutofit lnSpcReduction="10000"/>
          </a:bodyPr>
          <a:lstStyle/>
          <a:p>
            <a:pPr>
              <a:lnSpc>
                <a:spcPct val="200000"/>
              </a:lnSpc>
              <a:buFont typeface="Wingdings" charset="2"/>
              <a:buNone/>
            </a:pPr>
            <a:r>
              <a:rPr lang="en-US" sz="3600" dirty="0" smtClean="0"/>
              <a:t>Classified into 3 service categories</a:t>
            </a:r>
          </a:p>
          <a:p>
            <a:pPr marL="514350" indent="-514350">
              <a:lnSpc>
                <a:spcPct val="200000"/>
              </a:lnSpc>
              <a:buFont typeface="+mj-lt"/>
              <a:buAutoNum type="arabicPeriod"/>
            </a:pPr>
            <a:r>
              <a:rPr lang="en-US" sz="3600" dirty="0" smtClean="0"/>
              <a:t>Grid Core Services</a:t>
            </a:r>
          </a:p>
          <a:p>
            <a:pPr marL="514350" indent="-514350">
              <a:lnSpc>
                <a:spcPct val="200000"/>
              </a:lnSpc>
              <a:buFont typeface="+mj-lt"/>
              <a:buAutoNum type="arabicPeriod"/>
            </a:pPr>
            <a:r>
              <a:rPr lang="en-US" sz="3600" dirty="0" smtClean="0"/>
              <a:t>Grid Program Execution Services</a:t>
            </a:r>
          </a:p>
          <a:p>
            <a:pPr marL="514350" indent="-514350">
              <a:lnSpc>
                <a:spcPct val="200000"/>
              </a:lnSpc>
              <a:buFont typeface="+mj-lt"/>
              <a:buAutoNum type="arabicPeriod"/>
            </a:pPr>
            <a:r>
              <a:rPr lang="en-US" sz="3600" dirty="0" smtClean="0"/>
              <a:t>Grid Data Services</a:t>
            </a:r>
          </a:p>
          <a:p>
            <a:pPr>
              <a:lnSpc>
                <a:spcPct val="200000"/>
              </a:lnSpc>
            </a:pP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294" y="152400"/>
            <a:ext cx="11173090" cy="808038"/>
          </a:xfrm>
        </p:spPr>
        <p:txBody>
          <a:bodyPr>
            <a:noAutofit/>
          </a:bodyPr>
          <a:lstStyle/>
          <a:p>
            <a:pPr algn="ctr"/>
            <a:r>
              <a:rPr lang="en-US" sz="3600" b="1" dirty="0" smtClean="0">
                <a:solidFill>
                  <a:srgbClr val="FF0000"/>
                </a:solidFill>
                <a:effectLst>
                  <a:outerShdw blurRad="38100" dist="38100" dir="2700000" algn="tl">
                    <a:srgbClr val="000000">
                      <a:alpha val="43137"/>
                    </a:srgbClr>
                  </a:outerShdw>
                </a:effectLst>
              </a:rPr>
              <a:t>OGSA Architected Services – Grid Core Services</a:t>
            </a:r>
          </a:p>
        </p:txBody>
      </p:sp>
      <p:sp>
        <p:nvSpPr>
          <p:cNvPr id="6" name="Content Placeholder 5"/>
          <p:cNvSpPr>
            <a:spLocks noGrp="1"/>
          </p:cNvSpPr>
          <p:nvPr>
            <p:ph sz="quarter" idx="1"/>
          </p:nvPr>
        </p:nvSpPr>
        <p:spPr>
          <a:xfrm>
            <a:off x="684214" y="1219200"/>
            <a:ext cx="10895173" cy="4800600"/>
          </a:xfrm>
        </p:spPr>
        <p:txBody>
          <a:bodyPr>
            <a:normAutofit/>
          </a:bodyPr>
          <a:lstStyle/>
          <a:p>
            <a:pPr marL="609600" indent="-609600">
              <a:lnSpc>
                <a:spcPct val="90000"/>
              </a:lnSpc>
              <a:buFont typeface="Wingdings" charset="2"/>
              <a:buNone/>
            </a:pPr>
            <a:r>
              <a:rPr lang="en-US" sz="3200" dirty="0" smtClean="0"/>
              <a:t>Composed of 4 main types of services:</a:t>
            </a:r>
          </a:p>
          <a:p>
            <a:pPr marL="609600" indent="-609600">
              <a:lnSpc>
                <a:spcPct val="90000"/>
              </a:lnSpc>
              <a:buFont typeface="Wingdings" charset="2"/>
              <a:buAutoNum type="arabicPeriod"/>
            </a:pPr>
            <a:r>
              <a:rPr lang="en-US" sz="3200" dirty="0" smtClean="0"/>
              <a:t>Service Management: assist in installation, maintenance, &amp; troubleshooting tasks in grid system</a:t>
            </a:r>
          </a:p>
          <a:p>
            <a:pPr marL="609600" indent="-609600">
              <a:lnSpc>
                <a:spcPct val="90000"/>
              </a:lnSpc>
              <a:buFont typeface="Wingdings" charset="2"/>
              <a:buAutoNum type="arabicPeriod"/>
            </a:pPr>
            <a:r>
              <a:rPr lang="en-US" sz="3200" dirty="0" smtClean="0"/>
              <a:t>Service Communication: include functions that allow grid services to communicate</a:t>
            </a:r>
          </a:p>
          <a:p>
            <a:pPr marL="609600" indent="-609600">
              <a:lnSpc>
                <a:spcPct val="90000"/>
              </a:lnSpc>
              <a:buFont typeface="Wingdings" charset="2"/>
              <a:buAutoNum type="arabicPeriod"/>
            </a:pPr>
            <a:r>
              <a:rPr lang="en-US" sz="3200" dirty="0" smtClean="0"/>
              <a:t>Policy Services: Provide framework for creation, administration &amp; management of policies for system operation</a:t>
            </a:r>
          </a:p>
          <a:p>
            <a:pPr marL="609600" indent="-609600">
              <a:lnSpc>
                <a:spcPct val="90000"/>
              </a:lnSpc>
              <a:buFont typeface="Wingdings" charset="2"/>
              <a:buAutoNum type="arabicPeriod"/>
            </a:pPr>
            <a:r>
              <a:rPr lang="en-US" sz="3200" dirty="0" smtClean="0"/>
              <a:t>Security Services: provide authentication &amp; authorization mechanisms to ensure systems interoperate securely</a:t>
            </a:r>
          </a:p>
          <a:p>
            <a:pPr marL="609600" indent="-609600">
              <a:lnSpc>
                <a:spcPct val="90000"/>
              </a:lnSpc>
              <a:buNone/>
            </a:pPr>
            <a:endParaRPr lang="en-US" sz="3200" dirty="0" smtClean="0"/>
          </a:p>
          <a:p>
            <a:endParaRPr lang="en-US"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11884104" cy="1143000"/>
          </a:xfrm>
        </p:spPr>
        <p:txBody>
          <a:bodyPr>
            <a:noAutofit/>
          </a:bodyPr>
          <a:lstStyle/>
          <a:p>
            <a:pPr algn="ctr"/>
            <a:r>
              <a:rPr lang="en-US" sz="3600" b="1" dirty="0" smtClean="0">
                <a:solidFill>
                  <a:srgbClr val="FF0000"/>
                </a:solidFill>
                <a:effectLst>
                  <a:outerShdw blurRad="38100" dist="38100" dir="2700000" algn="tl">
                    <a:srgbClr val="000000">
                      <a:alpha val="43137"/>
                    </a:srgbClr>
                  </a:outerShdw>
                </a:effectLst>
              </a:rPr>
              <a:t>OGSA Architected Services – Grid Program Execution Services</a:t>
            </a:r>
          </a:p>
        </p:txBody>
      </p:sp>
      <p:sp>
        <p:nvSpPr>
          <p:cNvPr id="6" name="Content Placeholder 5"/>
          <p:cNvSpPr>
            <a:spLocks noGrp="1"/>
          </p:cNvSpPr>
          <p:nvPr>
            <p:ph sz="quarter" idx="1"/>
          </p:nvPr>
        </p:nvSpPr>
        <p:spPr>
          <a:xfrm>
            <a:off x="760414" y="1447801"/>
            <a:ext cx="10818972" cy="4572000"/>
          </a:xfrm>
        </p:spPr>
        <p:txBody>
          <a:bodyPr>
            <a:normAutofit/>
          </a:bodyPr>
          <a:lstStyle/>
          <a:p>
            <a:pPr>
              <a:lnSpc>
                <a:spcPct val="200000"/>
              </a:lnSpc>
            </a:pPr>
            <a:r>
              <a:rPr lang="en-US" sz="3600" dirty="0" smtClean="0"/>
              <a:t>Supports unique grid systems in high performance computing, collaboration, parallelism</a:t>
            </a:r>
          </a:p>
          <a:p>
            <a:pPr>
              <a:lnSpc>
                <a:spcPct val="200000"/>
              </a:lnSpc>
            </a:pPr>
            <a:r>
              <a:rPr lang="en-US" sz="3600" dirty="0" smtClean="0"/>
              <a:t>Support virtualization of resource processing</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294" y="274638"/>
            <a:ext cx="11477810" cy="1143000"/>
          </a:xfrm>
        </p:spPr>
        <p:txBody>
          <a:bodyPr>
            <a:noAutofit/>
          </a:bodyPr>
          <a:lstStyle/>
          <a:p>
            <a:pPr algn="ctr"/>
            <a:r>
              <a:rPr lang="en-US" sz="3600" b="1" dirty="0" smtClean="0">
                <a:solidFill>
                  <a:srgbClr val="FF0000"/>
                </a:solidFill>
                <a:effectLst>
                  <a:outerShdw blurRad="38100" dist="38100" dir="2700000" algn="tl">
                    <a:srgbClr val="000000">
                      <a:alpha val="43137"/>
                    </a:srgbClr>
                  </a:outerShdw>
                </a:effectLst>
              </a:rPr>
              <a:t>OGSA Architected Services – Grid Data Services</a:t>
            </a:r>
          </a:p>
        </p:txBody>
      </p:sp>
      <p:sp>
        <p:nvSpPr>
          <p:cNvPr id="6" name="Content Placeholder 5"/>
          <p:cNvSpPr>
            <a:spLocks noGrp="1"/>
          </p:cNvSpPr>
          <p:nvPr>
            <p:ph sz="quarter" idx="1"/>
          </p:nvPr>
        </p:nvSpPr>
        <p:spPr>
          <a:xfrm>
            <a:off x="760414" y="1447801"/>
            <a:ext cx="10818972" cy="4572000"/>
          </a:xfrm>
        </p:spPr>
        <p:txBody>
          <a:bodyPr>
            <a:normAutofit/>
          </a:bodyPr>
          <a:lstStyle/>
          <a:p>
            <a:pPr>
              <a:lnSpc>
                <a:spcPct val="200000"/>
              </a:lnSpc>
            </a:pPr>
            <a:r>
              <a:rPr lang="en-US" sz="3600" dirty="0" smtClean="0"/>
              <a:t>Support data virtualization</a:t>
            </a:r>
          </a:p>
          <a:p>
            <a:pPr>
              <a:lnSpc>
                <a:spcPct val="200000"/>
              </a:lnSpc>
            </a:pPr>
            <a:r>
              <a:rPr lang="en-US" sz="3600" dirty="0" smtClean="0"/>
              <a:t>Provide mechanism for access to distributed resources such as databases, files</a:t>
            </a:r>
          </a:p>
          <a:p>
            <a:pPr>
              <a:lnSpc>
                <a:spcPct val="200000"/>
              </a:lnSpc>
            </a:pP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21" y="274638"/>
            <a:ext cx="11579384" cy="1143000"/>
          </a:xfrm>
        </p:spPr>
        <p:txBody>
          <a:bodyPr>
            <a:noAutofit/>
          </a:bodyPr>
          <a:lstStyle/>
          <a:p>
            <a:pPr algn="ctr"/>
            <a:r>
              <a:rPr lang="en-US" sz="3600" b="1" dirty="0" smtClean="0">
                <a:solidFill>
                  <a:srgbClr val="FF0000"/>
                </a:solidFill>
                <a:effectLst>
                  <a:outerShdw blurRad="38100" dist="38100" dir="2700000" algn="tl">
                    <a:srgbClr val="000000">
                      <a:alpha val="43137"/>
                    </a:srgbClr>
                  </a:outerShdw>
                </a:effectLst>
              </a:rPr>
              <a:t>OGSA Architecture – OGSA Architected Services - Layer</a:t>
            </a:r>
          </a:p>
        </p:txBody>
      </p:sp>
      <p:pic>
        <p:nvPicPr>
          <p:cNvPr id="7" name="Picture 7" descr="The Structure of OGSA Architected Services"/>
          <p:cNvPicPr>
            <a:picLocks noChangeAspect="1" noChangeArrowheads="1"/>
          </p:cNvPicPr>
          <p:nvPr/>
        </p:nvPicPr>
        <p:blipFill>
          <a:blip r:embed="rId2" cstate="print"/>
          <a:srcRect/>
          <a:stretch>
            <a:fillRect/>
          </a:stretch>
        </p:blipFill>
        <p:spPr>
          <a:xfrm>
            <a:off x="914162" y="2057400"/>
            <a:ext cx="10258928" cy="3421063"/>
          </a:xfrm>
          <a:prstGeom prst="rect">
            <a:avLst/>
          </a:prstGeom>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868" y="274638"/>
            <a:ext cx="11071516" cy="1143000"/>
          </a:xfrm>
        </p:spPr>
        <p:txBody>
          <a:bodyPr>
            <a:noAutofit/>
          </a:bodyPr>
          <a:lstStyle/>
          <a:p>
            <a:pPr algn="ctr"/>
            <a:r>
              <a:rPr lang="en-US" sz="3600" b="1" dirty="0" smtClean="0">
                <a:solidFill>
                  <a:srgbClr val="FF0000"/>
                </a:solidFill>
                <a:effectLst>
                  <a:outerShdw blurRad="38100" dist="38100" dir="2700000" algn="tl">
                    <a:srgbClr val="000000">
                      <a:alpha val="43137"/>
                    </a:srgbClr>
                  </a:outerShdw>
                </a:effectLst>
              </a:rPr>
              <a:t>OGSA Architecture – Grid Applications Layer</a:t>
            </a:r>
          </a:p>
        </p:txBody>
      </p:sp>
      <p:sp>
        <p:nvSpPr>
          <p:cNvPr id="6" name="Content Placeholder 5"/>
          <p:cNvSpPr>
            <a:spLocks noGrp="1"/>
          </p:cNvSpPr>
          <p:nvPr>
            <p:ph sz="quarter" idx="1"/>
          </p:nvPr>
        </p:nvSpPr>
        <p:spPr/>
        <p:txBody>
          <a:bodyPr>
            <a:normAutofit/>
          </a:bodyPr>
          <a:lstStyle/>
          <a:p>
            <a:r>
              <a:rPr lang="en-US" sz="3600" dirty="0" smtClean="0"/>
              <a:t>This layer comprise of applications that use the grid architected services</a:t>
            </a:r>
          </a:p>
          <a:p>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ctr"/>
            <a:r>
              <a:rPr lang="en-US" b="1" dirty="0">
                <a:solidFill>
                  <a:srgbClr val="FF0000"/>
                </a:solidFill>
                <a:effectLst>
                  <a:outerShdw blurRad="38100" dist="38100" dir="2700000" algn="tl">
                    <a:srgbClr val="000000">
                      <a:alpha val="43137"/>
                    </a:srgbClr>
                  </a:outerShdw>
                </a:effectLst>
              </a:rPr>
              <a:t>Conclusion</a:t>
            </a:r>
          </a:p>
        </p:txBody>
      </p:sp>
      <p:sp>
        <p:nvSpPr>
          <p:cNvPr id="52227" name="Rectangle 3"/>
          <p:cNvSpPr>
            <a:spLocks noGrp="1" noChangeArrowheads="1"/>
          </p:cNvSpPr>
          <p:nvPr>
            <p:ph type="body" idx="1"/>
          </p:nvPr>
        </p:nvSpPr>
        <p:spPr>
          <a:xfrm>
            <a:off x="303214" y="1447801"/>
            <a:ext cx="11429999" cy="4572000"/>
          </a:xfrm>
        </p:spPr>
        <p:txBody>
          <a:bodyPr>
            <a:normAutofit fontScale="92500"/>
          </a:bodyPr>
          <a:lstStyle/>
          <a:p>
            <a:pPr>
              <a:lnSpc>
                <a:spcPct val="200000"/>
              </a:lnSpc>
            </a:pPr>
            <a:r>
              <a:rPr lang="en-US" sz="3600" dirty="0"/>
              <a:t>Grid-Computing allows networked resources to be combined and used</a:t>
            </a:r>
          </a:p>
          <a:p>
            <a:pPr>
              <a:lnSpc>
                <a:spcPct val="200000"/>
              </a:lnSpc>
            </a:pPr>
            <a:r>
              <a:rPr lang="en-US" sz="3600" dirty="0"/>
              <a:t>Grid-Computing offers great benefit to an organization</a:t>
            </a:r>
          </a:p>
          <a:p>
            <a:pPr>
              <a:lnSpc>
                <a:spcPct val="200000"/>
              </a:lnSpc>
            </a:pPr>
            <a:r>
              <a:rPr lang="en-US" sz="3600" dirty="0"/>
              <a:t>OGSA are comprehensive standards which governs grid-computing</a:t>
            </a:r>
          </a:p>
          <a:p>
            <a:pPr>
              <a:buFont typeface="Wingdings" charset="2"/>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294" y="228600"/>
            <a:ext cx="11173090" cy="884238"/>
          </a:xfrm>
        </p:spPr>
        <p:txBody>
          <a:bodyPr>
            <a:normAutofit/>
          </a:bodyPr>
          <a:lstStyle/>
          <a:p>
            <a:pPr algn="ctr"/>
            <a:r>
              <a:rPr lang="en-GB" b="1" dirty="0" smtClean="0">
                <a:solidFill>
                  <a:srgbClr val="FF0000"/>
                </a:solidFill>
                <a:effectLst>
                  <a:outerShdw blurRad="38100" dist="38100" dir="2700000" algn="tl">
                    <a:srgbClr val="000000">
                      <a:alpha val="43137"/>
                    </a:srgbClr>
                  </a:outerShdw>
                </a:effectLst>
              </a:rPr>
              <a:t>Open Grid Services Infrastructure (OGSI) </a:t>
            </a:r>
            <a:endParaRPr lang="en-US" dirty="0"/>
          </a:p>
        </p:txBody>
      </p:sp>
      <p:sp>
        <p:nvSpPr>
          <p:cNvPr id="6" name="Content Placeholder 5"/>
          <p:cNvSpPr>
            <a:spLocks noGrp="1"/>
          </p:cNvSpPr>
          <p:nvPr>
            <p:ph sz="quarter" idx="1"/>
          </p:nvPr>
        </p:nvSpPr>
        <p:spPr>
          <a:xfrm>
            <a:off x="531812" y="1295400"/>
            <a:ext cx="11353800" cy="4724400"/>
          </a:xfrm>
        </p:spPr>
        <p:txBody>
          <a:bodyPr>
            <a:normAutofit/>
          </a:bodyPr>
          <a:lstStyle/>
          <a:p>
            <a:pPr>
              <a:lnSpc>
                <a:spcPct val="90000"/>
              </a:lnSpc>
              <a:tabLst>
                <a:tab pos="296863" algn="l"/>
                <a:tab pos="754063" algn="l"/>
                <a:tab pos="1211263" algn="l"/>
                <a:tab pos="1668463" algn="l"/>
                <a:tab pos="2125663" algn="l"/>
                <a:tab pos="2582863" algn="l"/>
                <a:tab pos="3040063" algn="l"/>
                <a:tab pos="3497263" algn="l"/>
                <a:tab pos="3954463" algn="l"/>
                <a:tab pos="4411663" algn="l"/>
                <a:tab pos="4868863" algn="l"/>
                <a:tab pos="5326063" algn="l"/>
                <a:tab pos="5783263" algn="l"/>
                <a:tab pos="6240463" algn="l"/>
                <a:tab pos="6697663" algn="l"/>
                <a:tab pos="7154863" algn="l"/>
                <a:tab pos="7612063" algn="l"/>
                <a:tab pos="8069263" algn="l"/>
                <a:tab pos="8526463" algn="l"/>
                <a:tab pos="8983663" algn="l"/>
                <a:tab pos="9440863" algn="l"/>
              </a:tabLst>
            </a:pPr>
            <a:r>
              <a:rPr lang="en-US" sz="3200" dirty="0" smtClean="0"/>
              <a:t>Gives a formal and technical specification of what a grid service is.</a:t>
            </a:r>
          </a:p>
          <a:p>
            <a:pPr>
              <a:lnSpc>
                <a:spcPct val="90000"/>
              </a:lnSpc>
              <a:tabLst>
                <a:tab pos="296863" algn="l"/>
                <a:tab pos="754063" algn="l"/>
                <a:tab pos="1211263" algn="l"/>
                <a:tab pos="1668463" algn="l"/>
                <a:tab pos="2125663" algn="l"/>
                <a:tab pos="2582863" algn="l"/>
                <a:tab pos="3040063" algn="l"/>
                <a:tab pos="3497263" algn="l"/>
                <a:tab pos="3954463" algn="l"/>
                <a:tab pos="4411663" algn="l"/>
                <a:tab pos="4868863" algn="l"/>
                <a:tab pos="5326063" algn="l"/>
                <a:tab pos="5783263" algn="l"/>
                <a:tab pos="6240463" algn="l"/>
                <a:tab pos="6697663" algn="l"/>
                <a:tab pos="7154863" algn="l"/>
                <a:tab pos="7612063" algn="l"/>
                <a:tab pos="8069263" algn="l"/>
                <a:tab pos="8526463" algn="l"/>
                <a:tab pos="8983663" algn="l"/>
                <a:tab pos="9440863" algn="l"/>
              </a:tabLst>
            </a:pPr>
            <a:r>
              <a:rPr lang="en-US" sz="3200" dirty="0" smtClean="0"/>
              <a:t>Its a excruciatingly detailed specification of how Grid Services work.</a:t>
            </a:r>
          </a:p>
          <a:p>
            <a:pPr>
              <a:lnSpc>
                <a:spcPct val="90000"/>
              </a:lnSpc>
              <a:tabLst>
                <a:tab pos="296863" algn="l"/>
                <a:tab pos="754063" algn="l"/>
                <a:tab pos="1211263" algn="l"/>
                <a:tab pos="1668463" algn="l"/>
                <a:tab pos="2125663" algn="l"/>
                <a:tab pos="2582863" algn="l"/>
                <a:tab pos="3040063" algn="l"/>
                <a:tab pos="3497263" algn="l"/>
                <a:tab pos="3954463" algn="l"/>
                <a:tab pos="4411663" algn="l"/>
                <a:tab pos="4868863" algn="l"/>
                <a:tab pos="5326063" algn="l"/>
                <a:tab pos="5783263" algn="l"/>
                <a:tab pos="6240463" algn="l"/>
                <a:tab pos="6697663" algn="l"/>
                <a:tab pos="7154863" algn="l"/>
                <a:tab pos="7612063" algn="l"/>
                <a:tab pos="8069263" algn="l"/>
                <a:tab pos="8526463" algn="l"/>
                <a:tab pos="8983663" algn="l"/>
                <a:tab pos="9440863" algn="l"/>
              </a:tabLst>
            </a:pPr>
            <a:r>
              <a:rPr lang="en-US" sz="3200" dirty="0" smtClean="0"/>
              <a:t>GT3 includes a complete implementation of OGSI. </a:t>
            </a:r>
          </a:p>
          <a:p>
            <a:pPr>
              <a:lnSpc>
                <a:spcPct val="90000"/>
              </a:lnSpc>
            </a:pPr>
            <a:r>
              <a:rPr lang="en-GB" sz="3200" dirty="0" smtClean="0"/>
              <a:t>It is a formal and technical specification of the concepts described in OGSA.</a:t>
            </a:r>
          </a:p>
          <a:p>
            <a:pPr>
              <a:lnSpc>
                <a:spcPct val="90000"/>
              </a:lnSpc>
            </a:pPr>
            <a:r>
              <a:rPr lang="en-GB" sz="3200" dirty="0" smtClean="0"/>
              <a:t>The Globus Toolkit 3 is an implementation of OGSI.</a:t>
            </a:r>
          </a:p>
          <a:p>
            <a:pPr>
              <a:lnSpc>
                <a:spcPct val="90000"/>
              </a:lnSpc>
            </a:pPr>
            <a:r>
              <a:rPr lang="en-GB" sz="3200" dirty="0" smtClean="0"/>
              <a:t>Some other implementations are OGSI::Lite (Perl)1 and the UNICORE OGSA demonstrator2 from the EU GRIP project.</a:t>
            </a:r>
          </a:p>
          <a:p>
            <a:pPr>
              <a:lnSpc>
                <a:spcPct val="90000"/>
              </a:lnSpc>
            </a:pPr>
            <a:r>
              <a:rPr lang="en-GB" sz="3200" dirty="0" smtClean="0"/>
              <a:t>OGSI specification defines grid services and builds upon web services.</a:t>
            </a:r>
          </a:p>
          <a:p>
            <a:pPr marL="296863" indent="-296863">
              <a:spcBef>
                <a:spcPts val="725"/>
              </a:spcBef>
              <a:buClr>
                <a:srgbClr val="0BD0D9"/>
              </a:buClr>
              <a:buSzPct val="95000"/>
              <a:buFont typeface="Wingdings 2" pitchFamily="16" charset="2"/>
              <a:buChar char=""/>
              <a:tabLst>
                <a:tab pos="296863" algn="l"/>
                <a:tab pos="754063" algn="l"/>
                <a:tab pos="1211263" algn="l"/>
                <a:tab pos="1668463" algn="l"/>
                <a:tab pos="2125663" algn="l"/>
                <a:tab pos="2582863" algn="l"/>
                <a:tab pos="3040063" algn="l"/>
                <a:tab pos="3497263" algn="l"/>
                <a:tab pos="3954463" algn="l"/>
                <a:tab pos="4411663" algn="l"/>
                <a:tab pos="4868863" algn="l"/>
                <a:tab pos="5326063" algn="l"/>
                <a:tab pos="5783263" algn="l"/>
                <a:tab pos="6240463" algn="l"/>
                <a:tab pos="6697663" algn="l"/>
                <a:tab pos="7154863" algn="l"/>
                <a:tab pos="7612063" algn="l"/>
                <a:tab pos="8069263" algn="l"/>
                <a:tab pos="8526463" algn="l"/>
                <a:tab pos="8983663" algn="l"/>
                <a:tab pos="9440863" algn="l"/>
              </a:tabLst>
            </a:pPr>
            <a:endParaRPr lang="en-US" sz="3200" dirty="0" smtClean="0">
              <a:solidFill>
                <a:srgbClr val="000000"/>
              </a:solidFill>
              <a:latin typeface="Constantia" pitchFamily="16" charset="0"/>
            </a:endParaRPr>
          </a:p>
          <a:p>
            <a:endParaRPr lang="en-US"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608013" y="1143000"/>
            <a:ext cx="11125200" cy="5029200"/>
          </a:xfrm>
        </p:spPr>
        <p:txBody>
          <a:bodyPr>
            <a:noAutofit/>
          </a:bodyPr>
          <a:lstStyle/>
          <a:p>
            <a:pPr>
              <a:lnSpc>
                <a:spcPct val="90000"/>
              </a:lnSpc>
            </a:pPr>
            <a:r>
              <a:rPr lang="en-GB" sz="2800" dirty="0" smtClean="0"/>
              <a:t>OGSI creates an extension model for WSDL called GWSDL (Grid WSDL). The reason is:</a:t>
            </a:r>
          </a:p>
          <a:p>
            <a:pPr lvl="1">
              <a:lnSpc>
                <a:spcPct val="90000"/>
              </a:lnSpc>
            </a:pPr>
            <a:r>
              <a:rPr lang="en-GB" sz="2800" dirty="0" smtClean="0"/>
              <a:t>Interface inheritance</a:t>
            </a:r>
          </a:p>
          <a:p>
            <a:pPr lvl="1">
              <a:lnSpc>
                <a:spcPct val="90000"/>
              </a:lnSpc>
            </a:pPr>
            <a:r>
              <a:rPr lang="en-GB" sz="2800" dirty="0" smtClean="0"/>
              <a:t>Service Data (for expressing state information)</a:t>
            </a:r>
          </a:p>
          <a:p>
            <a:pPr>
              <a:lnSpc>
                <a:spcPct val="90000"/>
              </a:lnSpc>
            </a:pPr>
            <a:r>
              <a:rPr lang="en-GB" sz="2800" dirty="0" smtClean="0"/>
              <a:t>Components:</a:t>
            </a:r>
          </a:p>
          <a:p>
            <a:pPr lvl="1">
              <a:lnSpc>
                <a:spcPct val="90000"/>
              </a:lnSpc>
            </a:pPr>
            <a:r>
              <a:rPr lang="en-GB" sz="2800" dirty="0" smtClean="0"/>
              <a:t>Lifecycle</a:t>
            </a:r>
          </a:p>
          <a:p>
            <a:pPr lvl="1">
              <a:lnSpc>
                <a:spcPct val="90000"/>
              </a:lnSpc>
            </a:pPr>
            <a:r>
              <a:rPr lang="en-GB" sz="2800" dirty="0" smtClean="0"/>
              <a:t>State management</a:t>
            </a:r>
          </a:p>
          <a:p>
            <a:pPr lvl="1">
              <a:lnSpc>
                <a:spcPct val="90000"/>
              </a:lnSpc>
            </a:pPr>
            <a:r>
              <a:rPr lang="en-GB" sz="2800" dirty="0" smtClean="0"/>
              <a:t>Service Groups</a:t>
            </a:r>
          </a:p>
          <a:p>
            <a:pPr lvl="1">
              <a:lnSpc>
                <a:spcPct val="90000"/>
              </a:lnSpc>
            </a:pPr>
            <a:r>
              <a:rPr lang="en-GB" sz="2800" dirty="0" smtClean="0"/>
              <a:t>Factory</a:t>
            </a:r>
          </a:p>
          <a:p>
            <a:pPr lvl="1">
              <a:lnSpc>
                <a:spcPct val="90000"/>
              </a:lnSpc>
            </a:pPr>
            <a:r>
              <a:rPr lang="en-GB" sz="2800" dirty="0" smtClean="0"/>
              <a:t>Notification</a:t>
            </a:r>
          </a:p>
          <a:p>
            <a:pPr lvl="1">
              <a:lnSpc>
                <a:spcPct val="90000"/>
              </a:lnSpc>
            </a:pPr>
            <a:r>
              <a:rPr lang="en-GB" sz="2800" dirty="0" smtClean="0"/>
              <a:t>Handle Map</a:t>
            </a:r>
          </a:p>
          <a:p>
            <a:endParaRPr lang="en-US" sz="2800" dirty="0"/>
          </a:p>
        </p:txBody>
      </p:sp>
      <p:sp>
        <p:nvSpPr>
          <p:cNvPr id="7" name="Title 1"/>
          <p:cNvSpPr>
            <a:spLocks noGrp="1"/>
          </p:cNvSpPr>
          <p:nvPr>
            <p:ph type="title"/>
          </p:nvPr>
        </p:nvSpPr>
        <p:spPr>
          <a:xfrm>
            <a:off x="1218883" y="152400"/>
            <a:ext cx="10360501" cy="808038"/>
          </a:xfrm>
        </p:spPr>
        <p:txBody>
          <a:bodyPr>
            <a:normAutofit/>
          </a:bodyPr>
          <a:lstStyle/>
          <a:p>
            <a:pPr algn="ctr"/>
            <a:r>
              <a:rPr lang="en-GB" b="1" dirty="0" smtClean="0">
                <a:solidFill>
                  <a:srgbClr val="FF0000"/>
                </a:solidFill>
                <a:effectLst>
                  <a:outerShdw blurRad="38100" dist="38100" dir="2700000" algn="tl">
                    <a:srgbClr val="000000">
                      <a:alpha val="43137"/>
                    </a:srgbClr>
                  </a:outerShdw>
                </a:effectLst>
              </a:rPr>
              <a:t>Open Grid Services Infrastructure (OGSI)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015" y="76200"/>
            <a:ext cx="11071516" cy="731838"/>
          </a:xfrm>
        </p:spPr>
        <p:txBody>
          <a:bodyPr>
            <a:normAutofit fontScale="90000"/>
          </a:bodyPr>
          <a:lstStyle/>
          <a:p>
            <a:pPr algn="ctr"/>
            <a:r>
              <a:rPr lang="en-US" b="1" dirty="0" smtClean="0">
                <a:solidFill>
                  <a:srgbClr val="FF0000"/>
                </a:solidFill>
                <a:effectLst>
                  <a:outerShdw blurRad="38100" dist="38100" dir="2700000" algn="tl">
                    <a:srgbClr val="000000">
                      <a:alpha val="43137"/>
                    </a:srgbClr>
                  </a:outerShdw>
                </a:effectLst>
              </a:rPr>
              <a:t>Data intensive grid service models</a:t>
            </a:r>
            <a:endParaRPr lang="en-US" b="1" dirty="0">
              <a:solidFill>
                <a:srgbClr val="FF0000"/>
              </a:solidFill>
            </a:endParaRPr>
          </a:p>
        </p:txBody>
      </p:sp>
      <p:sp>
        <p:nvSpPr>
          <p:cNvPr id="6" name="Content Placeholder 5"/>
          <p:cNvSpPr>
            <a:spLocks noGrp="1"/>
          </p:cNvSpPr>
          <p:nvPr>
            <p:ph sz="quarter" idx="1"/>
          </p:nvPr>
        </p:nvSpPr>
        <p:spPr>
          <a:xfrm>
            <a:off x="379413" y="838200"/>
            <a:ext cx="11430000" cy="5410200"/>
          </a:xfrm>
        </p:spPr>
        <p:txBody>
          <a:bodyPr>
            <a:noAutofit/>
          </a:bodyPr>
          <a:lstStyle/>
          <a:p>
            <a:pPr>
              <a:buNone/>
            </a:pPr>
            <a:r>
              <a:rPr lang="en-US" sz="3200" dirty="0" smtClean="0"/>
              <a:t>Applications in the grid are normally grouped into two categories </a:t>
            </a:r>
          </a:p>
          <a:p>
            <a:r>
              <a:rPr lang="en-US" sz="3200" dirty="0" smtClean="0"/>
              <a:t>Computation-intensive and Data intensive</a:t>
            </a:r>
          </a:p>
          <a:p>
            <a:r>
              <a:rPr lang="en-US" sz="3200" dirty="0" smtClean="0"/>
              <a:t>Data intensive applications deals with massive amounts of data. The grid system must specially designed to discover, transfer and manipulate the massive data sets.</a:t>
            </a:r>
          </a:p>
          <a:p>
            <a:r>
              <a:rPr lang="en-US" sz="3200" dirty="0" smtClean="0"/>
              <a:t>Transferring the massive data sets is a time consuming task.</a:t>
            </a:r>
          </a:p>
          <a:p>
            <a:r>
              <a:rPr lang="en-US" sz="3200" dirty="0" smtClean="0"/>
              <a:t>Data access method is also known as caching, which is often applied to enhance data efficiency in a grid environment. </a:t>
            </a:r>
          </a:p>
          <a:p>
            <a:r>
              <a:rPr lang="en-US" sz="3200" dirty="0" smtClean="0"/>
              <a:t>By replicating the same data block and scattering them in multiple regions in a grid, users can access the same data with locality of references.    </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609441" y="914400"/>
            <a:ext cx="11173090" cy="5791200"/>
          </a:xfrm>
        </p:spPr>
        <p:txBody>
          <a:bodyPr>
            <a:normAutofit fontScale="92500" lnSpcReduction="20000"/>
          </a:bodyPr>
          <a:lstStyle/>
          <a:p>
            <a:r>
              <a:rPr lang="en-US" dirty="0" smtClean="0"/>
              <a:t>Replication strategies determine when and where to create a replica of the data. </a:t>
            </a:r>
          </a:p>
          <a:p>
            <a:r>
              <a:rPr lang="en-US" dirty="0" smtClean="0"/>
              <a:t>The strategies of replications can be classified into </a:t>
            </a:r>
            <a:r>
              <a:rPr lang="en-US" b="1" i="1" dirty="0" smtClean="0">
                <a:effectLst>
                  <a:outerShdw blurRad="38100" dist="38100" dir="2700000" algn="tl">
                    <a:srgbClr val="000000">
                      <a:alpha val="43137"/>
                    </a:srgbClr>
                  </a:outerShdw>
                </a:effectLst>
              </a:rPr>
              <a:t>dynamic and static</a:t>
            </a:r>
          </a:p>
          <a:p>
            <a:pPr>
              <a:buNone/>
            </a:pPr>
            <a:r>
              <a:rPr lang="en-US" b="1" dirty="0" smtClean="0">
                <a:effectLst>
                  <a:outerShdw blurRad="38100" dist="38100" dir="2700000" algn="tl">
                    <a:srgbClr val="000000">
                      <a:alpha val="43137"/>
                    </a:srgbClr>
                  </a:outerShdw>
                </a:effectLst>
              </a:rPr>
              <a:t>Static method </a:t>
            </a:r>
          </a:p>
          <a:p>
            <a:r>
              <a:rPr lang="en-US" dirty="0" smtClean="0"/>
              <a:t>The locations and number of replicas are determined in advance and will not be modified.</a:t>
            </a:r>
          </a:p>
          <a:p>
            <a:r>
              <a:rPr lang="en-US" dirty="0" smtClean="0"/>
              <a:t>Replication operation require little overhead</a:t>
            </a:r>
          </a:p>
          <a:p>
            <a:r>
              <a:rPr lang="en-US" dirty="0" smtClean="0"/>
              <a:t>Static strategic cannot adapt to changes in demand, bandwidth and storage variability</a:t>
            </a:r>
          </a:p>
          <a:p>
            <a:r>
              <a:rPr lang="en-US" dirty="0" smtClean="0"/>
              <a:t>Optimization is required to determine the location and number of data replicas. </a:t>
            </a:r>
          </a:p>
          <a:p>
            <a:pPr>
              <a:buNone/>
            </a:pPr>
            <a:r>
              <a:rPr lang="en-US" b="1" dirty="0" smtClean="0">
                <a:effectLst>
                  <a:outerShdw blurRad="38100" dist="38100" dir="2700000" algn="tl">
                    <a:srgbClr val="000000">
                      <a:alpha val="43137"/>
                    </a:srgbClr>
                  </a:outerShdw>
                </a:effectLst>
              </a:rPr>
              <a:t>Dynamic strategies</a:t>
            </a:r>
          </a:p>
          <a:p>
            <a:r>
              <a:rPr lang="en-US" dirty="0" smtClean="0"/>
              <a:t>Dynamic strategies can adjust locations and number of data replicas according to change in conditions </a:t>
            </a:r>
          </a:p>
          <a:p>
            <a:r>
              <a:rPr lang="en-US" dirty="0" smtClean="0"/>
              <a:t>Frequent data moving operations can result in much more overhead the static strategies   </a:t>
            </a:r>
          </a:p>
          <a:p>
            <a:r>
              <a:rPr lang="en-US" dirty="0" smtClean="0"/>
              <a:t>Optimization may be determined based on whether the data replica is being created, deleted or moved.</a:t>
            </a:r>
          </a:p>
          <a:p>
            <a:r>
              <a:rPr lang="en-US" dirty="0" smtClean="0"/>
              <a:t>The most common replication include preserving locality, minimizing update costs and maximizing profits  .</a:t>
            </a:r>
            <a:endParaRPr lang="en-US" dirty="0"/>
          </a:p>
        </p:txBody>
      </p:sp>
      <p:sp>
        <p:nvSpPr>
          <p:cNvPr id="7" name="Title 1"/>
          <p:cNvSpPr>
            <a:spLocks noGrp="1"/>
          </p:cNvSpPr>
          <p:nvPr>
            <p:ph type="title"/>
          </p:nvPr>
        </p:nvSpPr>
        <p:spPr>
          <a:xfrm>
            <a:off x="711015" y="152401"/>
            <a:ext cx="11071516" cy="731838"/>
          </a:xfrm>
        </p:spPr>
        <p:txBody>
          <a:bodyPr>
            <a:normAutofit fontScale="90000"/>
          </a:bodyPr>
          <a:lstStyle/>
          <a:p>
            <a:pPr algn="ctr"/>
            <a:r>
              <a:rPr lang="en-US" b="1" dirty="0" smtClean="0">
                <a:solidFill>
                  <a:srgbClr val="FF0000"/>
                </a:solidFill>
                <a:effectLst>
                  <a:outerShdw blurRad="38100" dist="38100" dir="2700000" algn="tl">
                    <a:srgbClr val="000000">
                      <a:alpha val="43137"/>
                    </a:srgbClr>
                  </a:outerShdw>
                </a:effectLst>
              </a:rPr>
              <a:t>Data intensive grid service models </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8"/>
            <a:ext cx="10360501" cy="792162"/>
          </a:xfrm>
        </p:spPr>
        <p:txBody>
          <a:bodyPr/>
          <a:lstStyle/>
          <a:p>
            <a:pPr algn="ctr"/>
            <a:r>
              <a:rPr lang="en-US" b="1" dirty="0" smtClean="0">
                <a:solidFill>
                  <a:srgbClr val="FF0000"/>
                </a:solidFill>
                <a:effectLst>
                  <a:outerShdw blurRad="38100" dist="38100" dir="2700000" algn="tl">
                    <a:srgbClr val="000000">
                      <a:alpha val="43137"/>
                    </a:srgbClr>
                  </a:outerShdw>
                </a:effectLst>
              </a:rPr>
              <a:t>Grid data Access models </a:t>
            </a:r>
            <a:endParaRPr lang="en-US" b="1"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sz="quarter" idx="1"/>
          </p:nvPr>
        </p:nvSpPr>
        <p:spPr>
          <a:xfrm>
            <a:off x="836613" y="1447801"/>
            <a:ext cx="10972799" cy="4572000"/>
          </a:xfrm>
        </p:spPr>
        <p:txBody>
          <a:bodyPr>
            <a:normAutofit fontScale="92500" lnSpcReduction="20000"/>
          </a:bodyPr>
          <a:lstStyle/>
          <a:p>
            <a:pPr marL="0" indent="0">
              <a:lnSpc>
                <a:spcPct val="150000"/>
              </a:lnSpc>
              <a:buNone/>
            </a:pPr>
            <a:r>
              <a:rPr lang="en-US" sz="3600" dirty="0" smtClean="0"/>
              <a:t>In general there are four access models for organizing a data grid as listed here</a:t>
            </a:r>
          </a:p>
          <a:p>
            <a:pPr marL="514350" indent="-514350">
              <a:lnSpc>
                <a:spcPct val="150000"/>
              </a:lnSpc>
              <a:buFont typeface="+mj-lt"/>
              <a:buAutoNum type="arabicPeriod"/>
            </a:pPr>
            <a:r>
              <a:rPr lang="en-US" sz="3600" dirty="0" smtClean="0"/>
              <a:t>Monadic method </a:t>
            </a:r>
          </a:p>
          <a:p>
            <a:pPr marL="514350" indent="-514350">
              <a:lnSpc>
                <a:spcPct val="150000"/>
              </a:lnSpc>
              <a:buFont typeface="+mj-lt"/>
              <a:buAutoNum type="arabicPeriod"/>
            </a:pPr>
            <a:r>
              <a:rPr lang="en-US" sz="3600" dirty="0" smtClean="0"/>
              <a:t>Hierarchical model</a:t>
            </a:r>
          </a:p>
          <a:p>
            <a:pPr marL="514350" indent="-514350">
              <a:lnSpc>
                <a:spcPct val="150000"/>
              </a:lnSpc>
              <a:buFont typeface="+mj-lt"/>
              <a:buAutoNum type="arabicPeriod"/>
            </a:pPr>
            <a:r>
              <a:rPr lang="en-US" sz="3600" dirty="0" smtClean="0"/>
              <a:t>Federation model </a:t>
            </a:r>
          </a:p>
          <a:p>
            <a:pPr marL="514350" indent="-514350">
              <a:lnSpc>
                <a:spcPct val="150000"/>
              </a:lnSpc>
              <a:buFont typeface="+mj-lt"/>
              <a:buAutoNum type="arabicPeriod"/>
            </a:pPr>
            <a:r>
              <a:rPr lang="en-US" sz="3600" dirty="0" smtClean="0"/>
              <a:t>Hybrid model</a:t>
            </a:r>
          </a:p>
          <a:p>
            <a:pPr>
              <a:lnSpc>
                <a:spcPct val="150000"/>
              </a:lnSpc>
            </a:pPr>
            <a:endParaRPr lang="en-US" sz="3600" dirty="0" smtClean="0"/>
          </a:p>
          <a:p>
            <a:pPr>
              <a:lnSpc>
                <a:spcPct val="150000"/>
              </a:lnSpc>
            </a:pPr>
            <a:endParaRPr lang="en-US" sz="3600" dirty="0" smtClean="0"/>
          </a:p>
          <a:p>
            <a:pPr>
              <a:lnSpc>
                <a:spcPct val="150000"/>
              </a:lnSpc>
            </a:pP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8"/>
            <a:ext cx="10360501" cy="639762"/>
          </a:xfrm>
        </p:spPr>
        <p:txBody>
          <a:bodyPr>
            <a:normAutofit fontScale="90000"/>
          </a:bodyPr>
          <a:lstStyle/>
          <a:p>
            <a:pPr algn="ctr"/>
            <a:r>
              <a:rPr lang="en-US" b="1" dirty="0" smtClean="0">
                <a:solidFill>
                  <a:srgbClr val="FF0000"/>
                </a:solidFill>
                <a:effectLst>
                  <a:outerShdw blurRad="38100" dist="38100" dir="2700000" algn="tl">
                    <a:srgbClr val="000000">
                      <a:alpha val="43137"/>
                    </a:srgbClr>
                  </a:outerShdw>
                </a:effectLst>
              </a:rPr>
              <a:t>Monadic method </a:t>
            </a:r>
            <a:endParaRPr lang="en-US" b="1"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sz="quarter" idx="1"/>
          </p:nvPr>
        </p:nvSpPr>
        <p:spPr>
          <a:xfrm>
            <a:off x="227014" y="1219200"/>
            <a:ext cx="5638800" cy="4876800"/>
          </a:xfrm>
        </p:spPr>
        <p:txBody>
          <a:bodyPr/>
          <a:lstStyle/>
          <a:p>
            <a:r>
              <a:rPr lang="en-US" dirty="0" smtClean="0"/>
              <a:t>This is a centralized data repository model. All data is saved in central data repository.</a:t>
            </a:r>
          </a:p>
          <a:p>
            <a:r>
              <a:rPr lang="en-US" dirty="0" smtClean="0"/>
              <a:t>When users want to access some data they have no submit request directly to the central repository.</a:t>
            </a:r>
          </a:p>
          <a:p>
            <a:r>
              <a:rPr lang="en-US" dirty="0" smtClean="0"/>
              <a:t>No data is replicated for preserving data locality.</a:t>
            </a:r>
          </a:p>
          <a:p>
            <a:r>
              <a:rPr lang="en-US" dirty="0" smtClean="0"/>
              <a:t>For a larger grid this model is not efficient in terms of performance and reliability.</a:t>
            </a:r>
          </a:p>
          <a:p>
            <a:r>
              <a:rPr lang="en-US" dirty="0" smtClean="0"/>
              <a:t>Data replication is permitted in this model only when fault tolerance is demanded.  </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5865813" y="1143001"/>
            <a:ext cx="6137274"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5" y="304800"/>
            <a:ext cx="10742771" cy="731838"/>
          </a:xfrm>
        </p:spPr>
        <p:txBody>
          <a:bodyPr>
            <a:noAutofit/>
          </a:bodyPr>
          <a:lstStyle/>
          <a:p>
            <a:pPr algn="ctr"/>
            <a:r>
              <a:rPr lang="en-US" b="1" dirty="0" smtClean="0">
                <a:solidFill>
                  <a:srgbClr val="FF0000"/>
                </a:solidFill>
                <a:effectLst>
                  <a:outerShdw blurRad="38100" dist="38100" dir="2700000" algn="tl">
                    <a:srgbClr val="000000">
                      <a:alpha val="43137"/>
                    </a:srgbClr>
                  </a:outerShdw>
                </a:effectLst>
              </a:rPr>
              <a:t>Hierarchical model</a:t>
            </a:r>
            <a:endParaRPr lang="en-US" b="1"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sz="quarter" idx="1"/>
          </p:nvPr>
        </p:nvSpPr>
        <p:spPr>
          <a:xfrm>
            <a:off x="150812" y="1371600"/>
            <a:ext cx="5029200" cy="4648200"/>
          </a:xfrm>
        </p:spPr>
        <p:txBody>
          <a:bodyPr>
            <a:normAutofit fontScale="92500" lnSpcReduction="20000"/>
          </a:bodyPr>
          <a:lstStyle/>
          <a:p>
            <a:r>
              <a:rPr lang="en-US" dirty="0" smtClean="0"/>
              <a:t>It is suitable for building a large data grid which has only one large data access directory</a:t>
            </a:r>
          </a:p>
          <a:p>
            <a:r>
              <a:rPr lang="en-US" dirty="0" smtClean="0"/>
              <a:t>Data may be transferred from the source to a second level center. Then some data in the regional center is transferred to the third level centre. </a:t>
            </a:r>
          </a:p>
          <a:p>
            <a:r>
              <a:rPr lang="en-US" dirty="0" smtClean="0"/>
              <a:t>After being forwarded several times specific data objects are accessed directly by users. Higher level data center has a wider coverage area. </a:t>
            </a:r>
          </a:p>
          <a:p>
            <a:r>
              <a:rPr lang="en-US" dirty="0" smtClean="0"/>
              <a:t>PKI security services are easier to implement in this hierarchical data access model   </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5073651" y="1315643"/>
            <a:ext cx="6964362" cy="457557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4" y="304800"/>
            <a:ext cx="10895173" cy="884238"/>
          </a:xfrm>
        </p:spPr>
        <p:txBody>
          <a:bodyPr>
            <a:normAutofit/>
          </a:bodyPr>
          <a:lstStyle/>
          <a:p>
            <a:pPr algn="ctr"/>
            <a:r>
              <a:rPr lang="en-US" b="1" dirty="0" smtClean="0">
                <a:solidFill>
                  <a:srgbClr val="FF0000"/>
                </a:solidFill>
                <a:effectLst>
                  <a:outerShdw blurRad="38100" dist="38100" dir="2700000" algn="tl">
                    <a:srgbClr val="000000">
                      <a:alpha val="43137"/>
                    </a:srgbClr>
                  </a:outerShdw>
                </a:effectLst>
              </a:rPr>
              <a:t>Federation model </a:t>
            </a:r>
            <a:endParaRPr lang="en-US" b="1"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sz="quarter" idx="1"/>
          </p:nvPr>
        </p:nvSpPr>
        <p:spPr>
          <a:xfrm>
            <a:off x="684214" y="1371600"/>
            <a:ext cx="4343400" cy="4724400"/>
          </a:xfrm>
        </p:spPr>
        <p:txBody>
          <a:bodyPr>
            <a:normAutofit fontScale="92500" lnSpcReduction="10000"/>
          </a:bodyPr>
          <a:lstStyle/>
          <a:p>
            <a:r>
              <a:rPr lang="en-US" dirty="0" smtClean="0"/>
              <a:t>It is suited for designing a data grid with multiple source of data supplies.</a:t>
            </a:r>
          </a:p>
          <a:p>
            <a:r>
              <a:rPr lang="en-US" dirty="0" smtClean="0"/>
              <a:t>It is also known as a mesh model</a:t>
            </a:r>
          </a:p>
          <a:p>
            <a:r>
              <a:rPr lang="en-US" dirty="0" smtClean="0"/>
              <a:t>The data is shared the data and items are owned and controlled by their original owners.</a:t>
            </a:r>
          </a:p>
          <a:p>
            <a:r>
              <a:rPr lang="en-US" dirty="0" smtClean="0"/>
              <a:t>Only authenticated users are authorized to request data from any data source.</a:t>
            </a:r>
          </a:p>
          <a:p>
            <a:r>
              <a:rPr lang="en-US" dirty="0" smtClean="0"/>
              <a:t>This mesh model cost the most when the number of grid intuitions becomes very large    </a:t>
            </a: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5762623" y="1651001"/>
            <a:ext cx="6046788" cy="35544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4" y="304800"/>
            <a:ext cx="10895173" cy="884238"/>
          </a:xfrm>
        </p:spPr>
        <p:txBody>
          <a:bodyPr>
            <a:normAutofit/>
          </a:bodyPr>
          <a:lstStyle/>
          <a:p>
            <a:pPr algn="ctr"/>
            <a:r>
              <a:rPr lang="en-US" b="1" dirty="0" smtClean="0">
                <a:solidFill>
                  <a:srgbClr val="FF0000"/>
                </a:solidFill>
                <a:effectLst>
                  <a:outerShdw blurRad="38100" dist="38100" dir="2700000" algn="tl">
                    <a:srgbClr val="000000">
                      <a:alpha val="43137"/>
                    </a:srgbClr>
                  </a:outerShdw>
                </a:effectLst>
              </a:rPr>
              <a:t>Hybrid model</a:t>
            </a:r>
          </a:p>
        </p:txBody>
      </p:sp>
      <p:sp>
        <p:nvSpPr>
          <p:cNvPr id="6" name="Content Placeholder 5"/>
          <p:cNvSpPr>
            <a:spLocks noGrp="1"/>
          </p:cNvSpPr>
          <p:nvPr>
            <p:ph sz="quarter" idx="1"/>
          </p:nvPr>
        </p:nvSpPr>
        <p:spPr>
          <a:xfrm>
            <a:off x="684214" y="1447801"/>
            <a:ext cx="4343400" cy="4572000"/>
          </a:xfrm>
        </p:spPr>
        <p:txBody>
          <a:bodyPr>
            <a:normAutofit fontScale="92500" lnSpcReduction="20000"/>
          </a:bodyPr>
          <a:lstStyle/>
          <a:p>
            <a:r>
              <a:rPr lang="en-US" dirty="0" smtClean="0"/>
              <a:t>This model combines the best features of the hierarchical and mesh models. </a:t>
            </a:r>
          </a:p>
          <a:p>
            <a:r>
              <a:rPr lang="en-US" dirty="0" smtClean="0"/>
              <a:t>Traditional data transfer technology such as FTP applies for networks with lower bandwidth.</a:t>
            </a:r>
          </a:p>
          <a:p>
            <a:r>
              <a:rPr lang="en-US" dirty="0" smtClean="0"/>
              <a:t>High bandwidth are exploited by high speed data transfer tools such as GridFTP developed with Globus library.</a:t>
            </a:r>
          </a:p>
          <a:p>
            <a:r>
              <a:rPr lang="en-US" dirty="0" smtClean="0"/>
              <a:t>The cost of hybrid model can be traded off between the two extreme models of hierarchical and mesh-connected grids.</a:t>
            </a:r>
          </a:p>
          <a:p>
            <a:endParaRPr lang="en-US" dirty="0" smtClean="0"/>
          </a:p>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5484811" y="1989617"/>
            <a:ext cx="6477001" cy="317610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28600"/>
            <a:ext cx="10360501" cy="884238"/>
          </a:xfrm>
        </p:spPr>
        <p:txBody>
          <a:bodyPr/>
          <a:lstStyle/>
          <a:p>
            <a:pPr algn="ctr"/>
            <a:r>
              <a:rPr lang="en-US" b="1" dirty="0" smtClean="0">
                <a:solidFill>
                  <a:srgbClr val="FF0000"/>
                </a:solidFill>
                <a:effectLst>
                  <a:outerShdw blurRad="38100" dist="38100" dir="2700000" algn="tl">
                    <a:srgbClr val="000000">
                      <a:alpha val="43137"/>
                    </a:srgbClr>
                  </a:outerShdw>
                </a:effectLst>
              </a:rPr>
              <a:t>Parallel versus Striped Data Transfers</a:t>
            </a:r>
            <a:endParaRPr lang="en-US" b="1"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sz="quarter" idx="1"/>
          </p:nvPr>
        </p:nvSpPr>
        <p:spPr>
          <a:xfrm>
            <a:off x="836615" y="1447801"/>
            <a:ext cx="10742771" cy="4572000"/>
          </a:xfrm>
        </p:spPr>
        <p:txBody>
          <a:bodyPr/>
          <a:lstStyle/>
          <a:p>
            <a:r>
              <a:rPr lang="en-US" b="1" dirty="0" smtClean="0">
                <a:effectLst>
                  <a:outerShdw blurRad="38100" dist="38100" dir="2700000" algn="tl">
                    <a:srgbClr val="000000">
                      <a:alpha val="43137"/>
                    </a:srgbClr>
                  </a:outerShdw>
                </a:effectLst>
              </a:rPr>
              <a:t>Parallel data transfer </a:t>
            </a:r>
            <a:r>
              <a:rPr lang="en-US" dirty="0" smtClean="0"/>
              <a:t>opens multiple data streams for passing subdivided segments of a file simultaneously. Although the speed of each stream is same as in sequential streaming, the total time to move data in all streams can be significantly reduced compared to FTP transfer.</a:t>
            </a:r>
          </a:p>
          <a:p>
            <a:r>
              <a:rPr lang="en-US" b="1" dirty="0" smtClean="0">
                <a:effectLst>
                  <a:outerShdw blurRad="38100" dist="38100" dir="2700000" algn="tl">
                    <a:srgbClr val="000000">
                      <a:alpha val="43137"/>
                    </a:srgbClr>
                  </a:outerShdw>
                </a:effectLst>
              </a:rPr>
              <a:t>Striped data transfer</a:t>
            </a:r>
            <a:r>
              <a:rPr lang="en-US" dirty="0" smtClean="0"/>
              <a:t> a data objects is partitioned into a number of sections and each section is placed in an individual site in a data grid. When a user requests this piece of data, a data stream is created for each site in a data gird. When user requests this piece of data, data stream is created for each site, and all the sections of data objects ate transected simultaneously.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4" y="274638"/>
            <a:ext cx="10972799" cy="792162"/>
          </a:xfrm>
        </p:spPr>
        <p:txBody>
          <a:bodyPr anchor="ctr"/>
          <a:lstStyle/>
          <a:p>
            <a:pPr algn="ctr"/>
            <a:r>
              <a:rPr lang="en-US" dirty="0" smtClean="0">
                <a:solidFill>
                  <a:srgbClr val="FF0000"/>
                </a:solidFill>
                <a:effectLst>
                  <a:outerShdw blurRad="38100" dist="38100" dir="2700000" algn="tl">
                    <a:srgbClr val="000000">
                      <a:alpha val="43137"/>
                    </a:srgbClr>
                  </a:outerShdw>
                </a:effectLst>
              </a:rPr>
              <a:t>Grid Services and </a:t>
            </a:r>
            <a:r>
              <a:rPr lang="en-US" dirty="0" err="1" smtClean="0">
                <a:solidFill>
                  <a:srgbClr val="FF0000"/>
                </a:solidFill>
                <a:effectLst>
                  <a:outerShdw blurRad="38100" dist="38100" dir="2700000" algn="tl">
                    <a:srgbClr val="000000">
                      <a:alpha val="43137"/>
                    </a:srgbClr>
                  </a:outerShdw>
                </a:effectLst>
              </a:rPr>
              <a:t>OGSA</a:t>
            </a:r>
            <a:endParaRPr lang="en-US"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sz="quarter" idx="1"/>
          </p:nvPr>
        </p:nvSpPr>
        <p:spPr>
          <a:xfrm>
            <a:off x="455613" y="1219200"/>
            <a:ext cx="11353800" cy="4800600"/>
          </a:xfrm>
        </p:spPr>
        <p:txBody>
          <a:bodyPr>
            <a:normAutofit/>
          </a:bodyPr>
          <a:lstStyle/>
          <a:p>
            <a:r>
              <a:rPr lang="en-US" dirty="0" smtClean="0"/>
              <a:t>Facilitate use and management of resources across distributed, heterogeneous environments</a:t>
            </a:r>
          </a:p>
          <a:p>
            <a:r>
              <a:rPr lang="en-US" dirty="0" smtClean="0"/>
              <a:t>Deliver seamless </a:t>
            </a:r>
            <a:r>
              <a:rPr lang="en-US" dirty="0" err="1" smtClean="0"/>
              <a:t>QoS</a:t>
            </a:r>
            <a:r>
              <a:rPr lang="en-US" dirty="0" smtClean="0"/>
              <a:t> </a:t>
            </a:r>
          </a:p>
          <a:p>
            <a:r>
              <a:rPr lang="en-US" dirty="0" smtClean="0"/>
              <a:t>Define open, published interfaces in order to provide interoperability of diverse resources</a:t>
            </a:r>
          </a:p>
          <a:p>
            <a:r>
              <a:rPr lang="en-US" dirty="0" smtClean="0"/>
              <a:t>Exploit industry-standard integration technologies</a:t>
            </a:r>
          </a:p>
          <a:p>
            <a:r>
              <a:rPr lang="en-US" dirty="0" smtClean="0"/>
              <a:t>Develop standards that achieve interoperability</a:t>
            </a:r>
          </a:p>
          <a:p>
            <a:r>
              <a:rPr lang="en-US" dirty="0" smtClean="0"/>
              <a:t>Integrate, </a:t>
            </a:r>
            <a:r>
              <a:rPr lang="en-US" dirty="0" err="1" smtClean="0"/>
              <a:t>virtualize</a:t>
            </a:r>
            <a:r>
              <a:rPr lang="en-US" dirty="0" smtClean="0"/>
              <a:t>, and manage services and resources in a distributed, heterogeneous environment</a:t>
            </a:r>
          </a:p>
          <a:p>
            <a:r>
              <a:rPr lang="en-US" dirty="0" smtClean="0"/>
              <a:t>Deliver functionality as loosely coupled, interacting services aligned with industry- accepted web service standards</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455611" y="990600"/>
            <a:ext cx="4191001" cy="5029200"/>
          </a:xfrm>
        </p:spPr>
        <p:txBody>
          <a:bodyPr/>
          <a:lstStyle/>
          <a:p>
            <a:r>
              <a:rPr lang="en-US" dirty="0" err="1" smtClean="0"/>
              <a:t>OGSA</a:t>
            </a:r>
            <a:r>
              <a:rPr lang="en-US" dirty="0" smtClean="0"/>
              <a:t> services fall into seven broad areas, defined in terms of capabilities frequently required in a grid scenario. Figure shows the </a:t>
            </a:r>
            <a:r>
              <a:rPr lang="en-US" dirty="0" err="1" smtClean="0"/>
              <a:t>OGSA</a:t>
            </a:r>
            <a:r>
              <a:rPr lang="en-US" dirty="0" smtClean="0"/>
              <a:t> architecture. These services are summarized as follows:</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875213" y="1245212"/>
            <a:ext cx="7010400" cy="44697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18883" y="274638"/>
            <a:ext cx="10360501" cy="639762"/>
          </a:xfrm>
        </p:spPr>
        <p:txBody>
          <a:bodyPr>
            <a:normAutofit fontScale="90000"/>
          </a:bodyPr>
          <a:lstStyle/>
          <a:p>
            <a:pPr algn="ctr"/>
            <a:r>
              <a:rPr lang="en-US" dirty="0" err="1" smtClean="0">
                <a:solidFill>
                  <a:srgbClr val="FF0000"/>
                </a:solidFill>
                <a:effectLst>
                  <a:outerShdw blurRad="38100" dist="38100" dir="2700000" algn="tl">
                    <a:srgbClr val="000000">
                      <a:alpha val="43137"/>
                    </a:srgbClr>
                  </a:outerShdw>
                </a:effectLst>
              </a:rPr>
              <a:t>OGSA</a:t>
            </a:r>
            <a:r>
              <a:rPr lang="en-US" dirty="0" smtClean="0">
                <a:solidFill>
                  <a:srgbClr val="FF0000"/>
                </a:solidFill>
                <a:effectLst>
                  <a:outerShdw blurRad="38100" dist="38100" dir="2700000" algn="tl">
                    <a:srgbClr val="000000">
                      <a:alpha val="43137"/>
                    </a:srgbClr>
                  </a:outerShdw>
                </a:effectLst>
              </a:rPr>
              <a:t> services - seven broad areas</a:t>
            </a:r>
            <a:endParaRPr lang="en-US"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sz="quarter" idx="1"/>
          </p:nvPr>
        </p:nvSpPr>
        <p:spPr>
          <a:xfrm>
            <a:off x="608013" y="1066800"/>
            <a:ext cx="11048999" cy="4953000"/>
          </a:xfrm>
        </p:spPr>
        <p:txBody>
          <a:bodyPr>
            <a:normAutofit lnSpcReduction="10000"/>
          </a:bodyPr>
          <a:lstStyle/>
          <a:p>
            <a:pPr marL="514350" lvl="0" indent="-514350">
              <a:buFont typeface="+mj-lt"/>
              <a:buAutoNum type="arabicPeriod"/>
            </a:pPr>
            <a:r>
              <a:rPr lang="en-US" b="1" dirty="0" smtClean="0"/>
              <a:t>Infrastructure Services</a:t>
            </a:r>
            <a:r>
              <a:rPr lang="en-US" dirty="0" smtClean="0"/>
              <a:t> Refer to a set of common functionalities, such as naming, typically required by higher level services.</a:t>
            </a:r>
          </a:p>
          <a:p>
            <a:pPr marL="514350" indent="-514350">
              <a:buFont typeface="+mj-lt"/>
              <a:buAutoNum type="arabicPeriod"/>
            </a:pPr>
            <a:r>
              <a:rPr lang="en-US" b="1" dirty="0" smtClean="0"/>
              <a:t>Execution Management Services</a:t>
            </a:r>
            <a:r>
              <a:rPr lang="en-US" dirty="0" smtClean="0"/>
              <a:t> Concerned with issues such as starting and managing tasks, including placement, provisioning, and life-cycle management. Tasks may range from simple j </a:t>
            </a:r>
            <a:r>
              <a:rPr lang="en-US" dirty="0" err="1" smtClean="0"/>
              <a:t>obs</a:t>
            </a:r>
            <a:r>
              <a:rPr lang="en-US" dirty="0" smtClean="0"/>
              <a:t> to complex workflows or composite services.</a:t>
            </a:r>
          </a:p>
          <a:p>
            <a:pPr marL="514350" indent="-514350">
              <a:buFont typeface="+mj-lt"/>
              <a:buAutoNum type="arabicPeriod"/>
            </a:pPr>
            <a:r>
              <a:rPr lang="en-US" b="1" dirty="0" smtClean="0"/>
              <a:t>Data Management Services</a:t>
            </a:r>
            <a:r>
              <a:rPr lang="en-US" dirty="0" smtClean="0"/>
              <a:t> Provide functionality to move data to where it is needed, maintain replicated copies, run queries and updates, and transform data into new formats. These services must handle issues such as data consistency, persistency, and integrity. An </a:t>
            </a:r>
            <a:r>
              <a:rPr lang="en-US" dirty="0" err="1" smtClean="0"/>
              <a:t>OGSA</a:t>
            </a:r>
            <a:r>
              <a:rPr lang="en-US" dirty="0" smtClean="0"/>
              <a:t> data service is a web service that implements one or more of the base data interfaces to enable access to, and management of, data resources in a distributed environment. The three base interfaces, </a:t>
            </a:r>
            <a:r>
              <a:rPr lang="en-US" i="1" dirty="0" err="1" smtClean="0"/>
              <a:t>Da</a:t>
            </a:r>
            <a:r>
              <a:rPr lang="en-US" i="1" dirty="0" smtClean="0"/>
              <a:t> </a:t>
            </a:r>
            <a:r>
              <a:rPr lang="en-US" i="1" dirty="0" err="1" smtClean="0"/>
              <a:t>ta</a:t>
            </a:r>
            <a:r>
              <a:rPr lang="en-US" i="1" dirty="0" smtClean="0"/>
              <a:t>  Access, </a:t>
            </a:r>
            <a:r>
              <a:rPr lang="en-US" i="1" dirty="0" err="1" smtClean="0"/>
              <a:t>Da</a:t>
            </a:r>
            <a:r>
              <a:rPr lang="en-US" i="1" dirty="0" smtClean="0"/>
              <a:t> </a:t>
            </a:r>
            <a:r>
              <a:rPr lang="en-US" i="1" dirty="0" err="1" smtClean="0"/>
              <a:t>ta</a:t>
            </a:r>
            <a:r>
              <a:rPr lang="en-US" i="1" dirty="0" smtClean="0"/>
              <a:t>  </a:t>
            </a:r>
            <a:r>
              <a:rPr lang="en-US" i="1" dirty="0" err="1" smtClean="0"/>
              <a:t>Fa</a:t>
            </a:r>
            <a:r>
              <a:rPr lang="en-US" i="1" dirty="0" smtClean="0"/>
              <a:t> </a:t>
            </a:r>
            <a:r>
              <a:rPr lang="en-US" i="1" dirty="0" err="1" smtClean="0"/>
              <a:t>ctory</a:t>
            </a:r>
            <a:r>
              <a:rPr lang="en-US" dirty="0" smtClean="0"/>
              <a:t>, and </a:t>
            </a:r>
            <a:r>
              <a:rPr lang="en-US" i="1" dirty="0" err="1" smtClean="0"/>
              <a:t>Da</a:t>
            </a:r>
            <a:r>
              <a:rPr lang="en-US" i="1" dirty="0" smtClean="0"/>
              <a:t> </a:t>
            </a:r>
            <a:r>
              <a:rPr lang="en-US" i="1" dirty="0" err="1" smtClean="0"/>
              <a:t>ta</a:t>
            </a:r>
            <a:r>
              <a:rPr lang="en-US" i="1" dirty="0" smtClean="0"/>
              <a:t>  Ma </a:t>
            </a:r>
            <a:r>
              <a:rPr lang="en-US" i="1" dirty="0" err="1" smtClean="0"/>
              <a:t>na</a:t>
            </a:r>
            <a:r>
              <a:rPr lang="en-US" i="1" dirty="0" smtClean="0"/>
              <a:t> </a:t>
            </a:r>
            <a:r>
              <a:rPr lang="en-US" i="1" dirty="0" err="1" smtClean="0"/>
              <a:t>gement</a:t>
            </a:r>
            <a:r>
              <a:rPr lang="en-US" dirty="0" smtClean="0"/>
              <a:t>, define basic operations for representing, accessing, creating, and managing data.</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684214" y="914400"/>
            <a:ext cx="10895173" cy="5105400"/>
          </a:xfrm>
        </p:spPr>
        <p:txBody>
          <a:bodyPr>
            <a:normAutofit/>
          </a:bodyPr>
          <a:lstStyle/>
          <a:p>
            <a:pPr marL="514350" indent="-514350">
              <a:buFont typeface="+mj-lt"/>
              <a:buAutoNum type="arabicPeriod" startAt="4"/>
              <a:tabLst>
                <a:tab pos="3997325" algn="l"/>
              </a:tabLst>
            </a:pPr>
            <a:r>
              <a:rPr lang="en-US" b="1" dirty="0" smtClean="0"/>
              <a:t>Resource Management Services</a:t>
            </a:r>
            <a:r>
              <a:rPr lang="en-US" dirty="0" smtClean="0"/>
              <a:t> Provide management capabilities for grid resources: management of the resources themselves, management of the resources as grid components, and management of the </a:t>
            </a:r>
            <a:r>
              <a:rPr lang="en-US" dirty="0" err="1" smtClean="0"/>
              <a:t>OGSA</a:t>
            </a:r>
            <a:r>
              <a:rPr lang="en-US" dirty="0" smtClean="0"/>
              <a:t> infrastructure. For example, resources can be monitored, reserved, deployed, and configured as needed to meet application </a:t>
            </a:r>
            <a:r>
              <a:rPr lang="en-US" dirty="0" err="1" smtClean="0"/>
              <a:t>QoS</a:t>
            </a:r>
            <a:r>
              <a:rPr lang="en-US" dirty="0" smtClean="0"/>
              <a:t> requirements. I t also requires an information model (semantics) and data model (representation) of the grid resources and services.</a:t>
            </a:r>
          </a:p>
          <a:p>
            <a:pPr marL="514350" indent="-514350">
              <a:buFont typeface="+mj-lt"/>
              <a:buAutoNum type="arabicPeriod" startAt="4"/>
              <a:tabLst>
                <a:tab pos="3997325" algn="l"/>
              </a:tabLst>
            </a:pPr>
            <a:r>
              <a:rPr lang="en-US" b="1" dirty="0" smtClean="0"/>
              <a:t>Security Services</a:t>
            </a:r>
            <a:r>
              <a:rPr lang="en-US" dirty="0" smtClean="0"/>
              <a:t> Facilitate the enforcement of security-related policies within a (virtual) organization, and supports safe resource sharing. Authentication, authorization, and integrity assurance are essential functionalities provided by these services.</a:t>
            </a:r>
          </a:p>
          <a:p>
            <a:endParaRPr lang="en-US" dirty="0"/>
          </a:p>
        </p:txBody>
      </p:sp>
      <p:sp>
        <p:nvSpPr>
          <p:cNvPr id="7" name="Title 6"/>
          <p:cNvSpPr>
            <a:spLocks noGrp="1"/>
          </p:cNvSpPr>
          <p:nvPr>
            <p:ph type="title"/>
          </p:nvPr>
        </p:nvSpPr>
        <p:spPr>
          <a:xfrm>
            <a:off x="1218883" y="274638"/>
            <a:ext cx="10360501" cy="639762"/>
          </a:xfrm>
        </p:spPr>
        <p:txBody>
          <a:bodyPr>
            <a:normAutofit fontScale="90000"/>
          </a:bodyPr>
          <a:lstStyle/>
          <a:p>
            <a:pPr algn="ctr"/>
            <a:r>
              <a:rPr lang="en-US" dirty="0" err="1" smtClean="0">
                <a:solidFill>
                  <a:srgbClr val="FF0000"/>
                </a:solidFill>
                <a:effectLst>
                  <a:outerShdw blurRad="38100" dist="38100" dir="2700000" algn="tl">
                    <a:srgbClr val="000000">
                      <a:alpha val="43137"/>
                    </a:srgbClr>
                  </a:outerShdw>
                </a:effectLst>
              </a:rPr>
              <a:t>OGSA</a:t>
            </a:r>
            <a:r>
              <a:rPr lang="en-US" dirty="0" smtClean="0">
                <a:solidFill>
                  <a:srgbClr val="FF0000"/>
                </a:solidFill>
                <a:effectLst>
                  <a:outerShdw blurRad="38100" dist="38100" dir="2700000" algn="tl">
                    <a:srgbClr val="000000">
                      <a:alpha val="43137"/>
                    </a:srgbClr>
                  </a:outerShdw>
                </a:effectLst>
              </a:rPr>
              <a:t> services - seven broad areas</a:t>
            </a:r>
            <a:endParaRPr lang="en-US"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379412" y="1219200"/>
            <a:ext cx="11353800" cy="5334000"/>
          </a:xfrm>
        </p:spPr>
        <p:txBody>
          <a:bodyPr/>
          <a:lstStyle/>
          <a:p>
            <a:pPr marL="514350" indent="-514350">
              <a:buFont typeface="+mj-lt"/>
              <a:buAutoNum type="arabicPeriod" startAt="6"/>
            </a:pPr>
            <a:r>
              <a:rPr lang="en-US" b="1" dirty="0" smtClean="0"/>
              <a:t>Information Services</a:t>
            </a:r>
            <a:r>
              <a:rPr lang="en-US" dirty="0" smtClean="0"/>
              <a:t> Provide efficient production of, and access to, information about the grid and its constituent resources. The term “information” refers to dynamic data or events used for status monitoring; relatively static data used for discovery; and any data that is logged. Troubleshooting is j </a:t>
            </a:r>
            <a:r>
              <a:rPr lang="en-US" dirty="0" err="1" smtClean="0"/>
              <a:t>ust</a:t>
            </a:r>
            <a:r>
              <a:rPr lang="en-US" dirty="0" smtClean="0"/>
              <a:t> one of the possible uses for information provided by these services.</a:t>
            </a:r>
          </a:p>
          <a:p>
            <a:pPr marL="514350" indent="-514350">
              <a:buFont typeface="+mj-lt"/>
              <a:buAutoNum type="arabicPeriod" startAt="6"/>
            </a:pPr>
            <a:r>
              <a:rPr lang="en-US" b="1" dirty="0" smtClean="0"/>
              <a:t>Self-Management Services</a:t>
            </a:r>
            <a:r>
              <a:rPr lang="en-US" dirty="0" smtClean="0"/>
              <a:t> Support service-level attainment for a set of services (or resources), with as much automation as possible, to reduce the costs and complexity of managing the system. These services are essential in addressing the increasing complexity of owning and operating an I T infrastructure.</a:t>
            </a:r>
          </a:p>
          <a:p>
            <a:endParaRPr lang="en-US" dirty="0"/>
          </a:p>
        </p:txBody>
      </p:sp>
      <p:sp>
        <p:nvSpPr>
          <p:cNvPr id="7" name="Title 6"/>
          <p:cNvSpPr>
            <a:spLocks noGrp="1"/>
          </p:cNvSpPr>
          <p:nvPr>
            <p:ph type="title"/>
          </p:nvPr>
        </p:nvSpPr>
        <p:spPr>
          <a:xfrm>
            <a:off x="1218883" y="274638"/>
            <a:ext cx="10360501" cy="639762"/>
          </a:xfrm>
        </p:spPr>
        <p:txBody>
          <a:bodyPr>
            <a:normAutofit fontScale="90000"/>
          </a:bodyPr>
          <a:lstStyle/>
          <a:p>
            <a:pPr algn="ctr"/>
            <a:r>
              <a:rPr lang="en-US" dirty="0" err="1" smtClean="0">
                <a:solidFill>
                  <a:srgbClr val="FF0000"/>
                </a:solidFill>
                <a:effectLst>
                  <a:outerShdw blurRad="38100" dist="38100" dir="2700000" algn="tl">
                    <a:srgbClr val="000000">
                      <a:alpha val="43137"/>
                    </a:srgbClr>
                  </a:outerShdw>
                </a:effectLst>
              </a:rPr>
              <a:t>OGSA</a:t>
            </a:r>
            <a:r>
              <a:rPr lang="en-US" dirty="0" smtClean="0">
                <a:solidFill>
                  <a:srgbClr val="FF0000"/>
                </a:solidFill>
                <a:effectLst>
                  <a:outerShdw blurRad="38100" dist="38100" dir="2700000" algn="tl">
                    <a:srgbClr val="000000">
                      <a:alpha val="43137"/>
                    </a:srgbClr>
                  </a:outerShdw>
                </a:effectLst>
              </a:rPr>
              <a:t> services - seven broad areas</a:t>
            </a:r>
            <a:endParaRPr lang="en-US"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632</TotalTime>
  <Words>1805</Words>
  <Application>Microsoft Office PowerPoint</Application>
  <PresentationFormat>Custom</PresentationFormat>
  <Paragraphs>154</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Equity</vt:lpstr>
      <vt:lpstr>CS6703-Grid and Cloud Computing</vt:lpstr>
      <vt:lpstr>UNIT II GRID SERVICES</vt:lpstr>
      <vt:lpstr>What is the OGSA Standard?</vt:lpstr>
      <vt:lpstr>Architecture of OGSA</vt:lpstr>
      <vt:lpstr>OGSA Architecture</vt:lpstr>
      <vt:lpstr>OGSA Architecture - Physical and Logical Resources Layer</vt:lpstr>
      <vt:lpstr>OGSA Architecture - Web Services Layer</vt:lpstr>
      <vt:lpstr>OGSA Architecture - Web Services Layer (OGSI)</vt:lpstr>
      <vt:lpstr>OGSA Architecture – OGSA Architected Services - Layer</vt:lpstr>
      <vt:lpstr>OGSA Architected Services – Grid Core Services</vt:lpstr>
      <vt:lpstr>OGSA Architected Services – Grid Program Execution Services</vt:lpstr>
      <vt:lpstr>OGSA Architected Services – Grid Data Services</vt:lpstr>
      <vt:lpstr>OGSA Architecture – OGSA Architected Services - Layer</vt:lpstr>
      <vt:lpstr>OGSA Architecture – Grid Applications Layer</vt:lpstr>
      <vt:lpstr>Conclusion</vt:lpstr>
      <vt:lpstr>Open Grid Services Infrastructure (OGSI) </vt:lpstr>
      <vt:lpstr>Open Grid Services Infrastructure (OGSI) </vt:lpstr>
      <vt:lpstr>Data intensive grid service models</vt:lpstr>
      <vt:lpstr>Data intensive grid service models </vt:lpstr>
      <vt:lpstr>Grid data Access models </vt:lpstr>
      <vt:lpstr>Monadic method </vt:lpstr>
      <vt:lpstr>Hierarchical model</vt:lpstr>
      <vt:lpstr>Federation model </vt:lpstr>
      <vt:lpstr>Hybrid model</vt:lpstr>
      <vt:lpstr>Parallel versus Striped Data Transfers</vt:lpstr>
      <vt:lpstr>Grid Services and OGSA</vt:lpstr>
      <vt:lpstr>PowerPoint Presentation</vt:lpstr>
      <vt:lpstr>OGSA services - seven broad areas</vt:lpstr>
      <vt:lpstr>OGSA services - seven broad areas</vt:lpstr>
      <vt:lpstr>OGSA services - seven broad areas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HODIT</dc:creator>
  <cp:lastModifiedBy>CC6-156</cp:lastModifiedBy>
  <cp:revision>85</cp:revision>
  <cp:lastPrinted>2016-12-01T08:12:24Z</cp:lastPrinted>
  <dcterms:created xsi:type="dcterms:W3CDTF">2006-08-16T00:00:00Z</dcterms:created>
  <dcterms:modified xsi:type="dcterms:W3CDTF">2020-06-02T09:25:27Z</dcterms:modified>
</cp:coreProperties>
</file>